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4"/>
  </p:sldMasterIdLst>
  <p:notesMasterIdLst>
    <p:notesMasterId r:id="rId55"/>
  </p:notesMasterIdLst>
  <p:sldIdLst>
    <p:sldId id="256" r:id="rId5"/>
    <p:sldId id="258" r:id="rId6"/>
    <p:sldId id="257" r:id="rId7"/>
    <p:sldId id="259" r:id="rId8"/>
    <p:sldId id="260" r:id="rId9"/>
    <p:sldId id="261" r:id="rId10"/>
    <p:sldId id="262" r:id="rId11"/>
    <p:sldId id="263" r:id="rId12"/>
    <p:sldId id="316" r:id="rId13"/>
    <p:sldId id="304" r:id="rId14"/>
    <p:sldId id="268" r:id="rId15"/>
    <p:sldId id="313" r:id="rId16"/>
    <p:sldId id="314" r:id="rId17"/>
    <p:sldId id="288" r:id="rId18"/>
    <p:sldId id="269" r:id="rId19"/>
    <p:sldId id="312" r:id="rId20"/>
    <p:sldId id="305" r:id="rId21"/>
    <p:sldId id="272" r:id="rId22"/>
    <p:sldId id="273" r:id="rId23"/>
    <p:sldId id="274" r:id="rId24"/>
    <p:sldId id="275" r:id="rId25"/>
    <p:sldId id="278" r:id="rId26"/>
    <p:sldId id="276" r:id="rId27"/>
    <p:sldId id="279" r:id="rId28"/>
    <p:sldId id="277" r:id="rId29"/>
    <p:sldId id="280" r:id="rId30"/>
    <p:sldId id="281" r:id="rId31"/>
    <p:sldId id="282" r:id="rId32"/>
    <p:sldId id="308" r:id="rId33"/>
    <p:sldId id="285" r:id="rId34"/>
    <p:sldId id="289" r:id="rId35"/>
    <p:sldId id="296" r:id="rId36"/>
    <p:sldId id="298" r:id="rId37"/>
    <p:sldId id="284" r:id="rId38"/>
    <p:sldId id="294" r:id="rId39"/>
    <p:sldId id="295" r:id="rId40"/>
    <p:sldId id="306" r:id="rId41"/>
    <p:sldId id="307" r:id="rId42"/>
    <p:sldId id="293" r:id="rId43"/>
    <p:sldId id="302" r:id="rId44"/>
    <p:sldId id="311" r:id="rId45"/>
    <p:sldId id="301" r:id="rId46"/>
    <p:sldId id="300" r:id="rId47"/>
    <p:sldId id="299" r:id="rId48"/>
    <p:sldId id="264" r:id="rId49"/>
    <p:sldId id="265" r:id="rId50"/>
    <p:sldId id="317" r:id="rId51"/>
    <p:sldId id="267" r:id="rId52"/>
    <p:sldId id="309" r:id="rId53"/>
    <p:sldId id="271" r:id="rId5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2A61AA-9C11-0CE3-C816-692E2B42B7F0}" v="2382" dt="2026-04-21T23:06:37.640"/>
    <p1510:client id="{685DE65C-261B-D7A9-3E9E-E74B4D233199}" v="430" dt="2026-04-21T22:09:25.717"/>
    <p1510:client id="{83EFD898-BA19-0052-3B71-2E94146A4557}" v="27" dt="2026-04-21T23:05:45.237"/>
    <p1510:client id="{888BEE16-5AD9-EBA0-555F-D00825CB9CEC}" v="6" dt="2026-04-21T21:30:47.076"/>
    <p1510:client id="{8F078F39-40E8-428E-F719-93C54E29D797}" v="1291" dt="2026-04-21T22:17:06.068"/>
    <p1510:client id="{98A85C7F-0D49-B378-1BE7-F741B8307987}" v="681" dt="2026-04-21T23:01:26.707"/>
    <p1510:client id="{B1E77BAB-C966-A2D4-BB56-AFBB121413E6}" v="16" dt="2026-04-21T22:58:50.882"/>
    <p1510:client id="{B6352ABB-17BB-C071-059C-D65D19BC61D9}" v="6" dt="2026-04-21T19:49:10.921"/>
    <p1510:client id="{CACB30E5-5F54-BB16-BCA4-FF5C04FB150E}" v="158" dt="2026-04-22T02:29:17.782"/>
    <p1510:client id="{E4BFCAE0-9C08-9F84-ED98-FFC364FCB909}" v="12" dt="2026-04-21T22:48:50.418"/>
    <p1510:client id="{ECEF7196-B9A7-9355-3343-60631C0DDD30}" v="2" dt="2026-04-21T17:59:53.386"/>
    <p1510:client id="{F85ED601-7D7A-B145-43FD-87EB90E17468}" v="1047" dt="2026-04-21T23:38:59.303"/>
  </p1510:revLst>
</p1510:revInfo>
</file>

<file path=ppt/tableStyles.xml><?xml version="1.0" encoding="utf-8"?>
<a:tblStyleLst xmlns:a="http://schemas.openxmlformats.org/drawingml/2006/main" def="{28456A9D-3179-4D9A-BD51-C93F428C1468}">
  <a:tblStyle styleId="{28456A9D-3179-4D9A-BD51-C93F428C146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E30A9D2-B56F-46DD-A7F8-3DD1091630C0}"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0DAB16-E49B-4BEF-8841-3F8A900229BF}" type="doc">
      <dgm:prSet loTypeId="urn:microsoft.com/office/officeart/2005/8/layout/process3" loCatId="process" qsTypeId="urn:microsoft.com/office/officeart/2005/8/quickstyle/simple1" qsCatId="simple" csTypeId="urn:microsoft.com/office/officeart/2005/8/colors/accent0_3" csCatId="mainScheme" phldr="1"/>
      <dgm:spPr/>
      <dgm:t>
        <a:bodyPr/>
        <a:lstStyle/>
        <a:p>
          <a:endParaRPr lang="en-US"/>
        </a:p>
      </dgm:t>
    </dgm:pt>
    <dgm:pt modelId="{C6039D78-732C-4E57-9870-A4AB2A50A482}">
      <dgm:prSet phldrT="[Text]" phldr="0"/>
      <dgm:spPr>
        <a:ln>
          <a:solidFill>
            <a:schemeClr val="bg1"/>
          </a:solidFill>
        </a:ln>
      </dgm:spPr>
      <dgm:t>
        <a:bodyPr/>
        <a:lstStyle/>
        <a:p>
          <a:r>
            <a:rPr lang="en-US"/>
            <a:t>Capture Flow</a:t>
          </a:r>
        </a:p>
      </dgm:t>
    </dgm:pt>
    <dgm:pt modelId="{203C1D7F-0BD4-405D-8A1E-05BCB6344125}" type="parTrans" cxnId="{E9D0A4A5-7711-4CB3-BA4F-E026C3793A87}">
      <dgm:prSet/>
      <dgm:spPr/>
      <dgm:t>
        <a:bodyPr/>
        <a:lstStyle/>
        <a:p>
          <a:endParaRPr lang="en-US"/>
        </a:p>
      </dgm:t>
    </dgm:pt>
    <dgm:pt modelId="{3AE46608-447A-4854-8E20-A6C469DCEFBA}" type="sibTrans" cxnId="{E9D0A4A5-7711-4CB3-BA4F-E026C3793A87}">
      <dgm:prSet/>
      <dgm:spPr>
        <a:solidFill>
          <a:schemeClr val="accent4"/>
        </a:solidFill>
        <a:ln>
          <a:solidFill>
            <a:schemeClr val="bg2"/>
          </a:solidFill>
        </a:ln>
      </dgm:spPr>
      <dgm:t>
        <a:bodyPr/>
        <a:lstStyle/>
        <a:p>
          <a:endParaRPr lang="en-US"/>
        </a:p>
      </dgm:t>
    </dgm:pt>
    <dgm:pt modelId="{AD856EB9-38E3-4ABF-BED3-66CF70E99320}">
      <dgm:prSet phldrT="[Text]" phldr="0"/>
      <dgm:spPr>
        <a:ln>
          <a:solidFill>
            <a:schemeClr val="bg1"/>
          </a:solidFill>
        </a:ln>
      </dgm:spPr>
      <dgm:t>
        <a:bodyPr/>
        <a:lstStyle/>
        <a:p>
          <a:r>
            <a:rPr lang="en-US"/>
            <a:t>Regulate Flow</a:t>
          </a:r>
        </a:p>
      </dgm:t>
    </dgm:pt>
    <dgm:pt modelId="{FC49C935-3FE9-4FD0-A305-3B8ADCEE8F3A}" type="parTrans" cxnId="{D4C1E899-9F16-4E1B-BD23-FB4DDE10B2CB}">
      <dgm:prSet/>
      <dgm:spPr/>
      <dgm:t>
        <a:bodyPr/>
        <a:lstStyle/>
        <a:p>
          <a:endParaRPr lang="en-US"/>
        </a:p>
      </dgm:t>
    </dgm:pt>
    <dgm:pt modelId="{205A409A-563A-4F64-A86B-FCE4CE2C2D25}" type="sibTrans" cxnId="{D4C1E899-9F16-4E1B-BD23-FB4DDE10B2CB}">
      <dgm:prSet/>
      <dgm:spPr>
        <a:solidFill>
          <a:schemeClr val="accent4"/>
        </a:solidFill>
        <a:ln>
          <a:solidFill>
            <a:schemeClr val="bg2"/>
          </a:solidFill>
        </a:ln>
      </dgm:spPr>
      <dgm:t>
        <a:bodyPr/>
        <a:lstStyle/>
        <a:p>
          <a:endParaRPr lang="en-US"/>
        </a:p>
      </dgm:t>
    </dgm:pt>
    <dgm:pt modelId="{D5CA9686-7730-4475-B35B-7C8FEBFC963D}">
      <dgm:prSet phldrT="[Text]" phldr="0"/>
      <dgm:spPr>
        <a:ln>
          <a:solidFill>
            <a:schemeClr val="bg1"/>
          </a:solidFill>
        </a:ln>
      </dgm:spPr>
      <dgm:t>
        <a:bodyPr/>
        <a:lstStyle/>
        <a:p>
          <a:r>
            <a:rPr lang="en-US"/>
            <a:t>Extract Energy</a:t>
          </a:r>
        </a:p>
      </dgm:t>
    </dgm:pt>
    <dgm:pt modelId="{43D4CF6F-F599-4537-A0A8-120E4F3BA0C3}" type="parTrans" cxnId="{DE28F85E-7BAC-4BF1-86C2-C4DEE6BEDE92}">
      <dgm:prSet/>
      <dgm:spPr/>
      <dgm:t>
        <a:bodyPr/>
        <a:lstStyle/>
        <a:p>
          <a:endParaRPr lang="en-US"/>
        </a:p>
      </dgm:t>
    </dgm:pt>
    <dgm:pt modelId="{7A9982CE-4A40-477A-A6F5-5F63DB4087BC}" type="sibTrans" cxnId="{DE28F85E-7BAC-4BF1-86C2-C4DEE6BEDE92}">
      <dgm:prSet/>
      <dgm:spPr>
        <a:solidFill>
          <a:schemeClr val="accent4"/>
        </a:solidFill>
        <a:ln>
          <a:solidFill>
            <a:schemeClr val="bg2"/>
          </a:solidFill>
        </a:ln>
      </dgm:spPr>
      <dgm:t>
        <a:bodyPr/>
        <a:lstStyle/>
        <a:p>
          <a:endParaRPr lang="en-US"/>
        </a:p>
      </dgm:t>
    </dgm:pt>
    <dgm:pt modelId="{CE4E7E86-48F0-4761-B1F3-3EB1B13BE0FA}">
      <dgm:prSet/>
      <dgm:spPr>
        <a:ln>
          <a:solidFill>
            <a:schemeClr val="bg1"/>
          </a:solidFill>
        </a:ln>
      </dgm:spPr>
      <dgm:t>
        <a:bodyPr/>
        <a:lstStyle/>
        <a:p>
          <a:r>
            <a:rPr lang="en-US"/>
            <a:t>Generate Electricity</a:t>
          </a:r>
        </a:p>
      </dgm:t>
    </dgm:pt>
    <dgm:pt modelId="{8FBECF8B-5408-4174-9609-BB86D3358C34}" type="parTrans" cxnId="{54AECB9B-68C9-4367-986C-4AA5563BB82D}">
      <dgm:prSet/>
      <dgm:spPr/>
      <dgm:t>
        <a:bodyPr/>
        <a:lstStyle/>
        <a:p>
          <a:endParaRPr lang="en-US"/>
        </a:p>
      </dgm:t>
    </dgm:pt>
    <dgm:pt modelId="{9E80B5FA-30A7-417C-8891-4CB9C48569C2}" type="sibTrans" cxnId="{54AECB9B-68C9-4367-986C-4AA5563BB82D}">
      <dgm:prSet/>
      <dgm:spPr>
        <a:solidFill>
          <a:schemeClr val="accent4"/>
        </a:solidFill>
        <a:ln>
          <a:solidFill>
            <a:schemeClr val="bg2"/>
          </a:solidFill>
        </a:ln>
      </dgm:spPr>
      <dgm:t>
        <a:bodyPr/>
        <a:lstStyle/>
        <a:p>
          <a:endParaRPr lang="en-US"/>
        </a:p>
      </dgm:t>
    </dgm:pt>
    <dgm:pt modelId="{A81B0E1F-5472-4905-A43E-95B3CD856448}">
      <dgm:prSet/>
      <dgm:spPr>
        <a:ln>
          <a:solidFill>
            <a:schemeClr val="bg1"/>
          </a:solidFill>
        </a:ln>
      </dgm:spPr>
      <dgm:t>
        <a:bodyPr/>
        <a:lstStyle/>
        <a:p>
          <a:r>
            <a:rPr lang="en-US"/>
            <a:t>Deliver to Grid</a:t>
          </a:r>
        </a:p>
      </dgm:t>
    </dgm:pt>
    <dgm:pt modelId="{91292D0A-881D-4EFF-A65F-DD18FBD1A480}" type="parTrans" cxnId="{C4D91630-2E2B-4BA7-85B1-7000305144D5}">
      <dgm:prSet/>
      <dgm:spPr/>
      <dgm:t>
        <a:bodyPr/>
        <a:lstStyle/>
        <a:p>
          <a:endParaRPr lang="en-US"/>
        </a:p>
      </dgm:t>
    </dgm:pt>
    <dgm:pt modelId="{861E9973-2461-4359-81ED-4045DD5C2FCB}" type="sibTrans" cxnId="{C4D91630-2E2B-4BA7-85B1-7000305144D5}">
      <dgm:prSet/>
      <dgm:spPr/>
      <dgm:t>
        <a:bodyPr/>
        <a:lstStyle/>
        <a:p>
          <a:endParaRPr lang="en-US"/>
        </a:p>
      </dgm:t>
    </dgm:pt>
    <dgm:pt modelId="{3B3FAB7E-DB2A-4D9F-A6A8-9CC243DB1B20}">
      <dgm:prSet/>
      <dgm:spPr>
        <a:solidFill>
          <a:schemeClr val="accent4">
            <a:alpha val="90000"/>
          </a:schemeClr>
        </a:solidFill>
      </dgm:spPr>
      <dgm:t>
        <a:bodyPr/>
        <a:lstStyle/>
        <a:p>
          <a:pPr>
            <a:buNone/>
          </a:pPr>
          <a:r>
            <a:rPr lang="en-US">
              <a:solidFill>
                <a:schemeClr val="bg2"/>
              </a:solidFill>
            </a:rPr>
            <a:t>Intake</a:t>
          </a:r>
        </a:p>
      </dgm:t>
    </dgm:pt>
    <dgm:pt modelId="{90D69E18-E782-4513-ADC2-0A217C263BD8}" type="parTrans" cxnId="{1C098E9F-1134-441C-830A-06B361BF4761}">
      <dgm:prSet/>
      <dgm:spPr/>
      <dgm:t>
        <a:bodyPr/>
        <a:lstStyle/>
        <a:p>
          <a:endParaRPr lang="en-US"/>
        </a:p>
      </dgm:t>
    </dgm:pt>
    <dgm:pt modelId="{E6B3A069-4006-42CA-9980-835A4B103C9A}" type="sibTrans" cxnId="{1C098E9F-1134-441C-830A-06B361BF4761}">
      <dgm:prSet/>
      <dgm:spPr/>
      <dgm:t>
        <a:bodyPr/>
        <a:lstStyle/>
        <a:p>
          <a:endParaRPr lang="en-US"/>
        </a:p>
      </dgm:t>
    </dgm:pt>
    <dgm:pt modelId="{7976D25C-BB0A-4F83-9B29-73E74ED9C9E4}">
      <dgm:prSet/>
      <dgm:spPr>
        <a:solidFill>
          <a:schemeClr val="accent4">
            <a:alpha val="90000"/>
          </a:schemeClr>
        </a:solidFill>
      </dgm:spPr>
      <dgm:t>
        <a:bodyPr/>
        <a:lstStyle/>
        <a:p>
          <a:pPr>
            <a:buNone/>
          </a:pPr>
          <a:r>
            <a:rPr lang="en-US">
              <a:solidFill>
                <a:schemeClr val="bg2"/>
              </a:solidFill>
            </a:rPr>
            <a:t>Gates /</a:t>
          </a:r>
        </a:p>
      </dgm:t>
    </dgm:pt>
    <dgm:pt modelId="{828E7480-F158-4B02-8526-80708C92E5EB}" type="parTrans" cxnId="{FEAAB901-C25C-4453-8BC7-64EC64269222}">
      <dgm:prSet/>
      <dgm:spPr/>
      <dgm:t>
        <a:bodyPr/>
        <a:lstStyle/>
        <a:p>
          <a:endParaRPr lang="en-US"/>
        </a:p>
      </dgm:t>
    </dgm:pt>
    <dgm:pt modelId="{80127200-7AF5-4B15-80CF-B3B73E2531F7}" type="sibTrans" cxnId="{FEAAB901-C25C-4453-8BC7-64EC64269222}">
      <dgm:prSet/>
      <dgm:spPr/>
      <dgm:t>
        <a:bodyPr/>
        <a:lstStyle/>
        <a:p>
          <a:endParaRPr lang="en-US"/>
        </a:p>
      </dgm:t>
    </dgm:pt>
    <dgm:pt modelId="{1B10DC0E-D7F7-4275-83FF-F7659C85E022}">
      <dgm:prSet/>
      <dgm:spPr>
        <a:solidFill>
          <a:schemeClr val="accent4">
            <a:alpha val="90000"/>
          </a:schemeClr>
        </a:solidFill>
      </dgm:spPr>
      <dgm:t>
        <a:bodyPr/>
        <a:lstStyle/>
        <a:p>
          <a:pPr>
            <a:buNone/>
          </a:pPr>
          <a:r>
            <a:rPr lang="en-US">
              <a:solidFill>
                <a:schemeClr val="bg2"/>
              </a:solidFill>
            </a:rPr>
            <a:t>Diversion</a:t>
          </a:r>
        </a:p>
      </dgm:t>
    </dgm:pt>
    <dgm:pt modelId="{B384B44D-AC60-4928-B6E1-78C0D241FCA0}" type="parTrans" cxnId="{CB964410-D026-4A09-981F-14C9CEA5FD63}">
      <dgm:prSet/>
      <dgm:spPr/>
      <dgm:t>
        <a:bodyPr/>
        <a:lstStyle/>
        <a:p>
          <a:endParaRPr lang="en-US"/>
        </a:p>
      </dgm:t>
    </dgm:pt>
    <dgm:pt modelId="{914DF4D4-3147-4A4B-8A0E-BD7C95CF5AE4}" type="sibTrans" cxnId="{CB964410-D026-4A09-981F-14C9CEA5FD63}">
      <dgm:prSet/>
      <dgm:spPr/>
      <dgm:t>
        <a:bodyPr/>
        <a:lstStyle/>
        <a:p>
          <a:endParaRPr lang="en-US"/>
        </a:p>
      </dgm:t>
    </dgm:pt>
    <dgm:pt modelId="{7EAAE873-777B-4FB2-AF54-CC1AC126CEB8}">
      <dgm:prSet/>
      <dgm:spPr>
        <a:solidFill>
          <a:schemeClr val="accent4">
            <a:alpha val="90000"/>
          </a:schemeClr>
        </a:solidFill>
      </dgm:spPr>
      <dgm:t>
        <a:bodyPr/>
        <a:lstStyle/>
        <a:p>
          <a:pPr>
            <a:buNone/>
          </a:pPr>
          <a:r>
            <a:rPr lang="en-US">
              <a:solidFill>
                <a:schemeClr val="bg2"/>
              </a:solidFill>
            </a:rPr>
            <a:t>Turbine</a:t>
          </a:r>
        </a:p>
      </dgm:t>
    </dgm:pt>
    <dgm:pt modelId="{29C81EF7-2B4F-43C8-8C65-ACEE003F57B5}" type="parTrans" cxnId="{BA1C16B9-602B-4482-87CA-E61E175F350E}">
      <dgm:prSet/>
      <dgm:spPr/>
      <dgm:t>
        <a:bodyPr/>
        <a:lstStyle/>
        <a:p>
          <a:endParaRPr lang="en-US"/>
        </a:p>
      </dgm:t>
    </dgm:pt>
    <dgm:pt modelId="{F8CB5263-CC23-4C17-B41F-E49CF24841C2}" type="sibTrans" cxnId="{BA1C16B9-602B-4482-87CA-E61E175F350E}">
      <dgm:prSet/>
      <dgm:spPr/>
      <dgm:t>
        <a:bodyPr/>
        <a:lstStyle/>
        <a:p>
          <a:endParaRPr lang="en-US"/>
        </a:p>
      </dgm:t>
    </dgm:pt>
    <dgm:pt modelId="{0B554E47-5047-46E1-BA88-0062152B6046}">
      <dgm:prSet/>
      <dgm:spPr>
        <a:solidFill>
          <a:schemeClr val="accent4">
            <a:alpha val="90000"/>
          </a:schemeClr>
        </a:solidFill>
      </dgm:spPr>
      <dgm:t>
        <a:bodyPr/>
        <a:lstStyle/>
        <a:p>
          <a:pPr>
            <a:buNone/>
          </a:pPr>
          <a:r>
            <a:rPr lang="en-US">
              <a:solidFill>
                <a:schemeClr val="bg2"/>
              </a:solidFill>
            </a:rPr>
            <a:t>Generator</a:t>
          </a:r>
        </a:p>
      </dgm:t>
    </dgm:pt>
    <dgm:pt modelId="{AD7E6246-B63A-4B4A-8364-9214358AD166}" type="parTrans" cxnId="{D50FBD59-B5C0-4587-A18F-829E6D70EB46}">
      <dgm:prSet/>
      <dgm:spPr/>
      <dgm:t>
        <a:bodyPr/>
        <a:lstStyle/>
        <a:p>
          <a:endParaRPr lang="en-US"/>
        </a:p>
      </dgm:t>
    </dgm:pt>
    <dgm:pt modelId="{11E837ED-21C1-4285-930C-E679B53BA107}" type="sibTrans" cxnId="{D50FBD59-B5C0-4587-A18F-829E6D70EB46}">
      <dgm:prSet/>
      <dgm:spPr/>
      <dgm:t>
        <a:bodyPr/>
        <a:lstStyle/>
        <a:p>
          <a:endParaRPr lang="en-US"/>
        </a:p>
      </dgm:t>
    </dgm:pt>
    <dgm:pt modelId="{26C33C1E-324F-4E8A-91E6-B8A35DC1B6A4}">
      <dgm:prSet/>
      <dgm:spPr>
        <a:solidFill>
          <a:schemeClr val="accent4">
            <a:alpha val="90000"/>
          </a:schemeClr>
        </a:solidFill>
      </dgm:spPr>
      <dgm:t>
        <a:bodyPr/>
        <a:lstStyle/>
        <a:p>
          <a:pPr>
            <a:buNone/>
          </a:pPr>
          <a:r>
            <a:rPr lang="en-US">
              <a:solidFill>
                <a:schemeClr val="bg2"/>
              </a:solidFill>
            </a:rPr>
            <a:t>Interconnection</a:t>
          </a:r>
        </a:p>
      </dgm:t>
    </dgm:pt>
    <dgm:pt modelId="{C365CF4B-DB50-4684-B1EA-6680643BF23A}" type="parTrans" cxnId="{64821417-6630-4FF7-9285-69E0399C10C4}">
      <dgm:prSet/>
      <dgm:spPr/>
      <dgm:t>
        <a:bodyPr/>
        <a:lstStyle/>
        <a:p>
          <a:endParaRPr lang="en-US"/>
        </a:p>
      </dgm:t>
    </dgm:pt>
    <dgm:pt modelId="{3EF02756-9098-4A90-8B45-65398EBDD93C}" type="sibTrans" cxnId="{64821417-6630-4FF7-9285-69E0399C10C4}">
      <dgm:prSet/>
      <dgm:spPr/>
      <dgm:t>
        <a:bodyPr/>
        <a:lstStyle/>
        <a:p>
          <a:endParaRPr lang="en-US"/>
        </a:p>
      </dgm:t>
    </dgm:pt>
    <dgm:pt modelId="{D7DA51E3-AE0A-4CD8-88D6-F2C761302EF3}" type="pres">
      <dgm:prSet presAssocID="{7B0DAB16-E49B-4BEF-8841-3F8A900229BF}" presName="linearFlow" presStyleCnt="0">
        <dgm:presLayoutVars>
          <dgm:dir/>
          <dgm:animLvl val="lvl"/>
          <dgm:resizeHandles val="exact"/>
        </dgm:presLayoutVars>
      </dgm:prSet>
      <dgm:spPr/>
    </dgm:pt>
    <dgm:pt modelId="{E5A80272-F8D0-4D34-B2CA-8EC94378DB02}" type="pres">
      <dgm:prSet presAssocID="{C6039D78-732C-4E57-9870-A4AB2A50A482}" presName="composite" presStyleCnt="0"/>
      <dgm:spPr/>
    </dgm:pt>
    <dgm:pt modelId="{9A2A33C0-09C9-4090-9F40-FC2A4440DDA6}" type="pres">
      <dgm:prSet presAssocID="{C6039D78-732C-4E57-9870-A4AB2A50A482}" presName="parTx" presStyleLbl="node1" presStyleIdx="0" presStyleCnt="5">
        <dgm:presLayoutVars>
          <dgm:chMax val="0"/>
          <dgm:chPref val="0"/>
          <dgm:bulletEnabled val="1"/>
        </dgm:presLayoutVars>
      </dgm:prSet>
      <dgm:spPr/>
    </dgm:pt>
    <dgm:pt modelId="{D7531616-77F0-43F5-B731-66C7A5EB2D56}" type="pres">
      <dgm:prSet presAssocID="{C6039D78-732C-4E57-9870-A4AB2A50A482}" presName="parSh" presStyleLbl="node1" presStyleIdx="0" presStyleCnt="5"/>
      <dgm:spPr/>
    </dgm:pt>
    <dgm:pt modelId="{49B2583B-9A11-4B89-BAD3-E7B8150A3F90}" type="pres">
      <dgm:prSet presAssocID="{C6039D78-732C-4E57-9870-A4AB2A50A482}" presName="desTx" presStyleLbl="fgAcc1" presStyleIdx="0" presStyleCnt="5">
        <dgm:presLayoutVars>
          <dgm:bulletEnabled val="1"/>
        </dgm:presLayoutVars>
      </dgm:prSet>
      <dgm:spPr/>
    </dgm:pt>
    <dgm:pt modelId="{95F253E1-EFBB-4F89-B416-9E652B4287D4}" type="pres">
      <dgm:prSet presAssocID="{3AE46608-447A-4854-8E20-A6C469DCEFBA}" presName="sibTrans" presStyleLbl="sibTrans2D1" presStyleIdx="0" presStyleCnt="4"/>
      <dgm:spPr/>
    </dgm:pt>
    <dgm:pt modelId="{0B186FCE-475F-457D-95BE-923A972D49BB}" type="pres">
      <dgm:prSet presAssocID="{3AE46608-447A-4854-8E20-A6C469DCEFBA}" presName="connTx" presStyleLbl="sibTrans2D1" presStyleIdx="0" presStyleCnt="4"/>
      <dgm:spPr/>
    </dgm:pt>
    <dgm:pt modelId="{76DA4452-D324-4E35-8092-F56679A6B605}" type="pres">
      <dgm:prSet presAssocID="{AD856EB9-38E3-4ABF-BED3-66CF70E99320}" presName="composite" presStyleCnt="0"/>
      <dgm:spPr/>
    </dgm:pt>
    <dgm:pt modelId="{2FF10D7E-06E1-4FF4-8302-D389078CD614}" type="pres">
      <dgm:prSet presAssocID="{AD856EB9-38E3-4ABF-BED3-66CF70E99320}" presName="parTx" presStyleLbl="node1" presStyleIdx="0" presStyleCnt="5">
        <dgm:presLayoutVars>
          <dgm:chMax val="0"/>
          <dgm:chPref val="0"/>
          <dgm:bulletEnabled val="1"/>
        </dgm:presLayoutVars>
      </dgm:prSet>
      <dgm:spPr/>
    </dgm:pt>
    <dgm:pt modelId="{02E7A43F-EDBB-417B-803F-2B1C0ECD8272}" type="pres">
      <dgm:prSet presAssocID="{AD856EB9-38E3-4ABF-BED3-66CF70E99320}" presName="parSh" presStyleLbl="node1" presStyleIdx="1" presStyleCnt="5"/>
      <dgm:spPr/>
    </dgm:pt>
    <dgm:pt modelId="{3C628E72-C8D5-489A-BDB8-06FAEC9222F4}" type="pres">
      <dgm:prSet presAssocID="{AD856EB9-38E3-4ABF-BED3-66CF70E99320}" presName="desTx" presStyleLbl="fgAcc1" presStyleIdx="1" presStyleCnt="5">
        <dgm:presLayoutVars>
          <dgm:bulletEnabled val="1"/>
        </dgm:presLayoutVars>
      </dgm:prSet>
      <dgm:spPr/>
    </dgm:pt>
    <dgm:pt modelId="{D04C3F9D-ACD7-4C60-9BC8-B72F37902D58}" type="pres">
      <dgm:prSet presAssocID="{205A409A-563A-4F64-A86B-FCE4CE2C2D25}" presName="sibTrans" presStyleLbl="sibTrans2D1" presStyleIdx="1" presStyleCnt="4"/>
      <dgm:spPr/>
    </dgm:pt>
    <dgm:pt modelId="{2621E7DA-5EC5-4BB0-8C70-75BA7B888205}" type="pres">
      <dgm:prSet presAssocID="{205A409A-563A-4F64-A86B-FCE4CE2C2D25}" presName="connTx" presStyleLbl="sibTrans2D1" presStyleIdx="1" presStyleCnt="4"/>
      <dgm:spPr/>
    </dgm:pt>
    <dgm:pt modelId="{6737B60A-3463-45A2-A021-2B7129A9A7B7}" type="pres">
      <dgm:prSet presAssocID="{D5CA9686-7730-4475-B35B-7C8FEBFC963D}" presName="composite" presStyleCnt="0"/>
      <dgm:spPr/>
    </dgm:pt>
    <dgm:pt modelId="{E33C1752-2687-4DDA-A160-E8E1A5EDFD70}" type="pres">
      <dgm:prSet presAssocID="{D5CA9686-7730-4475-B35B-7C8FEBFC963D}" presName="parTx" presStyleLbl="node1" presStyleIdx="1" presStyleCnt="5">
        <dgm:presLayoutVars>
          <dgm:chMax val="0"/>
          <dgm:chPref val="0"/>
          <dgm:bulletEnabled val="1"/>
        </dgm:presLayoutVars>
      </dgm:prSet>
      <dgm:spPr/>
    </dgm:pt>
    <dgm:pt modelId="{FBDF118C-A40E-4F2B-AF78-472CF77AB651}" type="pres">
      <dgm:prSet presAssocID="{D5CA9686-7730-4475-B35B-7C8FEBFC963D}" presName="parSh" presStyleLbl="node1" presStyleIdx="2" presStyleCnt="5"/>
      <dgm:spPr/>
    </dgm:pt>
    <dgm:pt modelId="{9A55B92A-8AD7-4DFD-BBBC-66119B1CED5B}" type="pres">
      <dgm:prSet presAssocID="{D5CA9686-7730-4475-B35B-7C8FEBFC963D}" presName="desTx" presStyleLbl="fgAcc1" presStyleIdx="2" presStyleCnt="5">
        <dgm:presLayoutVars>
          <dgm:bulletEnabled val="1"/>
        </dgm:presLayoutVars>
      </dgm:prSet>
      <dgm:spPr/>
    </dgm:pt>
    <dgm:pt modelId="{297D7A13-C79B-4667-B113-8828D44F78AA}" type="pres">
      <dgm:prSet presAssocID="{7A9982CE-4A40-477A-A6F5-5F63DB4087BC}" presName="sibTrans" presStyleLbl="sibTrans2D1" presStyleIdx="2" presStyleCnt="4"/>
      <dgm:spPr/>
    </dgm:pt>
    <dgm:pt modelId="{528A4170-8857-481F-B8F8-900DB84D6800}" type="pres">
      <dgm:prSet presAssocID="{7A9982CE-4A40-477A-A6F5-5F63DB4087BC}" presName="connTx" presStyleLbl="sibTrans2D1" presStyleIdx="2" presStyleCnt="4"/>
      <dgm:spPr/>
    </dgm:pt>
    <dgm:pt modelId="{663AFAE6-4F49-483F-8C51-D482D5B1C404}" type="pres">
      <dgm:prSet presAssocID="{CE4E7E86-48F0-4761-B1F3-3EB1B13BE0FA}" presName="composite" presStyleCnt="0"/>
      <dgm:spPr/>
    </dgm:pt>
    <dgm:pt modelId="{3744382A-E511-42B7-8214-0ABBF028EFDF}" type="pres">
      <dgm:prSet presAssocID="{CE4E7E86-48F0-4761-B1F3-3EB1B13BE0FA}" presName="parTx" presStyleLbl="node1" presStyleIdx="2" presStyleCnt="5">
        <dgm:presLayoutVars>
          <dgm:chMax val="0"/>
          <dgm:chPref val="0"/>
          <dgm:bulletEnabled val="1"/>
        </dgm:presLayoutVars>
      </dgm:prSet>
      <dgm:spPr/>
    </dgm:pt>
    <dgm:pt modelId="{A7048890-7F88-4CDB-BBE4-5C0D60EC70DB}" type="pres">
      <dgm:prSet presAssocID="{CE4E7E86-48F0-4761-B1F3-3EB1B13BE0FA}" presName="parSh" presStyleLbl="node1" presStyleIdx="3" presStyleCnt="5"/>
      <dgm:spPr/>
    </dgm:pt>
    <dgm:pt modelId="{013193A8-ACEF-43C5-B316-FE76E0A97058}" type="pres">
      <dgm:prSet presAssocID="{CE4E7E86-48F0-4761-B1F3-3EB1B13BE0FA}" presName="desTx" presStyleLbl="fgAcc1" presStyleIdx="3" presStyleCnt="5">
        <dgm:presLayoutVars>
          <dgm:bulletEnabled val="1"/>
        </dgm:presLayoutVars>
      </dgm:prSet>
      <dgm:spPr/>
    </dgm:pt>
    <dgm:pt modelId="{3A72DB0A-CA92-44A9-8006-B2F4E3026ADB}" type="pres">
      <dgm:prSet presAssocID="{9E80B5FA-30A7-417C-8891-4CB9C48569C2}" presName="sibTrans" presStyleLbl="sibTrans2D1" presStyleIdx="3" presStyleCnt="4"/>
      <dgm:spPr/>
    </dgm:pt>
    <dgm:pt modelId="{8B16D12D-6ABC-44A1-8722-D43B74BBF5C3}" type="pres">
      <dgm:prSet presAssocID="{9E80B5FA-30A7-417C-8891-4CB9C48569C2}" presName="connTx" presStyleLbl="sibTrans2D1" presStyleIdx="3" presStyleCnt="4"/>
      <dgm:spPr/>
    </dgm:pt>
    <dgm:pt modelId="{5C681F71-9A68-462A-8E66-D15AB568903C}" type="pres">
      <dgm:prSet presAssocID="{A81B0E1F-5472-4905-A43E-95B3CD856448}" presName="composite" presStyleCnt="0"/>
      <dgm:spPr/>
    </dgm:pt>
    <dgm:pt modelId="{5CDB4490-D661-4A33-9459-C0F8C0A0C75E}" type="pres">
      <dgm:prSet presAssocID="{A81B0E1F-5472-4905-A43E-95B3CD856448}" presName="parTx" presStyleLbl="node1" presStyleIdx="3" presStyleCnt="5">
        <dgm:presLayoutVars>
          <dgm:chMax val="0"/>
          <dgm:chPref val="0"/>
          <dgm:bulletEnabled val="1"/>
        </dgm:presLayoutVars>
      </dgm:prSet>
      <dgm:spPr/>
    </dgm:pt>
    <dgm:pt modelId="{1C836C66-7182-4D48-B8B8-29726CCFC6C7}" type="pres">
      <dgm:prSet presAssocID="{A81B0E1F-5472-4905-A43E-95B3CD856448}" presName="parSh" presStyleLbl="node1" presStyleIdx="4" presStyleCnt="5"/>
      <dgm:spPr/>
    </dgm:pt>
    <dgm:pt modelId="{3DB41022-08EF-49D0-B234-D868177A7256}" type="pres">
      <dgm:prSet presAssocID="{A81B0E1F-5472-4905-A43E-95B3CD856448}" presName="desTx" presStyleLbl="fgAcc1" presStyleIdx="4" presStyleCnt="5">
        <dgm:presLayoutVars>
          <dgm:bulletEnabled val="1"/>
        </dgm:presLayoutVars>
      </dgm:prSet>
      <dgm:spPr/>
    </dgm:pt>
  </dgm:ptLst>
  <dgm:cxnLst>
    <dgm:cxn modelId="{FEAAB901-C25C-4453-8BC7-64EC64269222}" srcId="{AD856EB9-38E3-4ABF-BED3-66CF70E99320}" destId="{7976D25C-BB0A-4F83-9B29-73E74ED9C9E4}" srcOrd="0" destOrd="0" parTransId="{828E7480-F158-4B02-8526-80708C92E5EB}" sibTransId="{80127200-7AF5-4B15-80CF-B3B73E2531F7}"/>
    <dgm:cxn modelId="{C9541703-5609-4012-8F5D-F83A471C0D0A}" type="presOf" srcId="{D5CA9686-7730-4475-B35B-7C8FEBFC963D}" destId="{FBDF118C-A40E-4F2B-AF78-472CF77AB651}" srcOrd="1" destOrd="0" presId="urn:microsoft.com/office/officeart/2005/8/layout/process3"/>
    <dgm:cxn modelId="{CB964410-D026-4A09-981F-14C9CEA5FD63}" srcId="{AD856EB9-38E3-4ABF-BED3-66CF70E99320}" destId="{1B10DC0E-D7F7-4275-83FF-F7659C85E022}" srcOrd="1" destOrd="0" parTransId="{B384B44D-AC60-4928-B6E1-78C0D241FCA0}" sibTransId="{914DF4D4-3147-4A4B-8A0E-BD7C95CF5AE4}"/>
    <dgm:cxn modelId="{9F7EF014-9617-49B5-9631-25CCDC471D03}" type="presOf" srcId="{7976D25C-BB0A-4F83-9B29-73E74ED9C9E4}" destId="{3C628E72-C8D5-489A-BDB8-06FAEC9222F4}" srcOrd="0" destOrd="0" presId="urn:microsoft.com/office/officeart/2005/8/layout/process3"/>
    <dgm:cxn modelId="{64821417-6630-4FF7-9285-69E0399C10C4}" srcId="{A81B0E1F-5472-4905-A43E-95B3CD856448}" destId="{26C33C1E-324F-4E8A-91E6-B8A35DC1B6A4}" srcOrd="0" destOrd="0" parTransId="{C365CF4B-DB50-4684-B1EA-6680643BF23A}" sibTransId="{3EF02756-9098-4A90-8B45-65398EBDD93C}"/>
    <dgm:cxn modelId="{9EC83A18-9625-4FBF-B9E4-572480661C54}" type="presOf" srcId="{7EAAE873-777B-4FB2-AF54-CC1AC126CEB8}" destId="{9A55B92A-8AD7-4DFD-BBBC-66119B1CED5B}" srcOrd="0" destOrd="0" presId="urn:microsoft.com/office/officeart/2005/8/layout/process3"/>
    <dgm:cxn modelId="{B668A81C-701B-4FB9-B8A9-0CD61DC9F076}" type="presOf" srcId="{AD856EB9-38E3-4ABF-BED3-66CF70E99320}" destId="{02E7A43F-EDBB-417B-803F-2B1C0ECD8272}" srcOrd="1" destOrd="0" presId="urn:microsoft.com/office/officeart/2005/8/layout/process3"/>
    <dgm:cxn modelId="{C4D91630-2E2B-4BA7-85B1-7000305144D5}" srcId="{7B0DAB16-E49B-4BEF-8841-3F8A900229BF}" destId="{A81B0E1F-5472-4905-A43E-95B3CD856448}" srcOrd="4" destOrd="0" parTransId="{91292D0A-881D-4EFF-A65F-DD18FBD1A480}" sibTransId="{861E9973-2461-4359-81ED-4045DD5C2FCB}"/>
    <dgm:cxn modelId="{B9BC273C-CF71-4BBF-9CCC-410D43135619}" type="presOf" srcId="{7A9982CE-4A40-477A-A6F5-5F63DB4087BC}" destId="{297D7A13-C79B-4667-B113-8828D44F78AA}" srcOrd="0" destOrd="0" presId="urn:microsoft.com/office/officeart/2005/8/layout/process3"/>
    <dgm:cxn modelId="{DE28F85E-7BAC-4BF1-86C2-C4DEE6BEDE92}" srcId="{7B0DAB16-E49B-4BEF-8841-3F8A900229BF}" destId="{D5CA9686-7730-4475-B35B-7C8FEBFC963D}" srcOrd="2" destOrd="0" parTransId="{43D4CF6F-F599-4537-A0A8-120E4F3BA0C3}" sibTransId="{7A9982CE-4A40-477A-A6F5-5F63DB4087BC}"/>
    <dgm:cxn modelId="{170EFD41-0F20-410A-B8D4-B2CF0EF1C9EE}" type="presOf" srcId="{26C33C1E-324F-4E8A-91E6-B8A35DC1B6A4}" destId="{3DB41022-08EF-49D0-B234-D868177A7256}" srcOrd="0" destOrd="0" presId="urn:microsoft.com/office/officeart/2005/8/layout/process3"/>
    <dgm:cxn modelId="{6CB7F249-EA02-4839-AA70-0B9FB675A991}" type="presOf" srcId="{205A409A-563A-4F64-A86B-FCE4CE2C2D25}" destId="{D04C3F9D-ACD7-4C60-9BC8-B72F37902D58}" srcOrd="0" destOrd="0" presId="urn:microsoft.com/office/officeart/2005/8/layout/process3"/>
    <dgm:cxn modelId="{722FE351-8FEB-4B58-8F69-742E7CED78D7}" type="presOf" srcId="{CE4E7E86-48F0-4761-B1F3-3EB1B13BE0FA}" destId="{3744382A-E511-42B7-8214-0ABBF028EFDF}" srcOrd="0" destOrd="0" presId="urn:microsoft.com/office/officeart/2005/8/layout/process3"/>
    <dgm:cxn modelId="{553BAE55-4297-433B-B0BA-43E02005C667}" type="presOf" srcId="{A81B0E1F-5472-4905-A43E-95B3CD856448}" destId="{5CDB4490-D661-4A33-9459-C0F8C0A0C75E}" srcOrd="0" destOrd="0" presId="urn:microsoft.com/office/officeart/2005/8/layout/process3"/>
    <dgm:cxn modelId="{36CFCF77-2AC9-474B-9D22-7C94768BD56C}" type="presOf" srcId="{D5CA9686-7730-4475-B35B-7C8FEBFC963D}" destId="{E33C1752-2687-4DDA-A160-E8E1A5EDFD70}" srcOrd="0" destOrd="0" presId="urn:microsoft.com/office/officeart/2005/8/layout/process3"/>
    <dgm:cxn modelId="{D50FBD59-B5C0-4587-A18F-829E6D70EB46}" srcId="{CE4E7E86-48F0-4761-B1F3-3EB1B13BE0FA}" destId="{0B554E47-5047-46E1-BA88-0062152B6046}" srcOrd="0" destOrd="0" parTransId="{AD7E6246-B63A-4B4A-8364-9214358AD166}" sibTransId="{11E837ED-21C1-4285-930C-E679B53BA107}"/>
    <dgm:cxn modelId="{25A0A87A-4DBB-42AC-87AB-B3A1B0BFDA71}" type="presOf" srcId="{AD856EB9-38E3-4ABF-BED3-66CF70E99320}" destId="{2FF10D7E-06E1-4FF4-8302-D389078CD614}" srcOrd="0" destOrd="0" presId="urn:microsoft.com/office/officeart/2005/8/layout/process3"/>
    <dgm:cxn modelId="{1A716B7D-996E-4D7D-966B-77BDFFE186E7}" type="presOf" srcId="{C6039D78-732C-4E57-9870-A4AB2A50A482}" destId="{D7531616-77F0-43F5-B731-66C7A5EB2D56}" srcOrd="1" destOrd="0" presId="urn:microsoft.com/office/officeart/2005/8/layout/process3"/>
    <dgm:cxn modelId="{DFCAD680-5968-4352-BF1B-A790F2FED310}" type="presOf" srcId="{7B0DAB16-E49B-4BEF-8841-3F8A900229BF}" destId="{D7DA51E3-AE0A-4CD8-88D6-F2C761302EF3}" srcOrd="0" destOrd="0" presId="urn:microsoft.com/office/officeart/2005/8/layout/process3"/>
    <dgm:cxn modelId="{6319DF83-2C6A-43E9-8BF4-64D2DB4CBAD8}" type="presOf" srcId="{9E80B5FA-30A7-417C-8891-4CB9C48569C2}" destId="{8B16D12D-6ABC-44A1-8722-D43B74BBF5C3}" srcOrd="1" destOrd="0" presId="urn:microsoft.com/office/officeart/2005/8/layout/process3"/>
    <dgm:cxn modelId="{D4C1E899-9F16-4E1B-BD23-FB4DDE10B2CB}" srcId="{7B0DAB16-E49B-4BEF-8841-3F8A900229BF}" destId="{AD856EB9-38E3-4ABF-BED3-66CF70E99320}" srcOrd="1" destOrd="0" parTransId="{FC49C935-3FE9-4FD0-A305-3B8ADCEE8F3A}" sibTransId="{205A409A-563A-4F64-A86B-FCE4CE2C2D25}"/>
    <dgm:cxn modelId="{54AECB9B-68C9-4367-986C-4AA5563BB82D}" srcId="{7B0DAB16-E49B-4BEF-8841-3F8A900229BF}" destId="{CE4E7E86-48F0-4761-B1F3-3EB1B13BE0FA}" srcOrd="3" destOrd="0" parTransId="{8FBECF8B-5408-4174-9609-BB86D3358C34}" sibTransId="{9E80B5FA-30A7-417C-8891-4CB9C48569C2}"/>
    <dgm:cxn modelId="{1C098E9F-1134-441C-830A-06B361BF4761}" srcId="{C6039D78-732C-4E57-9870-A4AB2A50A482}" destId="{3B3FAB7E-DB2A-4D9F-A6A8-9CC243DB1B20}" srcOrd="0" destOrd="0" parTransId="{90D69E18-E782-4513-ADC2-0A217C263BD8}" sibTransId="{E6B3A069-4006-42CA-9980-835A4B103C9A}"/>
    <dgm:cxn modelId="{E9D0A4A5-7711-4CB3-BA4F-E026C3793A87}" srcId="{7B0DAB16-E49B-4BEF-8841-3F8A900229BF}" destId="{C6039D78-732C-4E57-9870-A4AB2A50A482}" srcOrd="0" destOrd="0" parTransId="{203C1D7F-0BD4-405D-8A1E-05BCB6344125}" sibTransId="{3AE46608-447A-4854-8E20-A6C469DCEFBA}"/>
    <dgm:cxn modelId="{CBF31BB4-F609-42DE-84F4-52214E56D7F5}" type="presOf" srcId="{CE4E7E86-48F0-4761-B1F3-3EB1B13BE0FA}" destId="{A7048890-7F88-4CDB-BBE4-5C0D60EC70DB}" srcOrd="1" destOrd="0" presId="urn:microsoft.com/office/officeart/2005/8/layout/process3"/>
    <dgm:cxn modelId="{BA1C16B9-602B-4482-87CA-E61E175F350E}" srcId="{D5CA9686-7730-4475-B35B-7C8FEBFC963D}" destId="{7EAAE873-777B-4FB2-AF54-CC1AC126CEB8}" srcOrd="0" destOrd="0" parTransId="{29C81EF7-2B4F-43C8-8C65-ACEE003F57B5}" sibTransId="{F8CB5263-CC23-4C17-B41F-E49CF24841C2}"/>
    <dgm:cxn modelId="{D61C4BBC-B98E-4DD4-904E-32DA52399368}" type="presOf" srcId="{9E80B5FA-30A7-417C-8891-4CB9C48569C2}" destId="{3A72DB0A-CA92-44A9-8006-B2F4E3026ADB}" srcOrd="0" destOrd="0" presId="urn:microsoft.com/office/officeart/2005/8/layout/process3"/>
    <dgm:cxn modelId="{9DB801C0-C46B-48A8-BDB3-5B9F0601DB0A}" type="presOf" srcId="{205A409A-563A-4F64-A86B-FCE4CE2C2D25}" destId="{2621E7DA-5EC5-4BB0-8C70-75BA7B888205}" srcOrd="1" destOrd="0" presId="urn:microsoft.com/office/officeart/2005/8/layout/process3"/>
    <dgm:cxn modelId="{CEE4F5C4-8C7C-4B6A-A2CC-54B433EB3FAA}" type="presOf" srcId="{7A9982CE-4A40-477A-A6F5-5F63DB4087BC}" destId="{528A4170-8857-481F-B8F8-900DB84D6800}" srcOrd="1" destOrd="0" presId="urn:microsoft.com/office/officeart/2005/8/layout/process3"/>
    <dgm:cxn modelId="{55EBF4DD-A56A-4670-9642-6E7357C443DE}" type="presOf" srcId="{3AE46608-447A-4854-8E20-A6C469DCEFBA}" destId="{95F253E1-EFBB-4F89-B416-9E652B4287D4}" srcOrd="0" destOrd="0" presId="urn:microsoft.com/office/officeart/2005/8/layout/process3"/>
    <dgm:cxn modelId="{D91CEBE0-11D4-489C-9737-9FB51B69A774}" type="presOf" srcId="{3AE46608-447A-4854-8E20-A6C469DCEFBA}" destId="{0B186FCE-475F-457D-95BE-923A972D49BB}" srcOrd="1" destOrd="0" presId="urn:microsoft.com/office/officeart/2005/8/layout/process3"/>
    <dgm:cxn modelId="{771685E6-2677-4B0A-ADDD-7280D3D93401}" type="presOf" srcId="{0B554E47-5047-46E1-BA88-0062152B6046}" destId="{013193A8-ACEF-43C5-B316-FE76E0A97058}" srcOrd="0" destOrd="0" presId="urn:microsoft.com/office/officeart/2005/8/layout/process3"/>
    <dgm:cxn modelId="{290506F0-A52E-435B-A0EC-2B622BF47CF6}" type="presOf" srcId="{3B3FAB7E-DB2A-4D9F-A6A8-9CC243DB1B20}" destId="{49B2583B-9A11-4B89-BAD3-E7B8150A3F90}" srcOrd="0" destOrd="0" presId="urn:microsoft.com/office/officeart/2005/8/layout/process3"/>
    <dgm:cxn modelId="{76A2E0F3-42DC-4368-9B23-7F95D39AEC9D}" type="presOf" srcId="{C6039D78-732C-4E57-9870-A4AB2A50A482}" destId="{9A2A33C0-09C9-4090-9F40-FC2A4440DDA6}" srcOrd="0" destOrd="0" presId="urn:microsoft.com/office/officeart/2005/8/layout/process3"/>
    <dgm:cxn modelId="{E2076AFE-D596-4AE3-AE0F-B48E61903518}" type="presOf" srcId="{1B10DC0E-D7F7-4275-83FF-F7659C85E022}" destId="{3C628E72-C8D5-489A-BDB8-06FAEC9222F4}" srcOrd="0" destOrd="1" presId="urn:microsoft.com/office/officeart/2005/8/layout/process3"/>
    <dgm:cxn modelId="{B2EE76FE-1F86-43F7-A5E4-DAA8AF193B13}" type="presOf" srcId="{A81B0E1F-5472-4905-A43E-95B3CD856448}" destId="{1C836C66-7182-4D48-B8B8-29726CCFC6C7}" srcOrd="1" destOrd="0" presId="urn:microsoft.com/office/officeart/2005/8/layout/process3"/>
    <dgm:cxn modelId="{88B1386D-5716-421E-BA18-49B329100BE4}" type="presParOf" srcId="{D7DA51E3-AE0A-4CD8-88D6-F2C761302EF3}" destId="{E5A80272-F8D0-4D34-B2CA-8EC94378DB02}" srcOrd="0" destOrd="0" presId="urn:microsoft.com/office/officeart/2005/8/layout/process3"/>
    <dgm:cxn modelId="{A5A01C39-9ADC-4CC4-8157-B2EE67B122D2}" type="presParOf" srcId="{E5A80272-F8D0-4D34-B2CA-8EC94378DB02}" destId="{9A2A33C0-09C9-4090-9F40-FC2A4440DDA6}" srcOrd="0" destOrd="0" presId="urn:microsoft.com/office/officeart/2005/8/layout/process3"/>
    <dgm:cxn modelId="{1635E629-BDBB-45D2-BA77-6A602F5D37BF}" type="presParOf" srcId="{E5A80272-F8D0-4D34-B2CA-8EC94378DB02}" destId="{D7531616-77F0-43F5-B731-66C7A5EB2D56}" srcOrd="1" destOrd="0" presId="urn:microsoft.com/office/officeart/2005/8/layout/process3"/>
    <dgm:cxn modelId="{A0EF7C33-A15C-4F7E-BDE7-AEDFA5F2E180}" type="presParOf" srcId="{E5A80272-F8D0-4D34-B2CA-8EC94378DB02}" destId="{49B2583B-9A11-4B89-BAD3-E7B8150A3F90}" srcOrd="2" destOrd="0" presId="urn:microsoft.com/office/officeart/2005/8/layout/process3"/>
    <dgm:cxn modelId="{E53D036E-0C64-4911-83F6-1A42343B81BE}" type="presParOf" srcId="{D7DA51E3-AE0A-4CD8-88D6-F2C761302EF3}" destId="{95F253E1-EFBB-4F89-B416-9E652B4287D4}" srcOrd="1" destOrd="0" presId="urn:microsoft.com/office/officeart/2005/8/layout/process3"/>
    <dgm:cxn modelId="{496EA2A3-1525-4F19-8AF9-A30EDD7D7DD6}" type="presParOf" srcId="{95F253E1-EFBB-4F89-B416-9E652B4287D4}" destId="{0B186FCE-475F-457D-95BE-923A972D49BB}" srcOrd="0" destOrd="0" presId="urn:microsoft.com/office/officeart/2005/8/layout/process3"/>
    <dgm:cxn modelId="{8B113B33-3AF5-45E6-860C-59255EDB4656}" type="presParOf" srcId="{D7DA51E3-AE0A-4CD8-88D6-F2C761302EF3}" destId="{76DA4452-D324-4E35-8092-F56679A6B605}" srcOrd="2" destOrd="0" presId="urn:microsoft.com/office/officeart/2005/8/layout/process3"/>
    <dgm:cxn modelId="{47D7A170-5C63-4A10-85AE-35ACDD752573}" type="presParOf" srcId="{76DA4452-D324-4E35-8092-F56679A6B605}" destId="{2FF10D7E-06E1-4FF4-8302-D389078CD614}" srcOrd="0" destOrd="0" presId="urn:microsoft.com/office/officeart/2005/8/layout/process3"/>
    <dgm:cxn modelId="{F76DB4B0-5863-4FCC-AD1F-156D1557D22B}" type="presParOf" srcId="{76DA4452-D324-4E35-8092-F56679A6B605}" destId="{02E7A43F-EDBB-417B-803F-2B1C0ECD8272}" srcOrd="1" destOrd="0" presId="urn:microsoft.com/office/officeart/2005/8/layout/process3"/>
    <dgm:cxn modelId="{FEC709F5-4EFC-4646-B903-E80B0E5D7C2C}" type="presParOf" srcId="{76DA4452-D324-4E35-8092-F56679A6B605}" destId="{3C628E72-C8D5-489A-BDB8-06FAEC9222F4}" srcOrd="2" destOrd="0" presId="urn:microsoft.com/office/officeart/2005/8/layout/process3"/>
    <dgm:cxn modelId="{8727280C-B1A9-4A3C-9506-F902FF2C356D}" type="presParOf" srcId="{D7DA51E3-AE0A-4CD8-88D6-F2C761302EF3}" destId="{D04C3F9D-ACD7-4C60-9BC8-B72F37902D58}" srcOrd="3" destOrd="0" presId="urn:microsoft.com/office/officeart/2005/8/layout/process3"/>
    <dgm:cxn modelId="{A93B4E79-38E8-4164-AE84-BF6E259044AA}" type="presParOf" srcId="{D04C3F9D-ACD7-4C60-9BC8-B72F37902D58}" destId="{2621E7DA-5EC5-4BB0-8C70-75BA7B888205}" srcOrd="0" destOrd="0" presId="urn:microsoft.com/office/officeart/2005/8/layout/process3"/>
    <dgm:cxn modelId="{70379DC7-7A92-422C-B376-B283268EDCCA}" type="presParOf" srcId="{D7DA51E3-AE0A-4CD8-88D6-F2C761302EF3}" destId="{6737B60A-3463-45A2-A021-2B7129A9A7B7}" srcOrd="4" destOrd="0" presId="urn:microsoft.com/office/officeart/2005/8/layout/process3"/>
    <dgm:cxn modelId="{16CB1D70-1997-4899-9E8D-0D50E6963E12}" type="presParOf" srcId="{6737B60A-3463-45A2-A021-2B7129A9A7B7}" destId="{E33C1752-2687-4DDA-A160-E8E1A5EDFD70}" srcOrd="0" destOrd="0" presId="urn:microsoft.com/office/officeart/2005/8/layout/process3"/>
    <dgm:cxn modelId="{D9BE0F41-20DC-48C8-8E85-F362EC1F80C7}" type="presParOf" srcId="{6737B60A-3463-45A2-A021-2B7129A9A7B7}" destId="{FBDF118C-A40E-4F2B-AF78-472CF77AB651}" srcOrd="1" destOrd="0" presId="urn:microsoft.com/office/officeart/2005/8/layout/process3"/>
    <dgm:cxn modelId="{DF7A9DCB-A016-4816-AB72-4B964C989564}" type="presParOf" srcId="{6737B60A-3463-45A2-A021-2B7129A9A7B7}" destId="{9A55B92A-8AD7-4DFD-BBBC-66119B1CED5B}" srcOrd="2" destOrd="0" presId="urn:microsoft.com/office/officeart/2005/8/layout/process3"/>
    <dgm:cxn modelId="{863D1E99-F58E-4734-8525-1B49027E4AC9}" type="presParOf" srcId="{D7DA51E3-AE0A-4CD8-88D6-F2C761302EF3}" destId="{297D7A13-C79B-4667-B113-8828D44F78AA}" srcOrd="5" destOrd="0" presId="urn:microsoft.com/office/officeart/2005/8/layout/process3"/>
    <dgm:cxn modelId="{9C3F15D4-13B4-41F1-A971-E8A3C5AB6B01}" type="presParOf" srcId="{297D7A13-C79B-4667-B113-8828D44F78AA}" destId="{528A4170-8857-481F-B8F8-900DB84D6800}" srcOrd="0" destOrd="0" presId="urn:microsoft.com/office/officeart/2005/8/layout/process3"/>
    <dgm:cxn modelId="{A9E290B2-ED39-4E93-B275-E303506AECFB}" type="presParOf" srcId="{D7DA51E3-AE0A-4CD8-88D6-F2C761302EF3}" destId="{663AFAE6-4F49-483F-8C51-D482D5B1C404}" srcOrd="6" destOrd="0" presId="urn:microsoft.com/office/officeart/2005/8/layout/process3"/>
    <dgm:cxn modelId="{441F82EB-6210-4E89-8D8C-436222ABDA0E}" type="presParOf" srcId="{663AFAE6-4F49-483F-8C51-D482D5B1C404}" destId="{3744382A-E511-42B7-8214-0ABBF028EFDF}" srcOrd="0" destOrd="0" presId="urn:microsoft.com/office/officeart/2005/8/layout/process3"/>
    <dgm:cxn modelId="{96476787-5A5C-4A99-A75E-A3B888CF635B}" type="presParOf" srcId="{663AFAE6-4F49-483F-8C51-D482D5B1C404}" destId="{A7048890-7F88-4CDB-BBE4-5C0D60EC70DB}" srcOrd="1" destOrd="0" presId="urn:microsoft.com/office/officeart/2005/8/layout/process3"/>
    <dgm:cxn modelId="{D557517F-C7C4-422C-8BE2-94C78A2E27D2}" type="presParOf" srcId="{663AFAE6-4F49-483F-8C51-D482D5B1C404}" destId="{013193A8-ACEF-43C5-B316-FE76E0A97058}" srcOrd="2" destOrd="0" presId="urn:microsoft.com/office/officeart/2005/8/layout/process3"/>
    <dgm:cxn modelId="{D357236C-0281-4C83-BEDD-AABB8D79C237}" type="presParOf" srcId="{D7DA51E3-AE0A-4CD8-88D6-F2C761302EF3}" destId="{3A72DB0A-CA92-44A9-8006-B2F4E3026ADB}" srcOrd="7" destOrd="0" presId="urn:microsoft.com/office/officeart/2005/8/layout/process3"/>
    <dgm:cxn modelId="{DEC3A695-CA86-4F69-9A7D-23FAA7CFCB11}" type="presParOf" srcId="{3A72DB0A-CA92-44A9-8006-B2F4E3026ADB}" destId="{8B16D12D-6ABC-44A1-8722-D43B74BBF5C3}" srcOrd="0" destOrd="0" presId="urn:microsoft.com/office/officeart/2005/8/layout/process3"/>
    <dgm:cxn modelId="{CC8E6567-32FC-4ED1-8747-8A6AEE21CFE7}" type="presParOf" srcId="{D7DA51E3-AE0A-4CD8-88D6-F2C761302EF3}" destId="{5C681F71-9A68-462A-8E66-D15AB568903C}" srcOrd="8" destOrd="0" presId="urn:microsoft.com/office/officeart/2005/8/layout/process3"/>
    <dgm:cxn modelId="{4DFDC416-178B-48CC-A179-19DA78186A22}" type="presParOf" srcId="{5C681F71-9A68-462A-8E66-D15AB568903C}" destId="{5CDB4490-D661-4A33-9459-C0F8C0A0C75E}" srcOrd="0" destOrd="0" presId="urn:microsoft.com/office/officeart/2005/8/layout/process3"/>
    <dgm:cxn modelId="{DDF4F6C7-84E5-49BE-952B-2A568528D966}" type="presParOf" srcId="{5C681F71-9A68-462A-8E66-D15AB568903C}" destId="{1C836C66-7182-4D48-B8B8-29726CCFC6C7}" srcOrd="1" destOrd="0" presId="urn:microsoft.com/office/officeart/2005/8/layout/process3"/>
    <dgm:cxn modelId="{30035C24-A8F6-4965-BAD5-20A147838E5F}" type="presParOf" srcId="{5C681F71-9A68-462A-8E66-D15AB568903C}" destId="{3DB41022-08EF-49D0-B234-D868177A7256}"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31616-77F0-43F5-B731-66C7A5EB2D56}">
      <dsp:nvSpPr>
        <dsp:cNvPr id="0" name=""/>
        <dsp:cNvSpPr/>
      </dsp:nvSpPr>
      <dsp:spPr>
        <a:xfrm>
          <a:off x="5031" y="1555872"/>
          <a:ext cx="1135317" cy="564382"/>
        </a:xfrm>
        <a:prstGeom prst="roundRect">
          <a:avLst>
            <a:gd name="adj" fmla="val 10000"/>
          </a:avLst>
        </a:prstGeom>
        <a:solidFill>
          <a:schemeClr val="dk2">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n-US" sz="1000" kern="1200"/>
            <a:t>Capture Flow</a:t>
          </a:r>
        </a:p>
      </dsp:txBody>
      <dsp:txXfrm>
        <a:off x="5031" y="1555872"/>
        <a:ext cx="1135317" cy="376254"/>
      </dsp:txXfrm>
    </dsp:sp>
    <dsp:sp modelId="{49B2583B-9A11-4B89-BAD3-E7B8150A3F90}">
      <dsp:nvSpPr>
        <dsp:cNvPr id="0" name=""/>
        <dsp:cNvSpPr/>
      </dsp:nvSpPr>
      <dsp:spPr>
        <a:xfrm>
          <a:off x="237566" y="1932127"/>
          <a:ext cx="1135317" cy="576000"/>
        </a:xfrm>
        <a:prstGeom prst="roundRect">
          <a:avLst>
            <a:gd name="adj" fmla="val 10000"/>
          </a:avLst>
        </a:prstGeom>
        <a:solidFill>
          <a:schemeClr val="accent4">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None/>
          </a:pPr>
          <a:r>
            <a:rPr lang="en-US" sz="1000" kern="1200">
              <a:solidFill>
                <a:schemeClr val="bg2"/>
              </a:solidFill>
            </a:rPr>
            <a:t>Intake</a:t>
          </a:r>
        </a:p>
      </dsp:txBody>
      <dsp:txXfrm>
        <a:off x="254436" y="1948997"/>
        <a:ext cx="1101577" cy="542260"/>
      </dsp:txXfrm>
    </dsp:sp>
    <dsp:sp modelId="{95F253E1-EFBB-4F89-B416-9E652B4287D4}">
      <dsp:nvSpPr>
        <dsp:cNvPr id="0" name=""/>
        <dsp:cNvSpPr/>
      </dsp:nvSpPr>
      <dsp:spPr>
        <a:xfrm>
          <a:off x="1312459" y="1602669"/>
          <a:ext cx="364873" cy="282661"/>
        </a:xfrm>
        <a:prstGeom prst="rightArrow">
          <a:avLst>
            <a:gd name="adj1" fmla="val 60000"/>
            <a:gd name="adj2" fmla="val 50000"/>
          </a:avLst>
        </a:prstGeom>
        <a:solidFill>
          <a:schemeClr val="accent4"/>
        </a:solidFill>
        <a:ln>
          <a:solidFill>
            <a:schemeClr val="bg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312459" y="1659201"/>
        <a:ext cx="280075" cy="169597"/>
      </dsp:txXfrm>
    </dsp:sp>
    <dsp:sp modelId="{02E7A43F-EDBB-417B-803F-2B1C0ECD8272}">
      <dsp:nvSpPr>
        <dsp:cNvPr id="0" name=""/>
        <dsp:cNvSpPr/>
      </dsp:nvSpPr>
      <dsp:spPr>
        <a:xfrm>
          <a:off x="1828789" y="1555872"/>
          <a:ext cx="1135317" cy="564382"/>
        </a:xfrm>
        <a:prstGeom prst="roundRect">
          <a:avLst>
            <a:gd name="adj" fmla="val 10000"/>
          </a:avLst>
        </a:prstGeom>
        <a:solidFill>
          <a:schemeClr val="dk2">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n-US" sz="1000" kern="1200"/>
            <a:t>Regulate Flow</a:t>
          </a:r>
        </a:p>
      </dsp:txBody>
      <dsp:txXfrm>
        <a:off x="1828789" y="1555872"/>
        <a:ext cx="1135317" cy="376254"/>
      </dsp:txXfrm>
    </dsp:sp>
    <dsp:sp modelId="{3C628E72-C8D5-489A-BDB8-06FAEC9222F4}">
      <dsp:nvSpPr>
        <dsp:cNvPr id="0" name=""/>
        <dsp:cNvSpPr/>
      </dsp:nvSpPr>
      <dsp:spPr>
        <a:xfrm>
          <a:off x="2061324" y="1932127"/>
          <a:ext cx="1135317" cy="576000"/>
        </a:xfrm>
        <a:prstGeom prst="roundRect">
          <a:avLst>
            <a:gd name="adj" fmla="val 10000"/>
          </a:avLst>
        </a:prstGeom>
        <a:solidFill>
          <a:schemeClr val="accent4">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None/>
          </a:pPr>
          <a:r>
            <a:rPr lang="en-US" sz="1000" kern="1200">
              <a:solidFill>
                <a:schemeClr val="bg2"/>
              </a:solidFill>
            </a:rPr>
            <a:t>Gates /</a:t>
          </a:r>
        </a:p>
        <a:p>
          <a:pPr marL="57150" lvl="1" indent="-57150" algn="l" defTabSz="444500">
            <a:lnSpc>
              <a:spcPct val="90000"/>
            </a:lnSpc>
            <a:spcBef>
              <a:spcPct val="0"/>
            </a:spcBef>
            <a:spcAft>
              <a:spcPct val="15000"/>
            </a:spcAft>
            <a:buNone/>
          </a:pPr>
          <a:r>
            <a:rPr lang="en-US" sz="1000" kern="1200">
              <a:solidFill>
                <a:schemeClr val="bg2"/>
              </a:solidFill>
            </a:rPr>
            <a:t>Diversion</a:t>
          </a:r>
        </a:p>
      </dsp:txBody>
      <dsp:txXfrm>
        <a:off x="2078194" y="1948997"/>
        <a:ext cx="1101577" cy="542260"/>
      </dsp:txXfrm>
    </dsp:sp>
    <dsp:sp modelId="{D04C3F9D-ACD7-4C60-9BC8-B72F37902D58}">
      <dsp:nvSpPr>
        <dsp:cNvPr id="0" name=""/>
        <dsp:cNvSpPr/>
      </dsp:nvSpPr>
      <dsp:spPr>
        <a:xfrm>
          <a:off x="3136216" y="1602669"/>
          <a:ext cx="364873" cy="282661"/>
        </a:xfrm>
        <a:prstGeom prst="rightArrow">
          <a:avLst>
            <a:gd name="adj1" fmla="val 60000"/>
            <a:gd name="adj2" fmla="val 50000"/>
          </a:avLst>
        </a:prstGeom>
        <a:solidFill>
          <a:schemeClr val="accent4"/>
        </a:solidFill>
        <a:ln>
          <a:solidFill>
            <a:schemeClr val="bg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136216" y="1659201"/>
        <a:ext cx="280075" cy="169597"/>
      </dsp:txXfrm>
    </dsp:sp>
    <dsp:sp modelId="{FBDF118C-A40E-4F2B-AF78-472CF77AB651}">
      <dsp:nvSpPr>
        <dsp:cNvPr id="0" name=""/>
        <dsp:cNvSpPr/>
      </dsp:nvSpPr>
      <dsp:spPr>
        <a:xfrm>
          <a:off x="3652546" y="1555872"/>
          <a:ext cx="1135317" cy="564382"/>
        </a:xfrm>
        <a:prstGeom prst="roundRect">
          <a:avLst>
            <a:gd name="adj" fmla="val 10000"/>
          </a:avLst>
        </a:prstGeom>
        <a:solidFill>
          <a:schemeClr val="dk2">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n-US" sz="1000" kern="1200"/>
            <a:t>Extract Energy</a:t>
          </a:r>
        </a:p>
      </dsp:txBody>
      <dsp:txXfrm>
        <a:off x="3652546" y="1555872"/>
        <a:ext cx="1135317" cy="376254"/>
      </dsp:txXfrm>
    </dsp:sp>
    <dsp:sp modelId="{9A55B92A-8AD7-4DFD-BBBC-66119B1CED5B}">
      <dsp:nvSpPr>
        <dsp:cNvPr id="0" name=""/>
        <dsp:cNvSpPr/>
      </dsp:nvSpPr>
      <dsp:spPr>
        <a:xfrm>
          <a:off x="3885081" y="1932127"/>
          <a:ext cx="1135317" cy="576000"/>
        </a:xfrm>
        <a:prstGeom prst="roundRect">
          <a:avLst>
            <a:gd name="adj" fmla="val 10000"/>
          </a:avLst>
        </a:prstGeom>
        <a:solidFill>
          <a:schemeClr val="accent4">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None/>
          </a:pPr>
          <a:r>
            <a:rPr lang="en-US" sz="1000" kern="1200">
              <a:solidFill>
                <a:schemeClr val="bg2"/>
              </a:solidFill>
            </a:rPr>
            <a:t>Turbine</a:t>
          </a:r>
        </a:p>
      </dsp:txBody>
      <dsp:txXfrm>
        <a:off x="3901951" y="1948997"/>
        <a:ext cx="1101577" cy="542260"/>
      </dsp:txXfrm>
    </dsp:sp>
    <dsp:sp modelId="{297D7A13-C79B-4667-B113-8828D44F78AA}">
      <dsp:nvSpPr>
        <dsp:cNvPr id="0" name=""/>
        <dsp:cNvSpPr/>
      </dsp:nvSpPr>
      <dsp:spPr>
        <a:xfrm>
          <a:off x="4959974" y="1602669"/>
          <a:ext cx="364873" cy="282661"/>
        </a:xfrm>
        <a:prstGeom prst="rightArrow">
          <a:avLst>
            <a:gd name="adj1" fmla="val 60000"/>
            <a:gd name="adj2" fmla="val 50000"/>
          </a:avLst>
        </a:prstGeom>
        <a:solidFill>
          <a:schemeClr val="accent4"/>
        </a:solidFill>
        <a:ln>
          <a:solidFill>
            <a:schemeClr val="bg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4959974" y="1659201"/>
        <a:ext cx="280075" cy="169597"/>
      </dsp:txXfrm>
    </dsp:sp>
    <dsp:sp modelId="{A7048890-7F88-4CDB-BBE4-5C0D60EC70DB}">
      <dsp:nvSpPr>
        <dsp:cNvPr id="0" name=""/>
        <dsp:cNvSpPr/>
      </dsp:nvSpPr>
      <dsp:spPr>
        <a:xfrm>
          <a:off x="5476304" y="1555872"/>
          <a:ext cx="1135317" cy="564382"/>
        </a:xfrm>
        <a:prstGeom prst="roundRect">
          <a:avLst>
            <a:gd name="adj" fmla="val 10000"/>
          </a:avLst>
        </a:prstGeom>
        <a:solidFill>
          <a:schemeClr val="dk2">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n-US" sz="1000" kern="1200"/>
            <a:t>Generate Electricity</a:t>
          </a:r>
        </a:p>
      </dsp:txBody>
      <dsp:txXfrm>
        <a:off x="5476304" y="1555872"/>
        <a:ext cx="1135317" cy="376254"/>
      </dsp:txXfrm>
    </dsp:sp>
    <dsp:sp modelId="{013193A8-ACEF-43C5-B316-FE76E0A97058}">
      <dsp:nvSpPr>
        <dsp:cNvPr id="0" name=""/>
        <dsp:cNvSpPr/>
      </dsp:nvSpPr>
      <dsp:spPr>
        <a:xfrm>
          <a:off x="5708839" y="1932127"/>
          <a:ext cx="1135317" cy="576000"/>
        </a:xfrm>
        <a:prstGeom prst="roundRect">
          <a:avLst>
            <a:gd name="adj" fmla="val 10000"/>
          </a:avLst>
        </a:prstGeom>
        <a:solidFill>
          <a:schemeClr val="accent4">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None/>
          </a:pPr>
          <a:r>
            <a:rPr lang="en-US" sz="1000" kern="1200">
              <a:solidFill>
                <a:schemeClr val="bg2"/>
              </a:solidFill>
            </a:rPr>
            <a:t>Generator</a:t>
          </a:r>
        </a:p>
      </dsp:txBody>
      <dsp:txXfrm>
        <a:off x="5725709" y="1948997"/>
        <a:ext cx="1101577" cy="542260"/>
      </dsp:txXfrm>
    </dsp:sp>
    <dsp:sp modelId="{3A72DB0A-CA92-44A9-8006-B2F4E3026ADB}">
      <dsp:nvSpPr>
        <dsp:cNvPr id="0" name=""/>
        <dsp:cNvSpPr/>
      </dsp:nvSpPr>
      <dsp:spPr>
        <a:xfrm>
          <a:off x="6783731" y="1602669"/>
          <a:ext cx="364873" cy="282661"/>
        </a:xfrm>
        <a:prstGeom prst="rightArrow">
          <a:avLst>
            <a:gd name="adj1" fmla="val 60000"/>
            <a:gd name="adj2" fmla="val 50000"/>
          </a:avLst>
        </a:prstGeom>
        <a:solidFill>
          <a:schemeClr val="accent4"/>
        </a:solidFill>
        <a:ln>
          <a:solidFill>
            <a:schemeClr val="bg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6783731" y="1659201"/>
        <a:ext cx="280075" cy="169597"/>
      </dsp:txXfrm>
    </dsp:sp>
    <dsp:sp modelId="{1C836C66-7182-4D48-B8B8-29726CCFC6C7}">
      <dsp:nvSpPr>
        <dsp:cNvPr id="0" name=""/>
        <dsp:cNvSpPr/>
      </dsp:nvSpPr>
      <dsp:spPr>
        <a:xfrm>
          <a:off x="7300061" y="1555872"/>
          <a:ext cx="1135317" cy="564382"/>
        </a:xfrm>
        <a:prstGeom prst="roundRect">
          <a:avLst>
            <a:gd name="adj" fmla="val 10000"/>
          </a:avLst>
        </a:prstGeom>
        <a:solidFill>
          <a:schemeClr val="dk2">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n-US" sz="1000" kern="1200"/>
            <a:t>Deliver to Grid</a:t>
          </a:r>
        </a:p>
      </dsp:txBody>
      <dsp:txXfrm>
        <a:off x="7300061" y="1555872"/>
        <a:ext cx="1135317" cy="376254"/>
      </dsp:txXfrm>
    </dsp:sp>
    <dsp:sp modelId="{3DB41022-08EF-49D0-B234-D868177A7256}">
      <dsp:nvSpPr>
        <dsp:cNvPr id="0" name=""/>
        <dsp:cNvSpPr/>
      </dsp:nvSpPr>
      <dsp:spPr>
        <a:xfrm>
          <a:off x="7532596" y="1932127"/>
          <a:ext cx="1135317" cy="576000"/>
        </a:xfrm>
        <a:prstGeom prst="roundRect">
          <a:avLst>
            <a:gd name="adj" fmla="val 10000"/>
          </a:avLst>
        </a:prstGeom>
        <a:solidFill>
          <a:schemeClr val="accent4">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None/>
          </a:pPr>
          <a:r>
            <a:rPr lang="en-US" sz="1000" kern="1200">
              <a:solidFill>
                <a:schemeClr val="bg2"/>
              </a:solidFill>
            </a:rPr>
            <a:t>Interconnection</a:t>
          </a:r>
        </a:p>
      </dsp:txBody>
      <dsp:txXfrm>
        <a:off x="7549466" y="1948997"/>
        <a:ext cx="1101577" cy="542260"/>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a2ede758df_0_145:notes"/>
          <p:cNvSpPr txBox="1">
            <a:spLocks noGrp="1"/>
          </p:cNvSpPr>
          <p:nvPr>
            <p:ph type="body" idx="1"/>
          </p:nvPr>
        </p:nvSpPr>
        <p:spPr>
          <a:xfrm>
            <a:off x="686421" y="4345587"/>
            <a:ext cx="5485200" cy="411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g3a2ede758df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dd71973f5f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dd71973f5f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0738D826-65B0-22A2-8EAE-911D1B31E480}"/>
            </a:ext>
          </a:extLst>
        </p:cNvPr>
        <p:cNvGrpSpPr/>
        <p:nvPr/>
      </p:nvGrpSpPr>
      <p:grpSpPr>
        <a:xfrm>
          <a:off x="0" y="0"/>
          <a:ext cx="0" cy="0"/>
          <a:chOff x="0" y="0"/>
          <a:chExt cx="0" cy="0"/>
        </a:xfrm>
      </p:grpSpPr>
      <p:sp>
        <p:nvSpPr>
          <p:cNvPr id="241" name="Google Shape;241;g3996df8a794_1_0:notes">
            <a:extLst>
              <a:ext uri="{FF2B5EF4-FFF2-40B4-BE49-F238E27FC236}">
                <a16:creationId xmlns:a16="http://schemas.microsoft.com/office/drawing/2014/main" id="{C776596B-74DF-4B31-3139-4C32C814C50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996df8a794_1_0:notes">
            <a:extLst>
              <a:ext uri="{FF2B5EF4-FFF2-40B4-BE49-F238E27FC236}">
                <a16:creationId xmlns:a16="http://schemas.microsoft.com/office/drawing/2014/main" id="{6F885E1E-1CD8-1145-319B-29E9E040F6B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7141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dd71973f5f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3dd71973f5f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a:extLst>
            <a:ext uri="{FF2B5EF4-FFF2-40B4-BE49-F238E27FC236}">
              <a16:creationId xmlns:a16="http://schemas.microsoft.com/office/drawing/2014/main" id="{1C93094F-69D5-5136-3592-38C5A8BBA169}"/>
            </a:ext>
          </a:extLst>
        </p:cNvPr>
        <p:cNvGrpSpPr/>
        <p:nvPr/>
      </p:nvGrpSpPr>
      <p:grpSpPr>
        <a:xfrm>
          <a:off x="0" y="0"/>
          <a:ext cx="0" cy="0"/>
          <a:chOff x="0" y="0"/>
          <a:chExt cx="0" cy="0"/>
        </a:xfrm>
      </p:grpSpPr>
      <p:sp>
        <p:nvSpPr>
          <p:cNvPr id="226" name="Google Shape;226;g3dd71973f5f_0_93:notes">
            <a:extLst>
              <a:ext uri="{FF2B5EF4-FFF2-40B4-BE49-F238E27FC236}">
                <a16:creationId xmlns:a16="http://schemas.microsoft.com/office/drawing/2014/main" id="{6D847211-EA18-BFEC-96A8-888F034EF4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dd71973f5f_0_93:notes">
            <a:extLst>
              <a:ext uri="{FF2B5EF4-FFF2-40B4-BE49-F238E27FC236}">
                <a16:creationId xmlns:a16="http://schemas.microsoft.com/office/drawing/2014/main" id="{9720B391-FA8A-5B9D-5A03-242E751EA91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2060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E1ABF202-9C80-8F5A-7507-22A707220831}"/>
            </a:ext>
          </a:extLst>
        </p:cNvPr>
        <p:cNvGrpSpPr/>
        <p:nvPr/>
      </p:nvGrpSpPr>
      <p:grpSpPr>
        <a:xfrm>
          <a:off x="0" y="0"/>
          <a:ext cx="0" cy="0"/>
          <a:chOff x="0" y="0"/>
          <a:chExt cx="0" cy="0"/>
        </a:xfrm>
      </p:grpSpPr>
      <p:sp>
        <p:nvSpPr>
          <p:cNvPr id="241" name="Google Shape;241;g3996df8a794_1_0:notes">
            <a:extLst>
              <a:ext uri="{FF2B5EF4-FFF2-40B4-BE49-F238E27FC236}">
                <a16:creationId xmlns:a16="http://schemas.microsoft.com/office/drawing/2014/main" id="{4EA75712-16A1-E74C-017C-9705E245F65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996df8a794_1_0:notes">
            <a:extLst>
              <a:ext uri="{FF2B5EF4-FFF2-40B4-BE49-F238E27FC236}">
                <a16:creationId xmlns:a16="http://schemas.microsoft.com/office/drawing/2014/main" id="{7D3214CD-328F-FB26-C2C5-0B768410178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4971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4EDF10F5-C65E-C694-F209-F33535562904}"/>
            </a:ext>
          </a:extLst>
        </p:cNvPr>
        <p:cNvGrpSpPr/>
        <p:nvPr/>
      </p:nvGrpSpPr>
      <p:grpSpPr>
        <a:xfrm>
          <a:off x="0" y="0"/>
          <a:ext cx="0" cy="0"/>
          <a:chOff x="0" y="0"/>
          <a:chExt cx="0" cy="0"/>
        </a:xfrm>
      </p:grpSpPr>
      <p:sp>
        <p:nvSpPr>
          <p:cNvPr id="241" name="Google Shape;241;g3996df8a794_1_0:notes">
            <a:extLst>
              <a:ext uri="{FF2B5EF4-FFF2-40B4-BE49-F238E27FC236}">
                <a16:creationId xmlns:a16="http://schemas.microsoft.com/office/drawing/2014/main" id="{7A2F3F46-8B92-8997-CAA7-618C7DA97E6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996df8a794_1_0:notes">
            <a:extLst>
              <a:ext uri="{FF2B5EF4-FFF2-40B4-BE49-F238E27FC236}">
                <a16:creationId xmlns:a16="http://schemas.microsoft.com/office/drawing/2014/main" id="{A9EC3BAF-0286-91F5-DA82-FC01AFDA898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2607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6561BCC0-3853-7BD4-D763-C5FB9C41141F}"/>
            </a:ext>
          </a:extLst>
        </p:cNvPr>
        <p:cNvGrpSpPr/>
        <p:nvPr/>
      </p:nvGrpSpPr>
      <p:grpSpPr>
        <a:xfrm>
          <a:off x="0" y="0"/>
          <a:ext cx="0" cy="0"/>
          <a:chOff x="0" y="0"/>
          <a:chExt cx="0" cy="0"/>
        </a:xfrm>
      </p:grpSpPr>
      <p:sp>
        <p:nvSpPr>
          <p:cNvPr id="241" name="Google Shape;241;g3996df8a794_1_0:notes">
            <a:extLst>
              <a:ext uri="{FF2B5EF4-FFF2-40B4-BE49-F238E27FC236}">
                <a16:creationId xmlns:a16="http://schemas.microsoft.com/office/drawing/2014/main" id="{CEC7BD37-D027-4810-1E2A-160C026E142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996df8a794_1_0:notes">
            <a:extLst>
              <a:ext uri="{FF2B5EF4-FFF2-40B4-BE49-F238E27FC236}">
                <a16:creationId xmlns:a16="http://schemas.microsoft.com/office/drawing/2014/main" id="{CD092667-00DA-AE83-A431-322C22BDCE9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9874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A32B78CC-860A-1FBA-C24C-12B485F550A1}"/>
            </a:ext>
          </a:extLst>
        </p:cNvPr>
        <p:cNvGrpSpPr/>
        <p:nvPr/>
      </p:nvGrpSpPr>
      <p:grpSpPr>
        <a:xfrm>
          <a:off x="0" y="0"/>
          <a:ext cx="0" cy="0"/>
          <a:chOff x="0" y="0"/>
          <a:chExt cx="0" cy="0"/>
        </a:xfrm>
      </p:grpSpPr>
      <p:sp>
        <p:nvSpPr>
          <p:cNvPr id="241" name="Google Shape;241;g3996df8a794_1_0:notes">
            <a:extLst>
              <a:ext uri="{FF2B5EF4-FFF2-40B4-BE49-F238E27FC236}">
                <a16:creationId xmlns:a16="http://schemas.microsoft.com/office/drawing/2014/main" id="{769A3F3F-8F48-41BC-7F59-7E493E72EE5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996df8a794_1_0:notes">
            <a:extLst>
              <a:ext uri="{FF2B5EF4-FFF2-40B4-BE49-F238E27FC236}">
                <a16:creationId xmlns:a16="http://schemas.microsoft.com/office/drawing/2014/main" id="{56B5FB22-609E-49DC-1F53-5EC71E99709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3422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EC428D6B-911C-DFEB-E05B-2A07CC5CD47D}"/>
            </a:ext>
          </a:extLst>
        </p:cNvPr>
        <p:cNvGrpSpPr/>
        <p:nvPr/>
      </p:nvGrpSpPr>
      <p:grpSpPr>
        <a:xfrm>
          <a:off x="0" y="0"/>
          <a:ext cx="0" cy="0"/>
          <a:chOff x="0" y="0"/>
          <a:chExt cx="0" cy="0"/>
        </a:xfrm>
      </p:grpSpPr>
      <p:sp>
        <p:nvSpPr>
          <p:cNvPr id="241" name="Google Shape;241;g3996df8a794_1_0:notes">
            <a:extLst>
              <a:ext uri="{FF2B5EF4-FFF2-40B4-BE49-F238E27FC236}">
                <a16:creationId xmlns:a16="http://schemas.microsoft.com/office/drawing/2014/main" id="{BA202E4B-323E-E05D-09EB-3530838B3EC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996df8a794_1_0:notes">
            <a:extLst>
              <a:ext uri="{FF2B5EF4-FFF2-40B4-BE49-F238E27FC236}">
                <a16:creationId xmlns:a16="http://schemas.microsoft.com/office/drawing/2014/main" id="{7451832B-1B4C-08FB-2052-689EED3252A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385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4771D0BB-50FD-2F05-5D09-AD48CCFDF930}"/>
            </a:ext>
          </a:extLst>
        </p:cNvPr>
        <p:cNvGrpSpPr/>
        <p:nvPr/>
      </p:nvGrpSpPr>
      <p:grpSpPr>
        <a:xfrm>
          <a:off x="0" y="0"/>
          <a:ext cx="0" cy="0"/>
          <a:chOff x="0" y="0"/>
          <a:chExt cx="0" cy="0"/>
        </a:xfrm>
      </p:grpSpPr>
      <p:sp>
        <p:nvSpPr>
          <p:cNvPr id="241" name="Google Shape;241;g3996df8a794_1_0:notes">
            <a:extLst>
              <a:ext uri="{FF2B5EF4-FFF2-40B4-BE49-F238E27FC236}">
                <a16:creationId xmlns:a16="http://schemas.microsoft.com/office/drawing/2014/main" id="{0186DC3F-2374-FB4F-2682-86130DC6C24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996df8a794_1_0:notes">
            <a:extLst>
              <a:ext uri="{FF2B5EF4-FFF2-40B4-BE49-F238E27FC236}">
                <a16:creationId xmlns:a16="http://schemas.microsoft.com/office/drawing/2014/main" id="{B40B3233-CF5D-F244-3646-C912701D488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8438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a2ede758df_0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a2ede758df_0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68270A1E-3568-A265-DFFE-554E75716339}"/>
            </a:ext>
          </a:extLst>
        </p:cNvPr>
        <p:cNvGrpSpPr/>
        <p:nvPr/>
      </p:nvGrpSpPr>
      <p:grpSpPr>
        <a:xfrm>
          <a:off x="0" y="0"/>
          <a:ext cx="0" cy="0"/>
          <a:chOff x="0" y="0"/>
          <a:chExt cx="0" cy="0"/>
        </a:xfrm>
      </p:grpSpPr>
      <p:sp>
        <p:nvSpPr>
          <p:cNvPr id="241" name="Google Shape;241;g3996df8a794_1_0:notes">
            <a:extLst>
              <a:ext uri="{FF2B5EF4-FFF2-40B4-BE49-F238E27FC236}">
                <a16:creationId xmlns:a16="http://schemas.microsoft.com/office/drawing/2014/main" id="{F7BAB7BD-018E-94BA-32F7-C4610D6728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996df8a794_1_0:notes">
            <a:extLst>
              <a:ext uri="{FF2B5EF4-FFF2-40B4-BE49-F238E27FC236}">
                <a16:creationId xmlns:a16="http://schemas.microsoft.com/office/drawing/2014/main" id="{323ED3F9-3096-F630-5CE4-4C04E59C12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6290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D6556290-390B-1AB6-A2F0-60CA850908A8}"/>
            </a:ext>
          </a:extLst>
        </p:cNvPr>
        <p:cNvGrpSpPr/>
        <p:nvPr/>
      </p:nvGrpSpPr>
      <p:grpSpPr>
        <a:xfrm>
          <a:off x="0" y="0"/>
          <a:ext cx="0" cy="0"/>
          <a:chOff x="0" y="0"/>
          <a:chExt cx="0" cy="0"/>
        </a:xfrm>
      </p:grpSpPr>
      <p:sp>
        <p:nvSpPr>
          <p:cNvPr id="241" name="Google Shape;241;g3996df8a794_1_0:notes">
            <a:extLst>
              <a:ext uri="{FF2B5EF4-FFF2-40B4-BE49-F238E27FC236}">
                <a16:creationId xmlns:a16="http://schemas.microsoft.com/office/drawing/2014/main" id="{E04340AF-73D6-F3F9-D7D8-4369E9A2AC0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996df8a794_1_0:notes">
            <a:extLst>
              <a:ext uri="{FF2B5EF4-FFF2-40B4-BE49-F238E27FC236}">
                <a16:creationId xmlns:a16="http://schemas.microsoft.com/office/drawing/2014/main" id="{4DA39327-9A18-56F1-437D-26AA4C0FBB2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7787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463BB55D-61B0-E1CD-9D5E-6C24914AA199}"/>
            </a:ext>
          </a:extLst>
        </p:cNvPr>
        <p:cNvGrpSpPr/>
        <p:nvPr/>
      </p:nvGrpSpPr>
      <p:grpSpPr>
        <a:xfrm>
          <a:off x="0" y="0"/>
          <a:ext cx="0" cy="0"/>
          <a:chOff x="0" y="0"/>
          <a:chExt cx="0" cy="0"/>
        </a:xfrm>
      </p:grpSpPr>
      <p:sp>
        <p:nvSpPr>
          <p:cNvPr id="241" name="Google Shape;241;g3996df8a794_1_0:notes">
            <a:extLst>
              <a:ext uri="{FF2B5EF4-FFF2-40B4-BE49-F238E27FC236}">
                <a16:creationId xmlns:a16="http://schemas.microsoft.com/office/drawing/2014/main" id="{0BF6667B-61ED-C3E3-BEF2-2B7F750959F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996df8a794_1_0:notes">
            <a:extLst>
              <a:ext uri="{FF2B5EF4-FFF2-40B4-BE49-F238E27FC236}">
                <a16:creationId xmlns:a16="http://schemas.microsoft.com/office/drawing/2014/main" id="{974B96CB-B0AC-9C4D-085C-C06DF6A16BB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4501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0C9AEDC2-203D-AD4A-0DB1-FA05BC676ACB}"/>
            </a:ext>
          </a:extLst>
        </p:cNvPr>
        <p:cNvGrpSpPr/>
        <p:nvPr/>
      </p:nvGrpSpPr>
      <p:grpSpPr>
        <a:xfrm>
          <a:off x="0" y="0"/>
          <a:ext cx="0" cy="0"/>
          <a:chOff x="0" y="0"/>
          <a:chExt cx="0" cy="0"/>
        </a:xfrm>
      </p:grpSpPr>
      <p:sp>
        <p:nvSpPr>
          <p:cNvPr id="241" name="Google Shape;241;g3996df8a794_1_0:notes">
            <a:extLst>
              <a:ext uri="{FF2B5EF4-FFF2-40B4-BE49-F238E27FC236}">
                <a16:creationId xmlns:a16="http://schemas.microsoft.com/office/drawing/2014/main" id="{5BD2EB58-B7F4-85AC-BBBF-80793ECCAA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996df8a794_1_0:notes">
            <a:extLst>
              <a:ext uri="{FF2B5EF4-FFF2-40B4-BE49-F238E27FC236}">
                <a16:creationId xmlns:a16="http://schemas.microsoft.com/office/drawing/2014/main" id="{28B894E3-26B2-5E67-F52B-24855F4379F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2688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93ACE806-41D3-4D17-889B-03851701A790}"/>
            </a:ext>
          </a:extLst>
        </p:cNvPr>
        <p:cNvGrpSpPr/>
        <p:nvPr/>
      </p:nvGrpSpPr>
      <p:grpSpPr>
        <a:xfrm>
          <a:off x="0" y="0"/>
          <a:ext cx="0" cy="0"/>
          <a:chOff x="0" y="0"/>
          <a:chExt cx="0" cy="0"/>
        </a:xfrm>
      </p:grpSpPr>
      <p:sp>
        <p:nvSpPr>
          <p:cNvPr id="241" name="Google Shape;241;g3996df8a794_1_0:notes">
            <a:extLst>
              <a:ext uri="{FF2B5EF4-FFF2-40B4-BE49-F238E27FC236}">
                <a16:creationId xmlns:a16="http://schemas.microsoft.com/office/drawing/2014/main" id="{A1737DDB-C229-AD18-6610-74530078F2B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996df8a794_1_0:notes">
            <a:extLst>
              <a:ext uri="{FF2B5EF4-FFF2-40B4-BE49-F238E27FC236}">
                <a16:creationId xmlns:a16="http://schemas.microsoft.com/office/drawing/2014/main" id="{A8849632-3700-2623-BB3D-690D10FBE7E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1493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411DD694-2DF5-4530-6F5E-5839BEE56E82}"/>
            </a:ext>
          </a:extLst>
        </p:cNvPr>
        <p:cNvGrpSpPr/>
        <p:nvPr/>
      </p:nvGrpSpPr>
      <p:grpSpPr>
        <a:xfrm>
          <a:off x="0" y="0"/>
          <a:ext cx="0" cy="0"/>
          <a:chOff x="0" y="0"/>
          <a:chExt cx="0" cy="0"/>
        </a:xfrm>
      </p:grpSpPr>
      <p:sp>
        <p:nvSpPr>
          <p:cNvPr id="241" name="Google Shape;241;g3996df8a794_1_0:notes">
            <a:extLst>
              <a:ext uri="{FF2B5EF4-FFF2-40B4-BE49-F238E27FC236}">
                <a16:creationId xmlns:a16="http://schemas.microsoft.com/office/drawing/2014/main" id="{92CAEA40-F2EE-28BF-5070-5B6A77E7586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996df8a794_1_0:notes">
            <a:extLst>
              <a:ext uri="{FF2B5EF4-FFF2-40B4-BE49-F238E27FC236}">
                <a16:creationId xmlns:a16="http://schemas.microsoft.com/office/drawing/2014/main" id="{BA41112F-9F10-B08E-59D0-EF235F788B2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62841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766601DA-268E-23A1-E172-469B92A1BE6B}"/>
            </a:ext>
          </a:extLst>
        </p:cNvPr>
        <p:cNvGrpSpPr/>
        <p:nvPr/>
      </p:nvGrpSpPr>
      <p:grpSpPr>
        <a:xfrm>
          <a:off x="0" y="0"/>
          <a:ext cx="0" cy="0"/>
          <a:chOff x="0" y="0"/>
          <a:chExt cx="0" cy="0"/>
        </a:xfrm>
      </p:grpSpPr>
      <p:sp>
        <p:nvSpPr>
          <p:cNvPr id="241" name="Google Shape;241;g3996df8a794_1_0:notes">
            <a:extLst>
              <a:ext uri="{FF2B5EF4-FFF2-40B4-BE49-F238E27FC236}">
                <a16:creationId xmlns:a16="http://schemas.microsoft.com/office/drawing/2014/main" id="{798DDFF1-4A72-6918-4546-013F4925F7F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996df8a794_1_0:notes">
            <a:extLst>
              <a:ext uri="{FF2B5EF4-FFF2-40B4-BE49-F238E27FC236}">
                <a16:creationId xmlns:a16="http://schemas.microsoft.com/office/drawing/2014/main" id="{20B8709A-D06B-87E4-D55D-4D8A9649A67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19566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52C433B2-27D4-C73E-EB0C-17F9D5047694}"/>
            </a:ext>
          </a:extLst>
        </p:cNvPr>
        <p:cNvGrpSpPr/>
        <p:nvPr/>
      </p:nvGrpSpPr>
      <p:grpSpPr>
        <a:xfrm>
          <a:off x="0" y="0"/>
          <a:ext cx="0" cy="0"/>
          <a:chOff x="0" y="0"/>
          <a:chExt cx="0" cy="0"/>
        </a:xfrm>
      </p:grpSpPr>
      <p:sp>
        <p:nvSpPr>
          <p:cNvPr id="241" name="Google Shape;241;g3996df8a794_1_0:notes">
            <a:extLst>
              <a:ext uri="{FF2B5EF4-FFF2-40B4-BE49-F238E27FC236}">
                <a16:creationId xmlns:a16="http://schemas.microsoft.com/office/drawing/2014/main" id="{D2178D3C-65DE-D898-B769-3929791373E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996df8a794_1_0:notes">
            <a:extLst>
              <a:ext uri="{FF2B5EF4-FFF2-40B4-BE49-F238E27FC236}">
                <a16:creationId xmlns:a16="http://schemas.microsoft.com/office/drawing/2014/main" id="{D59ED9CE-43FA-2EC5-AB49-7C5F25C1C78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94689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DA274DCA-7393-CB3F-B76C-2E0C81D45E5B}"/>
            </a:ext>
          </a:extLst>
        </p:cNvPr>
        <p:cNvGrpSpPr/>
        <p:nvPr/>
      </p:nvGrpSpPr>
      <p:grpSpPr>
        <a:xfrm>
          <a:off x="0" y="0"/>
          <a:ext cx="0" cy="0"/>
          <a:chOff x="0" y="0"/>
          <a:chExt cx="0" cy="0"/>
        </a:xfrm>
      </p:grpSpPr>
      <p:sp>
        <p:nvSpPr>
          <p:cNvPr id="241" name="Google Shape;241;g3996df8a794_1_0:notes">
            <a:extLst>
              <a:ext uri="{FF2B5EF4-FFF2-40B4-BE49-F238E27FC236}">
                <a16:creationId xmlns:a16="http://schemas.microsoft.com/office/drawing/2014/main" id="{E6F4B83E-5536-232C-31AA-A22A91262C8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996df8a794_1_0:notes">
            <a:extLst>
              <a:ext uri="{FF2B5EF4-FFF2-40B4-BE49-F238E27FC236}">
                <a16:creationId xmlns:a16="http://schemas.microsoft.com/office/drawing/2014/main" id="{83AD4466-8BA4-6510-6090-034C5452155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42875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2C5769F4-7042-4267-9B7A-76353B55FD73}"/>
            </a:ext>
          </a:extLst>
        </p:cNvPr>
        <p:cNvGrpSpPr/>
        <p:nvPr/>
      </p:nvGrpSpPr>
      <p:grpSpPr>
        <a:xfrm>
          <a:off x="0" y="0"/>
          <a:ext cx="0" cy="0"/>
          <a:chOff x="0" y="0"/>
          <a:chExt cx="0" cy="0"/>
        </a:xfrm>
      </p:grpSpPr>
      <p:sp>
        <p:nvSpPr>
          <p:cNvPr id="241" name="Google Shape;241;g3996df8a794_1_0:notes">
            <a:extLst>
              <a:ext uri="{FF2B5EF4-FFF2-40B4-BE49-F238E27FC236}">
                <a16:creationId xmlns:a16="http://schemas.microsoft.com/office/drawing/2014/main" id="{5BF33293-F235-3C5B-E4EB-EA3F3492A4A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996df8a794_1_0:notes">
            <a:extLst>
              <a:ext uri="{FF2B5EF4-FFF2-40B4-BE49-F238E27FC236}">
                <a16:creationId xmlns:a16="http://schemas.microsoft.com/office/drawing/2014/main" id="{671BE9CE-0CB9-B2E2-6264-B9FB9F1113C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7245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a2ede758d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a2ede758df_0_0:notes"/>
          <p:cNvSpPr txBox="1">
            <a:spLocks noGrp="1"/>
          </p:cNvSpPr>
          <p:nvPr>
            <p:ph type="body" idx="1"/>
          </p:nvPr>
        </p:nvSpPr>
        <p:spPr>
          <a:xfrm>
            <a:off x="686421" y="4345587"/>
            <a:ext cx="5485200" cy="411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g3a2ede758df_0_0:notes"/>
          <p:cNvSpPr txBox="1">
            <a:spLocks noGrp="1"/>
          </p:cNvSpPr>
          <p:nvPr>
            <p:ph type="sldNum" idx="12"/>
          </p:nvPr>
        </p:nvSpPr>
        <p:spPr>
          <a:xfrm>
            <a:off x="3884026" y="8684926"/>
            <a:ext cx="2972400" cy="4575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sz="1400"/>
              <a:t>3</a:t>
            </a:fld>
            <a:endParaRPr sz="14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685EBBDB-1B47-8DB9-62A6-49D2AC144812}"/>
            </a:ext>
          </a:extLst>
        </p:cNvPr>
        <p:cNvGrpSpPr/>
        <p:nvPr/>
      </p:nvGrpSpPr>
      <p:grpSpPr>
        <a:xfrm>
          <a:off x="0" y="0"/>
          <a:ext cx="0" cy="0"/>
          <a:chOff x="0" y="0"/>
          <a:chExt cx="0" cy="0"/>
        </a:xfrm>
      </p:grpSpPr>
      <p:sp>
        <p:nvSpPr>
          <p:cNvPr id="241" name="Google Shape;241;g3996df8a794_1_0:notes">
            <a:extLst>
              <a:ext uri="{FF2B5EF4-FFF2-40B4-BE49-F238E27FC236}">
                <a16:creationId xmlns:a16="http://schemas.microsoft.com/office/drawing/2014/main" id="{3C1FC47A-22EB-61C4-5276-7306EEEB31C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996df8a794_1_0:notes">
            <a:extLst>
              <a:ext uri="{FF2B5EF4-FFF2-40B4-BE49-F238E27FC236}">
                <a16:creationId xmlns:a16="http://schemas.microsoft.com/office/drawing/2014/main" id="{F4E5ED6F-CEB2-4204-9EA0-89B00DA29C5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98091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4A8943DC-DF8E-2A94-52DC-CD7019F53422}"/>
            </a:ext>
          </a:extLst>
        </p:cNvPr>
        <p:cNvGrpSpPr/>
        <p:nvPr/>
      </p:nvGrpSpPr>
      <p:grpSpPr>
        <a:xfrm>
          <a:off x="0" y="0"/>
          <a:ext cx="0" cy="0"/>
          <a:chOff x="0" y="0"/>
          <a:chExt cx="0" cy="0"/>
        </a:xfrm>
      </p:grpSpPr>
      <p:sp>
        <p:nvSpPr>
          <p:cNvPr id="241" name="Google Shape;241;g3996df8a794_1_0:notes">
            <a:extLst>
              <a:ext uri="{FF2B5EF4-FFF2-40B4-BE49-F238E27FC236}">
                <a16:creationId xmlns:a16="http://schemas.microsoft.com/office/drawing/2014/main" id="{6F84BD9A-C490-1798-EF08-46285A9FBC3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996df8a794_1_0:notes">
            <a:extLst>
              <a:ext uri="{FF2B5EF4-FFF2-40B4-BE49-F238E27FC236}">
                <a16:creationId xmlns:a16="http://schemas.microsoft.com/office/drawing/2014/main" id="{AE00E757-CA4D-1030-DBE9-F53EE65EF34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20188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2E36E865-C11F-B101-1DBA-69CEA8FE7765}"/>
            </a:ext>
          </a:extLst>
        </p:cNvPr>
        <p:cNvGrpSpPr/>
        <p:nvPr/>
      </p:nvGrpSpPr>
      <p:grpSpPr>
        <a:xfrm>
          <a:off x="0" y="0"/>
          <a:ext cx="0" cy="0"/>
          <a:chOff x="0" y="0"/>
          <a:chExt cx="0" cy="0"/>
        </a:xfrm>
      </p:grpSpPr>
      <p:sp>
        <p:nvSpPr>
          <p:cNvPr id="241" name="Google Shape;241;g3996df8a794_1_0:notes">
            <a:extLst>
              <a:ext uri="{FF2B5EF4-FFF2-40B4-BE49-F238E27FC236}">
                <a16:creationId xmlns:a16="http://schemas.microsoft.com/office/drawing/2014/main" id="{1DF233D5-593F-9A28-9283-35B6D4A7784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996df8a794_1_0:notes">
            <a:extLst>
              <a:ext uri="{FF2B5EF4-FFF2-40B4-BE49-F238E27FC236}">
                <a16:creationId xmlns:a16="http://schemas.microsoft.com/office/drawing/2014/main" id="{ED8AD2D6-32C3-33FF-505B-D8CC6C79623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59094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5BD57893-3E6A-A931-3F2A-BEC446CB7D88}"/>
            </a:ext>
          </a:extLst>
        </p:cNvPr>
        <p:cNvGrpSpPr/>
        <p:nvPr/>
      </p:nvGrpSpPr>
      <p:grpSpPr>
        <a:xfrm>
          <a:off x="0" y="0"/>
          <a:ext cx="0" cy="0"/>
          <a:chOff x="0" y="0"/>
          <a:chExt cx="0" cy="0"/>
        </a:xfrm>
      </p:grpSpPr>
      <p:sp>
        <p:nvSpPr>
          <p:cNvPr id="241" name="Google Shape;241;g3996df8a794_1_0:notes">
            <a:extLst>
              <a:ext uri="{FF2B5EF4-FFF2-40B4-BE49-F238E27FC236}">
                <a16:creationId xmlns:a16="http://schemas.microsoft.com/office/drawing/2014/main" id="{BC9F1578-1B6A-49EC-00A0-F299E2562CC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996df8a794_1_0:notes">
            <a:extLst>
              <a:ext uri="{FF2B5EF4-FFF2-40B4-BE49-F238E27FC236}">
                <a16:creationId xmlns:a16="http://schemas.microsoft.com/office/drawing/2014/main" id="{02254F7D-EED3-188D-275C-9F9051E04E2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7252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B65EA3F4-F748-DBAA-B389-8C15381C23DF}"/>
            </a:ext>
          </a:extLst>
        </p:cNvPr>
        <p:cNvGrpSpPr/>
        <p:nvPr/>
      </p:nvGrpSpPr>
      <p:grpSpPr>
        <a:xfrm>
          <a:off x="0" y="0"/>
          <a:ext cx="0" cy="0"/>
          <a:chOff x="0" y="0"/>
          <a:chExt cx="0" cy="0"/>
        </a:xfrm>
      </p:grpSpPr>
      <p:sp>
        <p:nvSpPr>
          <p:cNvPr id="241" name="Google Shape;241;g3996df8a794_1_0:notes">
            <a:extLst>
              <a:ext uri="{FF2B5EF4-FFF2-40B4-BE49-F238E27FC236}">
                <a16:creationId xmlns:a16="http://schemas.microsoft.com/office/drawing/2014/main" id="{02D82929-4289-A9DF-223B-C314C44A81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996df8a794_1_0:notes">
            <a:extLst>
              <a:ext uri="{FF2B5EF4-FFF2-40B4-BE49-F238E27FC236}">
                <a16:creationId xmlns:a16="http://schemas.microsoft.com/office/drawing/2014/main" id="{8292FE04-426F-BF40-4BFC-742FA9B4C34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68142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97443728-6C11-B8FF-6A17-2A16523E55D5}"/>
            </a:ext>
          </a:extLst>
        </p:cNvPr>
        <p:cNvGrpSpPr/>
        <p:nvPr/>
      </p:nvGrpSpPr>
      <p:grpSpPr>
        <a:xfrm>
          <a:off x="0" y="0"/>
          <a:ext cx="0" cy="0"/>
          <a:chOff x="0" y="0"/>
          <a:chExt cx="0" cy="0"/>
        </a:xfrm>
      </p:grpSpPr>
      <p:sp>
        <p:nvSpPr>
          <p:cNvPr id="241" name="Google Shape;241;g3996df8a794_1_0:notes">
            <a:extLst>
              <a:ext uri="{FF2B5EF4-FFF2-40B4-BE49-F238E27FC236}">
                <a16:creationId xmlns:a16="http://schemas.microsoft.com/office/drawing/2014/main" id="{D2596A50-A120-4F91-4D17-F137C5F6E40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996df8a794_1_0:notes">
            <a:extLst>
              <a:ext uri="{FF2B5EF4-FFF2-40B4-BE49-F238E27FC236}">
                <a16:creationId xmlns:a16="http://schemas.microsoft.com/office/drawing/2014/main" id="{B69FDFEC-C5E7-A30F-41D8-5D2421FD310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8530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2FD1B151-E2CA-8721-7A13-2B6F2537A9F7}"/>
            </a:ext>
          </a:extLst>
        </p:cNvPr>
        <p:cNvGrpSpPr/>
        <p:nvPr/>
      </p:nvGrpSpPr>
      <p:grpSpPr>
        <a:xfrm>
          <a:off x="0" y="0"/>
          <a:ext cx="0" cy="0"/>
          <a:chOff x="0" y="0"/>
          <a:chExt cx="0" cy="0"/>
        </a:xfrm>
      </p:grpSpPr>
      <p:sp>
        <p:nvSpPr>
          <p:cNvPr id="241" name="Google Shape;241;g3996df8a794_1_0:notes">
            <a:extLst>
              <a:ext uri="{FF2B5EF4-FFF2-40B4-BE49-F238E27FC236}">
                <a16:creationId xmlns:a16="http://schemas.microsoft.com/office/drawing/2014/main" id="{DA491E95-0C9F-44D4-D272-FF2AB45610D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996df8a794_1_0:notes">
            <a:extLst>
              <a:ext uri="{FF2B5EF4-FFF2-40B4-BE49-F238E27FC236}">
                <a16:creationId xmlns:a16="http://schemas.microsoft.com/office/drawing/2014/main" id="{7177D5AF-A9B8-6833-62F5-2BE33AACBE4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06657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7799952C-E0EC-A32C-1F30-F17AB22855BF}"/>
            </a:ext>
          </a:extLst>
        </p:cNvPr>
        <p:cNvGrpSpPr/>
        <p:nvPr/>
      </p:nvGrpSpPr>
      <p:grpSpPr>
        <a:xfrm>
          <a:off x="0" y="0"/>
          <a:ext cx="0" cy="0"/>
          <a:chOff x="0" y="0"/>
          <a:chExt cx="0" cy="0"/>
        </a:xfrm>
      </p:grpSpPr>
      <p:sp>
        <p:nvSpPr>
          <p:cNvPr id="241" name="Google Shape;241;g3996df8a794_1_0:notes">
            <a:extLst>
              <a:ext uri="{FF2B5EF4-FFF2-40B4-BE49-F238E27FC236}">
                <a16:creationId xmlns:a16="http://schemas.microsoft.com/office/drawing/2014/main" id="{E3DBBDB8-0AFD-0483-5C2F-5EB994FDAD7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996df8a794_1_0:notes">
            <a:extLst>
              <a:ext uri="{FF2B5EF4-FFF2-40B4-BE49-F238E27FC236}">
                <a16:creationId xmlns:a16="http://schemas.microsoft.com/office/drawing/2014/main" id="{4CDD6453-8460-3D81-AF94-2F84DC83821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71764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5B813921-0AF6-C9FD-4C2A-D1E7C3D23CC4}"/>
            </a:ext>
          </a:extLst>
        </p:cNvPr>
        <p:cNvGrpSpPr/>
        <p:nvPr/>
      </p:nvGrpSpPr>
      <p:grpSpPr>
        <a:xfrm>
          <a:off x="0" y="0"/>
          <a:ext cx="0" cy="0"/>
          <a:chOff x="0" y="0"/>
          <a:chExt cx="0" cy="0"/>
        </a:xfrm>
      </p:grpSpPr>
      <p:sp>
        <p:nvSpPr>
          <p:cNvPr id="241" name="Google Shape;241;g3996df8a794_1_0:notes">
            <a:extLst>
              <a:ext uri="{FF2B5EF4-FFF2-40B4-BE49-F238E27FC236}">
                <a16:creationId xmlns:a16="http://schemas.microsoft.com/office/drawing/2014/main" id="{7B25FFC7-6B94-1CAC-A326-2D04F3B134E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996df8a794_1_0:notes">
            <a:extLst>
              <a:ext uri="{FF2B5EF4-FFF2-40B4-BE49-F238E27FC236}">
                <a16:creationId xmlns:a16="http://schemas.microsoft.com/office/drawing/2014/main" id="{017D684D-14ED-98F8-6F27-69F403FF55F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31107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D8F4A552-D38A-776C-28F5-B182742C91CE}"/>
            </a:ext>
          </a:extLst>
        </p:cNvPr>
        <p:cNvGrpSpPr/>
        <p:nvPr/>
      </p:nvGrpSpPr>
      <p:grpSpPr>
        <a:xfrm>
          <a:off x="0" y="0"/>
          <a:ext cx="0" cy="0"/>
          <a:chOff x="0" y="0"/>
          <a:chExt cx="0" cy="0"/>
        </a:xfrm>
      </p:grpSpPr>
      <p:sp>
        <p:nvSpPr>
          <p:cNvPr id="241" name="Google Shape;241;g3996df8a794_1_0:notes">
            <a:extLst>
              <a:ext uri="{FF2B5EF4-FFF2-40B4-BE49-F238E27FC236}">
                <a16:creationId xmlns:a16="http://schemas.microsoft.com/office/drawing/2014/main" id="{C82F306E-5282-9398-935A-D02AF8FB164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996df8a794_1_0:notes">
            <a:extLst>
              <a:ext uri="{FF2B5EF4-FFF2-40B4-BE49-F238E27FC236}">
                <a16:creationId xmlns:a16="http://schemas.microsoft.com/office/drawing/2014/main" id="{D46392B2-998C-B1E0-087B-E7F7C83CBDD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8148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86eb4f8979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86eb4f8979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dd6c3db58d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dd6c3db58d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a2ede758df_0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a2ede758df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a:extLst>
            <a:ext uri="{FF2B5EF4-FFF2-40B4-BE49-F238E27FC236}">
              <a16:creationId xmlns:a16="http://schemas.microsoft.com/office/drawing/2014/main" id="{8E05EAA7-3243-9C45-CC4D-41018A227D8A}"/>
            </a:ext>
          </a:extLst>
        </p:cNvPr>
        <p:cNvGrpSpPr/>
        <p:nvPr/>
      </p:nvGrpSpPr>
      <p:grpSpPr>
        <a:xfrm>
          <a:off x="0" y="0"/>
          <a:ext cx="0" cy="0"/>
          <a:chOff x="0" y="0"/>
          <a:chExt cx="0" cy="0"/>
        </a:xfrm>
      </p:grpSpPr>
      <p:sp>
        <p:nvSpPr>
          <p:cNvPr id="201" name="Google Shape;201;g3a2ede758df_0_409:notes">
            <a:extLst>
              <a:ext uri="{FF2B5EF4-FFF2-40B4-BE49-F238E27FC236}">
                <a16:creationId xmlns:a16="http://schemas.microsoft.com/office/drawing/2014/main" id="{D12744B8-170A-6F88-DDF2-3A1AA407A66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a2ede758df_0_409:notes">
            <a:extLst>
              <a:ext uri="{FF2B5EF4-FFF2-40B4-BE49-F238E27FC236}">
                <a16:creationId xmlns:a16="http://schemas.microsoft.com/office/drawing/2014/main" id="{029879BF-2261-142E-A4A1-5A6A99BF322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81623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dd71973f5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dd71973f5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a2ede758df_0_424:notes"/>
          <p:cNvSpPr txBox="1">
            <a:spLocks noGrp="1"/>
          </p:cNvSpPr>
          <p:nvPr>
            <p:ph type="body" idx="1"/>
          </p:nvPr>
        </p:nvSpPr>
        <p:spPr>
          <a:xfrm>
            <a:off x="686421" y="4345587"/>
            <a:ext cx="5485200" cy="411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g3a2ede758df_0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dd71973f5f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dd71973f5f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a2ede758df_0_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a2ede758df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dd71973f5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dd71973f5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dd71973f5f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dd71973f5f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a:extLst>
            <a:ext uri="{FF2B5EF4-FFF2-40B4-BE49-F238E27FC236}">
              <a16:creationId xmlns:a16="http://schemas.microsoft.com/office/drawing/2014/main" id="{E7DBE7DF-A82D-BCD1-C94D-5AC54BD4386A}"/>
            </a:ext>
          </a:extLst>
        </p:cNvPr>
        <p:cNvGrpSpPr/>
        <p:nvPr/>
      </p:nvGrpSpPr>
      <p:grpSpPr>
        <a:xfrm>
          <a:off x="0" y="0"/>
          <a:ext cx="0" cy="0"/>
          <a:chOff x="0" y="0"/>
          <a:chExt cx="0" cy="0"/>
        </a:xfrm>
      </p:grpSpPr>
      <p:sp>
        <p:nvSpPr>
          <p:cNvPr id="226" name="Google Shape;226;g3dd71973f5f_0_93:notes">
            <a:extLst>
              <a:ext uri="{FF2B5EF4-FFF2-40B4-BE49-F238E27FC236}">
                <a16:creationId xmlns:a16="http://schemas.microsoft.com/office/drawing/2014/main" id="{3A5DD68D-A232-89B5-3901-6A89394F0DA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dd71973f5f_0_93:notes">
            <a:extLst>
              <a:ext uri="{FF2B5EF4-FFF2-40B4-BE49-F238E27FC236}">
                <a16:creationId xmlns:a16="http://schemas.microsoft.com/office/drawing/2014/main" id="{D9650085-AFFB-CD19-3B29-9EEF229A063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00340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5"/>
        <p:cNvGrpSpPr/>
        <p:nvPr/>
      </p:nvGrpSpPr>
      <p:grpSpPr>
        <a:xfrm>
          <a:off x="0" y="0"/>
          <a:ext cx="0" cy="0"/>
          <a:chOff x="0" y="0"/>
          <a:chExt cx="0" cy="0"/>
        </a:xfrm>
      </p:grpSpPr>
      <p:sp>
        <p:nvSpPr>
          <p:cNvPr id="16" name="Google Shape;16;p2"/>
          <p:cNvSpPr/>
          <p:nvPr/>
        </p:nvSpPr>
        <p:spPr>
          <a:xfrm rot="5400000">
            <a:off x="2001750" y="-1998749"/>
            <a:ext cx="5143500" cy="9141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500" b="0" i="0" u="none" strike="noStrike" cap="none">
              <a:solidFill>
                <a:schemeClr val="lt1"/>
              </a:solidFill>
              <a:latin typeface="Arial"/>
              <a:ea typeface="Arial"/>
              <a:cs typeface="Arial"/>
              <a:sym typeface="Arial"/>
            </a:endParaRPr>
          </a:p>
        </p:txBody>
      </p:sp>
      <p:sp>
        <p:nvSpPr>
          <p:cNvPr id="17" name="Google Shape;17;p2"/>
          <p:cNvSpPr/>
          <p:nvPr/>
        </p:nvSpPr>
        <p:spPr>
          <a:xfrm rot="5400000">
            <a:off x="4165501" y="164950"/>
            <a:ext cx="816000" cy="9141000"/>
          </a:xfrm>
          <a:prstGeom prst="rect">
            <a:avLst/>
          </a:prstGeom>
          <a:solidFill>
            <a:srgbClr val="0032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500" b="0" i="0" u="none" strike="noStrike" cap="none">
              <a:solidFill>
                <a:schemeClr val="dk1"/>
              </a:solidFill>
              <a:latin typeface="Arial"/>
              <a:ea typeface="Arial"/>
              <a:cs typeface="Arial"/>
              <a:sym typeface="Arial"/>
            </a:endParaRPr>
          </a:p>
        </p:txBody>
      </p:sp>
      <p:sp>
        <p:nvSpPr>
          <p:cNvPr id="18" name="Google Shape;18;p2"/>
          <p:cNvSpPr txBox="1">
            <a:spLocks noGrp="1"/>
          </p:cNvSpPr>
          <p:nvPr>
            <p:ph type="ctrTitle"/>
          </p:nvPr>
        </p:nvSpPr>
        <p:spPr>
          <a:xfrm>
            <a:off x="946688" y="1441092"/>
            <a:ext cx="7239000" cy="15363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575" b="1" i="0" u="none" strike="noStrike" cap="none">
                <a:solidFill>
                  <a:srgbClr val="003264"/>
                </a:solidFill>
                <a:latin typeface="Arial"/>
                <a:ea typeface="Arial"/>
                <a:cs typeface="Arial"/>
                <a:sym typeface="Arial"/>
              </a:defRPr>
            </a:lvl1pPr>
            <a:lvl2pPr marR="0" lvl="1" algn="ctr" rtl="0">
              <a:spcBef>
                <a:spcPts val="0"/>
              </a:spcBef>
              <a:spcAft>
                <a:spcPts val="0"/>
              </a:spcAft>
              <a:buSzPts val="1400"/>
              <a:buNone/>
              <a:defRPr sz="3300" b="0" i="0" u="none" strike="noStrike" cap="none">
                <a:solidFill>
                  <a:srgbClr val="003D7C"/>
                </a:solidFill>
                <a:latin typeface="Calibri"/>
                <a:ea typeface="Calibri"/>
                <a:cs typeface="Calibri"/>
                <a:sym typeface="Calibri"/>
              </a:defRPr>
            </a:lvl2pPr>
            <a:lvl3pPr marR="0" lvl="2" algn="ctr" rtl="0">
              <a:spcBef>
                <a:spcPts val="0"/>
              </a:spcBef>
              <a:spcAft>
                <a:spcPts val="0"/>
              </a:spcAft>
              <a:buSzPts val="1400"/>
              <a:buNone/>
              <a:defRPr sz="3300" b="0" i="0" u="none" strike="noStrike" cap="none">
                <a:solidFill>
                  <a:srgbClr val="003D7C"/>
                </a:solidFill>
                <a:latin typeface="Calibri"/>
                <a:ea typeface="Calibri"/>
                <a:cs typeface="Calibri"/>
                <a:sym typeface="Calibri"/>
              </a:defRPr>
            </a:lvl3pPr>
            <a:lvl4pPr marR="0" lvl="3" algn="ctr" rtl="0">
              <a:spcBef>
                <a:spcPts val="0"/>
              </a:spcBef>
              <a:spcAft>
                <a:spcPts val="0"/>
              </a:spcAft>
              <a:buSzPts val="1400"/>
              <a:buNone/>
              <a:defRPr sz="3300" b="0" i="0" u="none" strike="noStrike" cap="none">
                <a:solidFill>
                  <a:srgbClr val="003D7C"/>
                </a:solidFill>
                <a:latin typeface="Calibri"/>
                <a:ea typeface="Calibri"/>
                <a:cs typeface="Calibri"/>
                <a:sym typeface="Calibri"/>
              </a:defRPr>
            </a:lvl4pPr>
            <a:lvl5pPr marR="0" lvl="4" algn="ctr" rtl="0">
              <a:spcBef>
                <a:spcPts val="0"/>
              </a:spcBef>
              <a:spcAft>
                <a:spcPts val="0"/>
              </a:spcAft>
              <a:buSzPts val="1400"/>
              <a:buNone/>
              <a:defRPr sz="3300" b="0" i="0" u="none" strike="noStrike" cap="none">
                <a:solidFill>
                  <a:srgbClr val="003D7C"/>
                </a:solidFill>
                <a:latin typeface="Calibri"/>
                <a:ea typeface="Calibri"/>
                <a:cs typeface="Calibri"/>
                <a:sym typeface="Calibri"/>
              </a:defRPr>
            </a:lvl5pPr>
            <a:lvl6pPr marR="0" lvl="5" algn="ctr" rtl="0">
              <a:spcBef>
                <a:spcPts val="0"/>
              </a:spcBef>
              <a:spcAft>
                <a:spcPts val="0"/>
              </a:spcAft>
              <a:buSzPts val="1400"/>
              <a:buNone/>
              <a:defRPr sz="3300" b="0" i="0" u="none" strike="noStrike" cap="none">
                <a:solidFill>
                  <a:srgbClr val="003D7C"/>
                </a:solidFill>
                <a:latin typeface="Arial"/>
                <a:ea typeface="Arial"/>
                <a:cs typeface="Arial"/>
                <a:sym typeface="Arial"/>
              </a:defRPr>
            </a:lvl6pPr>
            <a:lvl7pPr marR="0" lvl="6" algn="ctr" rtl="0">
              <a:spcBef>
                <a:spcPts val="0"/>
              </a:spcBef>
              <a:spcAft>
                <a:spcPts val="0"/>
              </a:spcAft>
              <a:buSzPts val="1400"/>
              <a:buNone/>
              <a:defRPr sz="3300" b="0" i="0" u="none" strike="noStrike" cap="none">
                <a:solidFill>
                  <a:srgbClr val="003D7C"/>
                </a:solidFill>
                <a:latin typeface="Arial"/>
                <a:ea typeface="Arial"/>
                <a:cs typeface="Arial"/>
                <a:sym typeface="Arial"/>
              </a:defRPr>
            </a:lvl7pPr>
            <a:lvl8pPr marR="0" lvl="7" algn="ctr" rtl="0">
              <a:spcBef>
                <a:spcPts val="0"/>
              </a:spcBef>
              <a:spcAft>
                <a:spcPts val="0"/>
              </a:spcAft>
              <a:buSzPts val="1400"/>
              <a:buNone/>
              <a:defRPr sz="3300" b="0" i="0" u="none" strike="noStrike" cap="none">
                <a:solidFill>
                  <a:srgbClr val="003D7C"/>
                </a:solidFill>
                <a:latin typeface="Arial"/>
                <a:ea typeface="Arial"/>
                <a:cs typeface="Arial"/>
                <a:sym typeface="Arial"/>
              </a:defRPr>
            </a:lvl8pPr>
            <a:lvl9pPr marR="0" lvl="8" algn="ctr" rtl="0">
              <a:spcBef>
                <a:spcPts val="0"/>
              </a:spcBef>
              <a:spcAft>
                <a:spcPts val="0"/>
              </a:spcAft>
              <a:buSzPts val="1400"/>
              <a:buNone/>
              <a:defRPr sz="3300" b="0" i="0" u="none" strike="noStrike" cap="none">
                <a:solidFill>
                  <a:srgbClr val="003D7C"/>
                </a:solidFill>
                <a:latin typeface="Arial"/>
                <a:ea typeface="Arial"/>
                <a:cs typeface="Arial"/>
                <a:sym typeface="Arial"/>
              </a:defRPr>
            </a:lvl9pPr>
          </a:lstStyle>
          <a:p>
            <a:endParaRPr/>
          </a:p>
        </p:txBody>
      </p:sp>
      <p:pic>
        <p:nvPicPr>
          <p:cNvPr id="19" name="Google Shape;19;p2"/>
          <p:cNvPicPr preferRelativeResize="0"/>
          <p:nvPr/>
        </p:nvPicPr>
        <p:blipFill rotWithShape="1">
          <a:blip r:embed="rId2">
            <a:alphaModFix/>
          </a:blip>
          <a:srcRect/>
          <a:stretch/>
        </p:blipFill>
        <p:spPr>
          <a:xfrm>
            <a:off x="2474303" y="4528747"/>
            <a:ext cx="4141645" cy="349670"/>
          </a:xfrm>
          <a:prstGeom prst="rect">
            <a:avLst/>
          </a:prstGeom>
          <a:noFill/>
          <a:ln>
            <a:noFill/>
          </a:ln>
        </p:spPr>
      </p:pic>
      <p:sp>
        <p:nvSpPr>
          <p:cNvPr id="20" name="Google Shape;20;p2"/>
          <p:cNvSpPr txBox="1">
            <a:spLocks noGrp="1"/>
          </p:cNvSpPr>
          <p:nvPr>
            <p:ph type="sldNum" idx="12"/>
          </p:nvPr>
        </p:nvSpPr>
        <p:spPr>
          <a:xfrm>
            <a:off x="8556784" y="4749851"/>
            <a:ext cx="548700" cy="393600"/>
          </a:xfrm>
          <a:prstGeom prst="rect">
            <a:avLst/>
          </a:prstGeom>
        </p:spPr>
        <p:txBody>
          <a:bodyPr spcFirstLastPara="1" wrap="square" lIns="91425" tIns="45700" rIns="91425" bIns="45700" anchor="ctr" anchorCtr="0">
            <a:noAutofit/>
          </a:bodyPr>
          <a:lstStyle>
            <a:lvl1pPr lvl="0" algn="r">
              <a:buNone/>
              <a:defRPr sz="1300"/>
            </a:lvl1pPr>
            <a:lvl2pPr lvl="1" algn="r">
              <a:buNone/>
              <a:defRPr sz="1300"/>
            </a:lvl2pPr>
            <a:lvl3pPr lvl="2" algn="r">
              <a:buNone/>
              <a:defRPr sz="1300"/>
            </a:lvl3pPr>
            <a:lvl4pPr lvl="3" algn="r">
              <a:buNone/>
              <a:defRPr sz="1300"/>
            </a:lvl4pPr>
            <a:lvl5pPr lvl="4" algn="r">
              <a:buNone/>
              <a:defRPr sz="1300"/>
            </a:lvl5pPr>
            <a:lvl6pPr lvl="5" algn="r">
              <a:buNone/>
              <a:defRPr sz="1300"/>
            </a:lvl6pPr>
            <a:lvl7pPr lvl="6" algn="r">
              <a:buNone/>
              <a:defRPr sz="1300"/>
            </a:lvl7pPr>
            <a:lvl8pPr lvl="7" algn="r">
              <a:buNone/>
              <a:defRPr sz="1300"/>
            </a:lvl8pPr>
            <a:lvl9pPr lvl="8" algn="r">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73"/>
        <p:cNvGrpSpPr/>
        <p:nvPr/>
      </p:nvGrpSpPr>
      <p:grpSpPr>
        <a:xfrm>
          <a:off x="0" y="0"/>
          <a:ext cx="0" cy="0"/>
          <a:chOff x="0" y="0"/>
          <a:chExt cx="0" cy="0"/>
        </a:xfrm>
      </p:grpSpPr>
      <p:sp>
        <p:nvSpPr>
          <p:cNvPr id="74" name="Google Shape;74;p11"/>
          <p:cNvSpPr/>
          <p:nvPr/>
        </p:nvSpPr>
        <p:spPr>
          <a:xfrm rot="5400000">
            <a:off x="2001750" y="-1998749"/>
            <a:ext cx="5143500" cy="9141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500">
              <a:solidFill>
                <a:schemeClr val="lt1"/>
              </a:solidFill>
              <a:latin typeface="Arial"/>
              <a:ea typeface="Arial"/>
              <a:cs typeface="Arial"/>
              <a:sym typeface="Arial"/>
            </a:endParaRPr>
          </a:p>
        </p:txBody>
      </p:sp>
      <p:sp>
        <p:nvSpPr>
          <p:cNvPr id="75" name="Google Shape;75;p11"/>
          <p:cNvSpPr/>
          <p:nvPr/>
        </p:nvSpPr>
        <p:spPr>
          <a:xfrm rot="5400000">
            <a:off x="4165501" y="164950"/>
            <a:ext cx="816000" cy="9141000"/>
          </a:xfrm>
          <a:prstGeom prst="rect">
            <a:avLst/>
          </a:prstGeom>
          <a:solidFill>
            <a:srgbClr val="0032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500">
              <a:solidFill>
                <a:schemeClr val="dk1"/>
              </a:solidFill>
              <a:latin typeface="Arial"/>
              <a:ea typeface="Arial"/>
              <a:cs typeface="Arial"/>
              <a:sym typeface="Arial"/>
            </a:endParaRPr>
          </a:p>
        </p:txBody>
      </p:sp>
      <p:sp>
        <p:nvSpPr>
          <p:cNvPr id="76" name="Google Shape;76;p11"/>
          <p:cNvSpPr>
            <a:spLocks noGrp="1"/>
          </p:cNvSpPr>
          <p:nvPr>
            <p:ph type="pic" idx="2"/>
          </p:nvPr>
        </p:nvSpPr>
        <p:spPr>
          <a:xfrm>
            <a:off x="1" y="0"/>
            <a:ext cx="9144000" cy="4327500"/>
          </a:xfrm>
          <a:prstGeom prst="rect">
            <a:avLst/>
          </a:prstGeom>
          <a:noFill/>
          <a:ln>
            <a:noFill/>
          </a:ln>
        </p:spPr>
      </p:sp>
      <p:pic>
        <p:nvPicPr>
          <p:cNvPr id="77" name="Google Shape;77;p11"/>
          <p:cNvPicPr preferRelativeResize="0"/>
          <p:nvPr/>
        </p:nvPicPr>
        <p:blipFill rotWithShape="1">
          <a:blip r:embed="rId2">
            <a:alphaModFix/>
          </a:blip>
          <a:srcRect/>
          <a:stretch/>
        </p:blipFill>
        <p:spPr>
          <a:xfrm>
            <a:off x="2474303" y="4528747"/>
            <a:ext cx="4141645" cy="349670"/>
          </a:xfrm>
          <a:prstGeom prst="rect">
            <a:avLst/>
          </a:prstGeom>
          <a:noFill/>
          <a:ln>
            <a:noFill/>
          </a:ln>
        </p:spPr>
      </p:pic>
      <p:sp>
        <p:nvSpPr>
          <p:cNvPr id="78" name="Google Shape;78;p11"/>
          <p:cNvSpPr txBox="1">
            <a:spLocks noGrp="1"/>
          </p:cNvSpPr>
          <p:nvPr>
            <p:ph type="sldNum" idx="12"/>
          </p:nvPr>
        </p:nvSpPr>
        <p:spPr>
          <a:xfrm>
            <a:off x="8556784" y="4749851"/>
            <a:ext cx="548700" cy="393600"/>
          </a:xfrm>
          <a:prstGeom prst="rect">
            <a:avLst/>
          </a:prstGeom>
        </p:spPr>
        <p:txBody>
          <a:bodyPr spcFirstLastPara="1" wrap="square" lIns="91425" tIns="45700" rIns="91425" bIns="45700" anchor="ctr" anchorCtr="0">
            <a:noAutofit/>
          </a:bodyPr>
          <a:lstStyle>
            <a:lvl1pPr lvl="0" algn="r">
              <a:buNone/>
              <a:defRPr sz="1300"/>
            </a:lvl1pPr>
            <a:lvl2pPr lvl="1" algn="r">
              <a:buNone/>
              <a:defRPr sz="1300"/>
            </a:lvl2pPr>
            <a:lvl3pPr lvl="2" algn="r">
              <a:buNone/>
              <a:defRPr sz="1300"/>
            </a:lvl3pPr>
            <a:lvl4pPr lvl="3" algn="r">
              <a:buNone/>
              <a:defRPr sz="1300"/>
            </a:lvl4pPr>
            <a:lvl5pPr lvl="4" algn="r">
              <a:buNone/>
              <a:defRPr sz="1300"/>
            </a:lvl5pPr>
            <a:lvl6pPr lvl="5" algn="r">
              <a:buNone/>
              <a:defRPr sz="1300"/>
            </a:lvl6pPr>
            <a:lvl7pPr lvl="6" algn="r">
              <a:buNone/>
              <a:defRPr sz="1300"/>
            </a:lvl7pPr>
            <a:lvl8pPr lvl="7" algn="r">
              <a:buNone/>
              <a:defRPr sz="1300"/>
            </a:lvl8pPr>
            <a:lvl9pPr lvl="8" algn="r">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9"/>
        <p:cNvGrpSpPr/>
        <p:nvPr/>
      </p:nvGrpSpPr>
      <p:grpSpPr>
        <a:xfrm>
          <a:off x="0" y="0"/>
          <a:ext cx="0" cy="0"/>
          <a:chOff x="0" y="0"/>
          <a:chExt cx="0" cy="0"/>
        </a:xfrm>
      </p:grpSpPr>
      <p:sp>
        <p:nvSpPr>
          <p:cNvPr id="80" name="Google Shape;80;p12"/>
          <p:cNvSpPr/>
          <p:nvPr/>
        </p:nvSpPr>
        <p:spPr>
          <a:xfrm>
            <a:off x="0" y="863864"/>
            <a:ext cx="9144000" cy="30000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500"/>
              <a:buFont typeface="Arial"/>
              <a:buNone/>
            </a:pPr>
            <a:endParaRPr sz="1500" b="0" i="0" u="none" strike="noStrike" cap="none">
              <a:solidFill>
                <a:schemeClr val="dk1"/>
              </a:solidFill>
              <a:latin typeface="Arial"/>
              <a:ea typeface="Arial"/>
              <a:cs typeface="Arial"/>
              <a:sym typeface="Arial"/>
            </a:endParaRPr>
          </a:p>
        </p:txBody>
      </p:sp>
      <p:sp>
        <p:nvSpPr>
          <p:cNvPr id="81" name="Google Shape;81;p12"/>
          <p:cNvSpPr txBox="1">
            <a:spLocks noGrp="1"/>
          </p:cNvSpPr>
          <p:nvPr>
            <p:ph type="body" idx="1"/>
          </p:nvPr>
        </p:nvSpPr>
        <p:spPr>
          <a:xfrm>
            <a:off x="457200" y="1018916"/>
            <a:ext cx="8305800" cy="3750900"/>
          </a:xfrm>
          <a:prstGeom prst="rect">
            <a:avLst/>
          </a:prstGeom>
          <a:noFill/>
          <a:ln>
            <a:noFill/>
          </a:ln>
        </p:spPr>
        <p:txBody>
          <a:bodyPr spcFirstLastPara="1" wrap="square" lIns="91425" tIns="45700" rIns="91425" bIns="45700" anchor="t" anchorCtr="0">
            <a:noAutofit/>
          </a:bodyPr>
          <a:lstStyle>
            <a:lvl1pPr marL="457200" lvl="0" indent="-328613" algn="l">
              <a:spcBef>
                <a:spcPts val="315"/>
              </a:spcBef>
              <a:spcAft>
                <a:spcPts val="0"/>
              </a:spcAft>
              <a:buClr>
                <a:srgbClr val="003264"/>
              </a:buClr>
              <a:buSzPts val="1575"/>
              <a:buFont typeface="Arial"/>
              <a:buChar char="•"/>
              <a:defRPr>
                <a:solidFill>
                  <a:srgbClr val="003D7C"/>
                </a:solidFill>
              </a:defRPr>
            </a:lvl1pPr>
            <a:lvl2pPr marL="914400" lvl="1" indent="-314325" algn="l">
              <a:spcBef>
                <a:spcPts val="270"/>
              </a:spcBef>
              <a:spcAft>
                <a:spcPts val="0"/>
              </a:spcAft>
              <a:buClr>
                <a:srgbClr val="0070C0"/>
              </a:buClr>
              <a:buSzPts val="1350"/>
              <a:buFont typeface="Arial"/>
              <a:buChar char="–"/>
              <a:defRPr>
                <a:solidFill>
                  <a:srgbClr val="0070C0"/>
                </a:solidFill>
              </a:defRPr>
            </a:lvl2pPr>
            <a:lvl3pPr marL="1371600" lvl="2" indent="-314325" algn="l">
              <a:spcBef>
                <a:spcPts val="270"/>
              </a:spcBef>
              <a:spcAft>
                <a:spcPts val="0"/>
              </a:spcAft>
              <a:buClr>
                <a:srgbClr val="0070C0"/>
              </a:buClr>
              <a:buSzPts val="1350"/>
              <a:buFont typeface="Arial"/>
              <a:buChar char="•"/>
              <a:defRPr>
                <a:solidFill>
                  <a:srgbClr val="0070C0"/>
                </a:solidFill>
              </a:defRPr>
            </a:lvl3pPr>
            <a:lvl4pPr marL="1828800" lvl="3" indent="-304800" algn="l">
              <a:spcBef>
                <a:spcPts val="240"/>
              </a:spcBef>
              <a:spcAft>
                <a:spcPts val="0"/>
              </a:spcAft>
              <a:buClr>
                <a:srgbClr val="0070C0"/>
              </a:buClr>
              <a:buSzPts val="1200"/>
              <a:buFont typeface="Arial"/>
              <a:buChar char="–"/>
              <a:defRPr>
                <a:solidFill>
                  <a:srgbClr val="0070C0"/>
                </a:solidFill>
              </a:defRPr>
            </a:lvl4pPr>
            <a:lvl5pPr marL="2286000" lvl="4" indent="-295275" algn="l">
              <a:spcBef>
                <a:spcPts val="210"/>
              </a:spcBef>
              <a:spcAft>
                <a:spcPts val="0"/>
              </a:spcAft>
              <a:buClr>
                <a:srgbClr val="0070C0"/>
              </a:buClr>
              <a:buSzPts val="1050"/>
              <a:buFont typeface="Arial"/>
              <a:buChar char="»"/>
              <a:defRPr>
                <a:solidFill>
                  <a:srgbClr val="0070C0"/>
                </a:solidFill>
              </a:defRPr>
            </a:lvl5pPr>
            <a:lvl6pPr marL="2743200" lvl="5" indent="-342900" algn="l">
              <a:spcBef>
                <a:spcPts val="360"/>
              </a:spcBef>
              <a:spcAft>
                <a:spcPts val="0"/>
              </a:spcAft>
              <a:buClr>
                <a:srgbClr val="003D7C"/>
              </a:buClr>
              <a:buSzPts val="1800"/>
              <a:buChar char="»"/>
              <a:defRPr/>
            </a:lvl6pPr>
            <a:lvl7pPr marL="3200400" lvl="6" indent="-342900" algn="l">
              <a:spcBef>
                <a:spcPts val="360"/>
              </a:spcBef>
              <a:spcAft>
                <a:spcPts val="0"/>
              </a:spcAft>
              <a:buClr>
                <a:srgbClr val="003D7C"/>
              </a:buClr>
              <a:buSzPts val="1800"/>
              <a:buChar char="»"/>
              <a:defRPr/>
            </a:lvl7pPr>
            <a:lvl8pPr marL="3657600" lvl="7" indent="-342900" algn="l">
              <a:spcBef>
                <a:spcPts val="360"/>
              </a:spcBef>
              <a:spcAft>
                <a:spcPts val="0"/>
              </a:spcAft>
              <a:buClr>
                <a:srgbClr val="003D7C"/>
              </a:buClr>
              <a:buSzPts val="1800"/>
              <a:buChar char="»"/>
              <a:defRPr/>
            </a:lvl8pPr>
            <a:lvl9pPr marL="4114800" lvl="8" indent="-342900" algn="l">
              <a:spcBef>
                <a:spcPts val="360"/>
              </a:spcBef>
              <a:spcAft>
                <a:spcPts val="0"/>
              </a:spcAft>
              <a:buClr>
                <a:srgbClr val="003D7C"/>
              </a:buClr>
              <a:buSzPts val="1800"/>
              <a:buChar char="»"/>
              <a:defRPr/>
            </a:lvl9pPr>
          </a:lstStyle>
          <a:p>
            <a:endParaRPr/>
          </a:p>
        </p:txBody>
      </p:sp>
      <p:sp>
        <p:nvSpPr>
          <p:cNvPr id="82" name="Google Shape;82;p12"/>
          <p:cNvSpPr txBox="1">
            <a:spLocks noGrp="1"/>
          </p:cNvSpPr>
          <p:nvPr>
            <p:ph type="dt" idx="10"/>
          </p:nvPr>
        </p:nvSpPr>
        <p:spPr>
          <a:xfrm>
            <a:off x="5848222" y="4914900"/>
            <a:ext cx="29136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452380" y="4914900"/>
            <a:ext cx="2895600" cy="2286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a:spLocks noGrp="1"/>
          </p:cNvSpPr>
          <p:nvPr>
            <p:ph type="sldNum" idx="12"/>
          </p:nvPr>
        </p:nvSpPr>
        <p:spPr>
          <a:xfrm>
            <a:off x="3655447" y="4914900"/>
            <a:ext cx="1905000" cy="228600"/>
          </a:xfrm>
          <a:prstGeom prst="rect">
            <a:avLst/>
          </a:prstGeom>
          <a:noFill/>
          <a:ln>
            <a:noFill/>
          </a:ln>
        </p:spPr>
        <p:txBody>
          <a:bodyPr spcFirstLastPara="1" wrap="square" lIns="91425" tIns="45700" rIns="91425" bIns="45700" anchor="t" anchorCtr="0">
            <a:noAutofit/>
          </a:bodyPr>
          <a:lstStyle>
            <a:lvl1pPr marL="0" marR="0" lvl="0" indent="0" algn="ctr">
              <a:spcBef>
                <a:spcPts val="0"/>
              </a:spcBef>
              <a:spcAft>
                <a:spcPts val="0"/>
              </a:spcAft>
              <a:buNone/>
              <a:defRPr sz="675" b="1" i="0" u="none" cap="none">
                <a:solidFill>
                  <a:srgbClr val="003264"/>
                </a:solidFill>
                <a:latin typeface="Arial"/>
                <a:ea typeface="Arial"/>
                <a:cs typeface="Arial"/>
                <a:sym typeface="Arial"/>
              </a:defRPr>
            </a:lvl1pPr>
            <a:lvl2pPr marL="0" marR="0" lvl="1" indent="0" algn="ctr">
              <a:spcBef>
                <a:spcPts val="0"/>
              </a:spcBef>
              <a:spcAft>
                <a:spcPts val="0"/>
              </a:spcAft>
              <a:buNone/>
              <a:defRPr sz="675" b="1" i="0" u="none" cap="none">
                <a:solidFill>
                  <a:srgbClr val="003264"/>
                </a:solidFill>
                <a:latin typeface="Arial"/>
                <a:ea typeface="Arial"/>
                <a:cs typeface="Arial"/>
                <a:sym typeface="Arial"/>
              </a:defRPr>
            </a:lvl2pPr>
            <a:lvl3pPr marL="0" marR="0" lvl="2" indent="0" algn="ctr">
              <a:spcBef>
                <a:spcPts val="0"/>
              </a:spcBef>
              <a:spcAft>
                <a:spcPts val="0"/>
              </a:spcAft>
              <a:buNone/>
              <a:defRPr sz="675" b="1" i="0" u="none" cap="none">
                <a:solidFill>
                  <a:srgbClr val="003264"/>
                </a:solidFill>
                <a:latin typeface="Arial"/>
                <a:ea typeface="Arial"/>
                <a:cs typeface="Arial"/>
                <a:sym typeface="Arial"/>
              </a:defRPr>
            </a:lvl3pPr>
            <a:lvl4pPr marL="0" marR="0" lvl="3" indent="0" algn="ctr">
              <a:spcBef>
                <a:spcPts val="0"/>
              </a:spcBef>
              <a:spcAft>
                <a:spcPts val="0"/>
              </a:spcAft>
              <a:buNone/>
              <a:defRPr sz="675" b="1" i="0" u="none" cap="none">
                <a:solidFill>
                  <a:srgbClr val="003264"/>
                </a:solidFill>
                <a:latin typeface="Arial"/>
                <a:ea typeface="Arial"/>
                <a:cs typeface="Arial"/>
                <a:sym typeface="Arial"/>
              </a:defRPr>
            </a:lvl4pPr>
            <a:lvl5pPr marL="0" marR="0" lvl="4" indent="0" algn="ctr">
              <a:spcBef>
                <a:spcPts val="0"/>
              </a:spcBef>
              <a:spcAft>
                <a:spcPts val="0"/>
              </a:spcAft>
              <a:buNone/>
              <a:defRPr sz="675" b="1" i="0" u="none" cap="none">
                <a:solidFill>
                  <a:srgbClr val="003264"/>
                </a:solidFill>
                <a:latin typeface="Arial"/>
                <a:ea typeface="Arial"/>
                <a:cs typeface="Arial"/>
                <a:sym typeface="Arial"/>
              </a:defRPr>
            </a:lvl5pPr>
            <a:lvl6pPr marL="0" marR="0" lvl="5" indent="0" algn="ctr">
              <a:spcBef>
                <a:spcPts val="0"/>
              </a:spcBef>
              <a:spcAft>
                <a:spcPts val="0"/>
              </a:spcAft>
              <a:buNone/>
              <a:defRPr sz="675" b="1" i="0" u="none" cap="none">
                <a:solidFill>
                  <a:srgbClr val="003264"/>
                </a:solidFill>
                <a:latin typeface="Arial"/>
                <a:ea typeface="Arial"/>
                <a:cs typeface="Arial"/>
                <a:sym typeface="Arial"/>
              </a:defRPr>
            </a:lvl6pPr>
            <a:lvl7pPr marL="0" marR="0" lvl="6" indent="0" algn="ctr">
              <a:spcBef>
                <a:spcPts val="0"/>
              </a:spcBef>
              <a:spcAft>
                <a:spcPts val="0"/>
              </a:spcAft>
              <a:buNone/>
              <a:defRPr sz="675" b="1" i="0" u="none" cap="none">
                <a:solidFill>
                  <a:srgbClr val="003264"/>
                </a:solidFill>
                <a:latin typeface="Arial"/>
                <a:ea typeface="Arial"/>
                <a:cs typeface="Arial"/>
                <a:sym typeface="Arial"/>
              </a:defRPr>
            </a:lvl7pPr>
            <a:lvl8pPr marL="0" marR="0" lvl="7" indent="0" algn="ctr">
              <a:spcBef>
                <a:spcPts val="0"/>
              </a:spcBef>
              <a:spcAft>
                <a:spcPts val="0"/>
              </a:spcAft>
              <a:buNone/>
              <a:defRPr sz="675" b="1" i="0" u="none" cap="none">
                <a:solidFill>
                  <a:srgbClr val="003264"/>
                </a:solidFill>
                <a:latin typeface="Arial"/>
                <a:ea typeface="Arial"/>
                <a:cs typeface="Arial"/>
                <a:sym typeface="Arial"/>
              </a:defRPr>
            </a:lvl8pPr>
            <a:lvl9pPr marL="0" marR="0" lvl="8" indent="0" algn="ctr">
              <a:spcBef>
                <a:spcPts val="0"/>
              </a:spcBef>
              <a:spcAft>
                <a:spcPts val="0"/>
              </a:spcAft>
              <a:buNone/>
              <a:defRPr sz="675" b="1" i="0" u="none" cap="none">
                <a:solidFill>
                  <a:srgbClr val="003264"/>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85" name="Google Shape;85;p12"/>
          <p:cNvSpPr txBox="1"/>
          <p:nvPr/>
        </p:nvSpPr>
        <p:spPr>
          <a:xfrm>
            <a:off x="446569" y="0"/>
            <a:ext cx="8315100" cy="864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cap="none">
              <a:solidFill>
                <a:schemeClr val="lt1"/>
              </a:solidFill>
              <a:latin typeface="Arial"/>
              <a:ea typeface="Arial"/>
              <a:cs typeface="Arial"/>
              <a:sym typeface="Arial"/>
            </a:endParaRPr>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6"/>
        <p:cNvGrpSpPr/>
        <p:nvPr/>
      </p:nvGrpSpPr>
      <p:grpSpPr>
        <a:xfrm>
          <a:off x="0" y="0"/>
          <a:ext cx="0" cy="0"/>
          <a:chOff x="0" y="0"/>
          <a:chExt cx="0" cy="0"/>
        </a:xfrm>
      </p:grpSpPr>
      <p:sp>
        <p:nvSpPr>
          <p:cNvPr id="87" name="Google Shape;87;p13"/>
          <p:cNvSpPr/>
          <p:nvPr/>
        </p:nvSpPr>
        <p:spPr>
          <a:xfrm>
            <a:off x="0" y="863864"/>
            <a:ext cx="9144000" cy="30000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500"/>
              <a:buFont typeface="Arial"/>
              <a:buNone/>
            </a:pPr>
            <a:endParaRPr sz="1500" b="0" i="0" u="none" strike="noStrike" cap="none">
              <a:solidFill>
                <a:schemeClr val="dk1"/>
              </a:solidFill>
              <a:latin typeface="Arial"/>
              <a:ea typeface="Arial"/>
              <a:cs typeface="Arial"/>
              <a:sym typeface="Arial"/>
            </a:endParaRPr>
          </a:p>
        </p:txBody>
      </p:sp>
      <p:sp>
        <p:nvSpPr>
          <p:cNvPr id="88" name="Google Shape;88;p13"/>
          <p:cNvSpPr txBox="1">
            <a:spLocks noGrp="1"/>
          </p:cNvSpPr>
          <p:nvPr>
            <p:ph type="body" idx="1"/>
          </p:nvPr>
        </p:nvSpPr>
        <p:spPr>
          <a:xfrm>
            <a:off x="457200" y="1018917"/>
            <a:ext cx="4081500" cy="3750900"/>
          </a:xfrm>
          <a:prstGeom prst="rect">
            <a:avLst/>
          </a:prstGeom>
          <a:noFill/>
          <a:ln>
            <a:noFill/>
          </a:ln>
        </p:spPr>
        <p:txBody>
          <a:bodyPr spcFirstLastPara="1" wrap="square" lIns="91425" tIns="45700" rIns="91425" bIns="45700" anchor="t" anchorCtr="0">
            <a:noAutofit/>
          </a:bodyPr>
          <a:lstStyle>
            <a:lvl1pPr marL="457200" lvl="0" indent="-328613" algn="l">
              <a:spcBef>
                <a:spcPts val="315"/>
              </a:spcBef>
              <a:spcAft>
                <a:spcPts val="0"/>
              </a:spcAft>
              <a:buClr>
                <a:srgbClr val="003264"/>
              </a:buClr>
              <a:buSzPts val="1575"/>
              <a:buFont typeface="Arial"/>
              <a:buChar char="•"/>
              <a:defRPr sz="1575"/>
            </a:lvl1pPr>
            <a:lvl2pPr marL="914400" lvl="1" indent="-314325" algn="l">
              <a:spcBef>
                <a:spcPts val="270"/>
              </a:spcBef>
              <a:spcAft>
                <a:spcPts val="0"/>
              </a:spcAft>
              <a:buClr>
                <a:srgbClr val="0070C0"/>
              </a:buClr>
              <a:buSzPts val="1350"/>
              <a:buFont typeface="Arial"/>
              <a:buChar char="–"/>
              <a:defRPr sz="1350">
                <a:solidFill>
                  <a:srgbClr val="0070C0"/>
                </a:solidFill>
              </a:defRPr>
            </a:lvl2pPr>
            <a:lvl3pPr marL="1371600" lvl="2" indent="-314325" algn="l">
              <a:spcBef>
                <a:spcPts val="270"/>
              </a:spcBef>
              <a:spcAft>
                <a:spcPts val="0"/>
              </a:spcAft>
              <a:buClr>
                <a:srgbClr val="0070C0"/>
              </a:buClr>
              <a:buSzPts val="1350"/>
              <a:buFont typeface="Arial"/>
              <a:buChar char="•"/>
              <a:defRPr sz="1350">
                <a:solidFill>
                  <a:srgbClr val="0070C0"/>
                </a:solidFill>
              </a:defRPr>
            </a:lvl3pPr>
            <a:lvl4pPr marL="1828800" lvl="3" indent="-304800" algn="l">
              <a:spcBef>
                <a:spcPts val="240"/>
              </a:spcBef>
              <a:spcAft>
                <a:spcPts val="0"/>
              </a:spcAft>
              <a:buClr>
                <a:srgbClr val="0070C0"/>
              </a:buClr>
              <a:buSzPts val="1200"/>
              <a:buFont typeface="Arial"/>
              <a:buChar char="–"/>
              <a:defRPr sz="1200">
                <a:solidFill>
                  <a:srgbClr val="0070C0"/>
                </a:solidFill>
              </a:defRPr>
            </a:lvl4pPr>
            <a:lvl5pPr marL="2286000" lvl="4" indent="-295275" algn="l">
              <a:spcBef>
                <a:spcPts val="210"/>
              </a:spcBef>
              <a:spcAft>
                <a:spcPts val="0"/>
              </a:spcAft>
              <a:buClr>
                <a:srgbClr val="0070C0"/>
              </a:buClr>
              <a:buSzPts val="1050"/>
              <a:buFont typeface="Arial"/>
              <a:buChar char="»"/>
              <a:defRPr sz="1050">
                <a:solidFill>
                  <a:srgbClr val="0070C0"/>
                </a:solidFill>
              </a:defRPr>
            </a:lvl5pPr>
            <a:lvl6pPr marL="2743200" lvl="5" indent="-314325" algn="l">
              <a:spcBef>
                <a:spcPts val="270"/>
              </a:spcBef>
              <a:spcAft>
                <a:spcPts val="0"/>
              </a:spcAft>
              <a:buClr>
                <a:srgbClr val="003D7C"/>
              </a:buClr>
              <a:buSzPts val="1350"/>
              <a:buFont typeface="Calibri"/>
              <a:buChar char="»"/>
              <a:defRPr sz="1350"/>
            </a:lvl6pPr>
            <a:lvl7pPr marL="3200400" lvl="6" indent="-314325" algn="l">
              <a:spcBef>
                <a:spcPts val="270"/>
              </a:spcBef>
              <a:spcAft>
                <a:spcPts val="0"/>
              </a:spcAft>
              <a:buClr>
                <a:srgbClr val="003D7C"/>
              </a:buClr>
              <a:buSzPts val="1350"/>
              <a:buFont typeface="Calibri"/>
              <a:buChar char="»"/>
              <a:defRPr sz="1350"/>
            </a:lvl7pPr>
            <a:lvl8pPr marL="3657600" lvl="7" indent="-314325" algn="l">
              <a:spcBef>
                <a:spcPts val="270"/>
              </a:spcBef>
              <a:spcAft>
                <a:spcPts val="0"/>
              </a:spcAft>
              <a:buClr>
                <a:srgbClr val="003D7C"/>
              </a:buClr>
              <a:buSzPts val="1350"/>
              <a:buFont typeface="Calibri"/>
              <a:buChar char="»"/>
              <a:defRPr sz="1350"/>
            </a:lvl8pPr>
            <a:lvl9pPr marL="4114800" lvl="8" indent="-314325" algn="l">
              <a:spcBef>
                <a:spcPts val="270"/>
              </a:spcBef>
              <a:spcAft>
                <a:spcPts val="0"/>
              </a:spcAft>
              <a:buClr>
                <a:srgbClr val="003D7C"/>
              </a:buClr>
              <a:buSzPts val="1350"/>
              <a:buFont typeface="Calibri"/>
              <a:buChar char="»"/>
              <a:defRPr sz="1350"/>
            </a:lvl9pPr>
          </a:lstStyle>
          <a:p>
            <a:endParaRPr/>
          </a:p>
        </p:txBody>
      </p:sp>
      <p:sp>
        <p:nvSpPr>
          <p:cNvPr id="89" name="Google Shape;89;p13"/>
          <p:cNvSpPr txBox="1">
            <a:spLocks noGrp="1"/>
          </p:cNvSpPr>
          <p:nvPr>
            <p:ph type="body" idx="2"/>
          </p:nvPr>
        </p:nvSpPr>
        <p:spPr>
          <a:xfrm>
            <a:off x="4648200" y="1018917"/>
            <a:ext cx="4114800" cy="3750900"/>
          </a:xfrm>
          <a:prstGeom prst="rect">
            <a:avLst/>
          </a:prstGeom>
          <a:noFill/>
          <a:ln>
            <a:noFill/>
          </a:ln>
        </p:spPr>
        <p:txBody>
          <a:bodyPr spcFirstLastPara="1" wrap="square" lIns="91425" tIns="45700" rIns="91425" bIns="45700" anchor="t" anchorCtr="0">
            <a:noAutofit/>
          </a:bodyPr>
          <a:lstStyle>
            <a:lvl1pPr marL="457200" lvl="0" indent="-328613" algn="l">
              <a:spcBef>
                <a:spcPts val="315"/>
              </a:spcBef>
              <a:spcAft>
                <a:spcPts val="0"/>
              </a:spcAft>
              <a:buClr>
                <a:srgbClr val="003264"/>
              </a:buClr>
              <a:buSzPts val="1575"/>
              <a:buFont typeface="Arial"/>
              <a:buChar char="•"/>
              <a:defRPr sz="1575"/>
            </a:lvl1pPr>
            <a:lvl2pPr marL="914400" lvl="1" indent="-314325" algn="l">
              <a:spcBef>
                <a:spcPts val="270"/>
              </a:spcBef>
              <a:spcAft>
                <a:spcPts val="0"/>
              </a:spcAft>
              <a:buClr>
                <a:srgbClr val="0070C0"/>
              </a:buClr>
              <a:buSzPts val="1350"/>
              <a:buFont typeface="Arial"/>
              <a:buChar char="–"/>
              <a:defRPr sz="1350">
                <a:solidFill>
                  <a:srgbClr val="0070C0"/>
                </a:solidFill>
              </a:defRPr>
            </a:lvl2pPr>
            <a:lvl3pPr marL="1371600" lvl="2" indent="-314325" algn="l">
              <a:spcBef>
                <a:spcPts val="270"/>
              </a:spcBef>
              <a:spcAft>
                <a:spcPts val="0"/>
              </a:spcAft>
              <a:buClr>
                <a:srgbClr val="0070C0"/>
              </a:buClr>
              <a:buSzPts val="1350"/>
              <a:buFont typeface="Arial"/>
              <a:buChar char="•"/>
              <a:defRPr sz="1350">
                <a:solidFill>
                  <a:srgbClr val="0070C0"/>
                </a:solidFill>
              </a:defRPr>
            </a:lvl3pPr>
            <a:lvl4pPr marL="1828800" lvl="3" indent="-304800" algn="l">
              <a:spcBef>
                <a:spcPts val="240"/>
              </a:spcBef>
              <a:spcAft>
                <a:spcPts val="0"/>
              </a:spcAft>
              <a:buClr>
                <a:srgbClr val="0070C0"/>
              </a:buClr>
              <a:buSzPts val="1200"/>
              <a:buFont typeface="Arial"/>
              <a:buChar char="–"/>
              <a:defRPr sz="1200">
                <a:solidFill>
                  <a:srgbClr val="0070C0"/>
                </a:solidFill>
              </a:defRPr>
            </a:lvl4pPr>
            <a:lvl5pPr marL="2286000" lvl="4" indent="-295275" algn="l">
              <a:spcBef>
                <a:spcPts val="210"/>
              </a:spcBef>
              <a:spcAft>
                <a:spcPts val="0"/>
              </a:spcAft>
              <a:buClr>
                <a:srgbClr val="0070C0"/>
              </a:buClr>
              <a:buSzPts val="1050"/>
              <a:buFont typeface="Arial"/>
              <a:buChar char="»"/>
              <a:defRPr sz="1050">
                <a:solidFill>
                  <a:srgbClr val="0070C0"/>
                </a:solidFill>
              </a:defRPr>
            </a:lvl5pPr>
            <a:lvl6pPr marL="2743200" lvl="5" indent="-314325" algn="l">
              <a:spcBef>
                <a:spcPts val="270"/>
              </a:spcBef>
              <a:spcAft>
                <a:spcPts val="0"/>
              </a:spcAft>
              <a:buClr>
                <a:srgbClr val="003D7C"/>
              </a:buClr>
              <a:buSzPts val="1350"/>
              <a:buFont typeface="Calibri"/>
              <a:buChar char="»"/>
              <a:defRPr sz="1350"/>
            </a:lvl6pPr>
            <a:lvl7pPr marL="3200400" lvl="6" indent="-314325" algn="l">
              <a:spcBef>
                <a:spcPts val="270"/>
              </a:spcBef>
              <a:spcAft>
                <a:spcPts val="0"/>
              </a:spcAft>
              <a:buClr>
                <a:srgbClr val="003D7C"/>
              </a:buClr>
              <a:buSzPts val="1350"/>
              <a:buFont typeface="Calibri"/>
              <a:buChar char="»"/>
              <a:defRPr sz="1350"/>
            </a:lvl7pPr>
            <a:lvl8pPr marL="3657600" lvl="7" indent="-314325" algn="l">
              <a:spcBef>
                <a:spcPts val="270"/>
              </a:spcBef>
              <a:spcAft>
                <a:spcPts val="0"/>
              </a:spcAft>
              <a:buClr>
                <a:srgbClr val="003D7C"/>
              </a:buClr>
              <a:buSzPts val="1350"/>
              <a:buFont typeface="Calibri"/>
              <a:buChar char="»"/>
              <a:defRPr sz="1350"/>
            </a:lvl8pPr>
            <a:lvl9pPr marL="4114800" lvl="8" indent="-314325" algn="l">
              <a:spcBef>
                <a:spcPts val="270"/>
              </a:spcBef>
              <a:spcAft>
                <a:spcPts val="0"/>
              </a:spcAft>
              <a:buClr>
                <a:srgbClr val="003D7C"/>
              </a:buClr>
              <a:buSzPts val="1350"/>
              <a:buFont typeface="Calibri"/>
              <a:buChar char="»"/>
              <a:defRPr sz="1350"/>
            </a:lvl9pPr>
          </a:lstStyle>
          <a:p>
            <a:endParaRPr/>
          </a:p>
        </p:txBody>
      </p:sp>
      <p:sp>
        <p:nvSpPr>
          <p:cNvPr id="90" name="Google Shape;90;p13"/>
          <p:cNvSpPr txBox="1">
            <a:spLocks noGrp="1"/>
          </p:cNvSpPr>
          <p:nvPr>
            <p:ph type="ftr" idx="11"/>
          </p:nvPr>
        </p:nvSpPr>
        <p:spPr>
          <a:xfrm>
            <a:off x="452380" y="4914900"/>
            <a:ext cx="2895600" cy="2286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3"/>
          <p:cNvSpPr txBox="1">
            <a:spLocks noGrp="1"/>
          </p:cNvSpPr>
          <p:nvPr>
            <p:ph type="sldNum" idx="12"/>
          </p:nvPr>
        </p:nvSpPr>
        <p:spPr>
          <a:xfrm>
            <a:off x="3655447" y="4914900"/>
            <a:ext cx="1905000" cy="228600"/>
          </a:xfrm>
          <a:prstGeom prst="rect">
            <a:avLst/>
          </a:prstGeom>
          <a:noFill/>
          <a:ln>
            <a:noFill/>
          </a:ln>
        </p:spPr>
        <p:txBody>
          <a:bodyPr spcFirstLastPara="1" wrap="square" lIns="91425" tIns="45700" rIns="91425" bIns="45700" anchor="t" anchorCtr="0">
            <a:noAutofit/>
          </a:bodyPr>
          <a:lstStyle>
            <a:lvl1pPr marL="0" marR="0" lvl="0" indent="0" algn="ctr">
              <a:spcBef>
                <a:spcPts val="0"/>
              </a:spcBef>
              <a:spcAft>
                <a:spcPts val="0"/>
              </a:spcAft>
              <a:buNone/>
              <a:defRPr sz="675" b="1" i="0" u="none" cap="none">
                <a:solidFill>
                  <a:srgbClr val="003264"/>
                </a:solidFill>
                <a:latin typeface="Arial"/>
                <a:ea typeface="Arial"/>
                <a:cs typeface="Arial"/>
                <a:sym typeface="Arial"/>
              </a:defRPr>
            </a:lvl1pPr>
            <a:lvl2pPr marL="0" marR="0" lvl="1" indent="0" algn="ctr">
              <a:spcBef>
                <a:spcPts val="0"/>
              </a:spcBef>
              <a:spcAft>
                <a:spcPts val="0"/>
              </a:spcAft>
              <a:buNone/>
              <a:defRPr sz="675" b="1" i="0" u="none" cap="none">
                <a:solidFill>
                  <a:srgbClr val="003264"/>
                </a:solidFill>
                <a:latin typeface="Arial"/>
                <a:ea typeface="Arial"/>
                <a:cs typeface="Arial"/>
                <a:sym typeface="Arial"/>
              </a:defRPr>
            </a:lvl2pPr>
            <a:lvl3pPr marL="0" marR="0" lvl="2" indent="0" algn="ctr">
              <a:spcBef>
                <a:spcPts val="0"/>
              </a:spcBef>
              <a:spcAft>
                <a:spcPts val="0"/>
              </a:spcAft>
              <a:buNone/>
              <a:defRPr sz="675" b="1" i="0" u="none" cap="none">
                <a:solidFill>
                  <a:srgbClr val="003264"/>
                </a:solidFill>
                <a:latin typeface="Arial"/>
                <a:ea typeface="Arial"/>
                <a:cs typeface="Arial"/>
                <a:sym typeface="Arial"/>
              </a:defRPr>
            </a:lvl3pPr>
            <a:lvl4pPr marL="0" marR="0" lvl="3" indent="0" algn="ctr">
              <a:spcBef>
                <a:spcPts val="0"/>
              </a:spcBef>
              <a:spcAft>
                <a:spcPts val="0"/>
              </a:spcAft>
              <a:buNone/>
              <a:defRPr sz="675" b="1" i="0" u="none" cap="none">
                <a:solidFill>
                  <a:srgbClr val="003264"/>
                </a:solidFill>
                <a:latin typeface="Arial"/>
                <a:ea typeface="Arial"/>
                <a:cs typeface="Arial"/>
                <a:sym typeface="Arial"/>
              </a:defRPr>
            </a:lvl4pPr>
            <a:lvl5pPr marL="0" marR="0" lvl="4" indent="0" algn="ctr">
              <a:spcBef>
                <a:spcPts val="0"/>
              </a:spcBef>
              <a:spcAft>
                <a:spcPts val="0"/>
              </a:spcAft>
              <a:buNone/>
              <a:defRPr sz="675" b="1" i="0" u="none" cap="none">
                <a:solidFill>
                  <a:srgbClr val="003264"/>
                </a:solidFill>
                <a:latin typeface="Arial"/>
                <a:ea typeface="Arial"/>
                <a:cs typeface="Arial"/>
                <a:sym typeface="Arial"/>
              </a:defRPr>
            </a:lvl5pPr>
            <a:lvl6pPr marL="0" marR="0" lvl="5" indent="0" algn="ctr">
              <a:spcBef>
                <a:spcPts val="0"/>
              </a:spcBef>
              <a:spcAft>
                <a:spcPts val="0"/>
              </a:spcAft>
              <a:buNone/>
              <a:defRPr sz="675" b="1" i="0" u="none" cap="none">
                <a:solidFill>
                  <a:srgbClr val="003264"/>
                </a:solidFill>
                <a:latin typeface="Arial"/>
                <a:ea typeface="Arial"/>
                <a:cs typeface="Arial"/>
                <a:sym typeface="Arial"/>
              </a:defRPr>
            </a:lvl6pPr>
            <a:lvl7pPr marL="0" marR="0" lvl="6" indent="0" algn="ctr">
              <a:spcBef>
                <a:spcPts val="0"/>
              </a:spcBef>
              <a:spcAft>
                <a:spcPts val="0"/>
              </a:spcAft>
              <a:buNone/>
              <a:defRPr sz="675" b="1" i="0" u="none" cap="none">
                <a:solidFill>
                  <a:srgbClr val="003264"/>
                </a:solidFill>
                <a:latin typeface="Arial"/>
                <a:ea typeface="Arial"/>
                <a:cs typeface="Arial"/>
                <a:sym typeface="Arial"/>
              </a:defRPr>
            </a:lvl7pPr>
            <a:lvl8pPr marL="0" marR="0" lvl="7" indent="0" algn="ctr">
              <a:spcBef>
                <a:spcPts val="0"/>
              </a:spcBef>
              <a:spcAft>
                <a:spcPts val="0"/>
              </a:spcAft>
              <a:buNone/>
              <a:defRPr sz="675" b="1" i="0" u="none" cap="none">
                <a:solidFill>
                  <a:srgbClr val="003264"/>
                </a:solidFill>
                <a:latin typeface="Arial"/>
                <a:ea typeface="Arial"/>
                <a:cs typeface="Arial"/>
                <a:sym typeface="Arial"/>
              </a:defRPr>
            </a:lvl8pPr>
            <a:lvl9pPr marL="0" marR="0" lvl="8" indent="0" algn="ctr">
              <a:spcBef>
                <a:spcPts val="0"/>
              </a:spcBef>
              <a:spcAft>
                <a:spcPts val="0"/>
              </a:spcAft>
              <a:buNone/>
              <a:defRPr sz="675" b="1" i="0" u="none" cap="none">
                <a:solidFill>
                  <a:srgbClr val="003264"/>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92" name="Google Shape;92;p13"/>
          <p:cNvSpPr txBox="1">
            <a:spLocks noGrp="1"/>
          </p:cNvSpPr>
          <p:nvPr>
            <p:ph type="dt" idx="10"/>
          </p:nvPr>
        </p:nvSpPr>
        <p:spPr>
          <a:xfrm>
            <a:off x="5867914" y="4914900"/>
            <a:ext cx="2893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3"/>
          <p:cNvSpPr txBox="1"/>
          <p:nvPr/>
        </p:nvSpPr>
        <p:spPr>
          <a:xfrm>
            <a:off x="446569" y="0"/>
            <a:ext cx="8315100" cy="864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cap="none">
              <a:solidFill>
                <a:schemeClr val="lt1"/>
              </a:solidFill>
              <a:latin typeface="Arial"/>
              <a:ea typeface="Arial"/>
              <a:cs typeface="Arial"/>
              <a:sym typeface="Arial"/>
            </a:endParaRPr>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Content, and 2 Content">
  <p:cSld name="Title, Content, and 2 Content">
    <p:spTree>
      <p:nvGrpSpPr>
        <p:cNvPr id="1" name="Shape 94"/>
        <p:cNvGrpSpPr/>
        <p:nvPr/>
      </p:nvGrpSpPr>
      <p:grpSpPr>
        <a:xfrm>
          <a:off x="0" y="0"/>
          <a:ext cx="0" cy="0"/>
          <a:chOff x="0" y="0"/>
          <a:chExt cx="0" cy="0"/>
        </a:xfrm>
      </p:grpSpPr>
      <p:sp>
        <p:nvSpPr>
          <p:cNvPr id="95" name="Google Shape;95;p14"/>
          <p:cNvSpPr/>
          <p:nvPr/>
        </p:nvSpPr>
        <p:spPr>
          <a:xfrm>
            <a:off x="0" y="863864"/>
            <a:ext cx="9144000" cy="30000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500"/>
              <a:buFont typeface="Arial"/>
              <a:buNone/>
            </a:pPr>
            <a:endParaRPr sz="1500" b="0" i="0" u="none" strike="noStrike" cap="none">
              <a:solidFill>
                <a:schemeClr val="dk1"/>
              </a:solidFill>
              <a:latin typeface="Arial"/>
              <a:ea typeface="Arial"/>
              <a:cs typeface="Arial"/>
              <a:sym typeface="Arial"/>
            </a:endParaRPr>
          </a:p>
        </p:txBody>
      </p:sp>
      <p:sp>
        <p:nvSpPr>
          <p:cNvPr id="96" name="Google Shape;96;p14"/>
          <p:cNvSpPr txBox="1">
            <a:spLocks noGrp="1"/>
          </p:cNvSpPr>
          <p:nvPr>
            <p:ph type="body" idx="1"/>
          </p:nvPr>
        </p:nvSpPr>
        <p:spPr>
          <a:xfrm>
            <a:off x="452893" y="1013359"/>
            <a:ext cx="4125300" cy="3756300"/>
          </a:xfrm>
          <a:prstGeom prst="rect">
            <a:avLst/>
          </a:prstGeom>
          <a:noFill/>
          <a:ln>
            <a:noFill/>
          </a:ln>
        </p:spPr>
        <p:txBody>
          <a:bodyPr spcFirstLastPara="1" wrap="square" lIns="91425" tIns="45700" rIns="91425" bIns="45700" anchor="t" anchorCtr="0">
            <a:noAutofit/>
          </a:bodyPr>
          <a:lstStyle>
            <a:lvl1pPr marL="457200" lvl="0" indent="-323850" algn="l">
              <a:spcBef>
                <a:spcPts val="300"/>
              </a:spcBef>
              <a:spcAft>
                <a:spcPts val="0"/>
              </a:spcAft>
              <a:buSzPts val="1500"/>
              <a:buFont typeface="Arial"/>
              <a:buChar char="•"/>
              <a:defRPr sz="1500"/>
            </a:lvl1pPr>
            <a:lvl2pPr marL="914400" lvl="1" indent="-314325" algn="l">
              <a:spcBef>
                <a:spcPts val="270"/>
              </a:spcBef>
              <a:spcAft>
                <a:spcPts val="0"/>
              </a:spcAft>
              <a:buClr>
                <a:srgbClr val="0070C0"/>
              </a:buClr>
              <a:buSzPts val="1350"/>
              <a:buFont typeface="Arial"/>
              <a:buChar char="–"/>
              <a:defRPr sz="1350">
                <a:solidFill>
                  <a:srgbClr val="0070C0"/>
                </a:solidFill>
              </a:defRPr>
            </a:lvl2pPr>
            <a:lvl3pPr marL="1371600" lvl="2" indent="-314325" algn="l">
              <a:spcBef>
                <a:spcPts val="270"/>
              </a:spcBef>
              <a:spcAft>
                <a:spcPts val="0"/>
              </a:spcAft>
              <a:buClr>
                <a:srgbClr val="0070C0"/>
              </a:buClr>
              <a:buSzPts val="1350"/>
              <a:buFont typeface="Arial"/>
              <a:buChar char="•"/>
              <a:defRPr sz="1350">
                <a:solidFill>
                  <a:srgbClr val="0070C0"/>
                </a:solidFill>
              </a:defRPr>
            </a:lvl3pPr>
            <a:lvl4pPr marL="1828800" lvl="3" indent="-304800" algn="l">
              <a:spcBef>
                <a:spcPts val="240"/>
              </a:spcBef>
              <a:spcAft>
                <a:spcPts val="0"/>
              </a:spcAft>
              <a:buClr>
                <a:srgbClr val="0070C0"/>
              </a:buClr>
              <a:buSzPts val="1200"/>
              <a:buFont typeface="Arial"/>
              <a:buChar char="–"/>
              <a:defRPr sz="1200">
                <a:solidFill>
                  <a:srgbClr val="0070C0"/>
                </a:solidFill>
              </a:defRPr>
            </a:lvl4pPr>
            <a:lvl5pPr marL="2286000" lvl="4" indent="-295275" algn="l">
              <a:spcBef>
                <a:spcPts val="210"/>
              </a:spcBef>
              <a:spcAft>
                <a:spcPts val="0"/>
              </a:spcAft>
              <a:buClr>
                <a:srgbClr val="0070C0"/>
              </a:buClr>
              <a:buSzPts val="1050"/>
              <a:buFont typeface="Arial"/>
              <a:buChar char="»"/>
              <a:defRPr sz="1050">
                <a:solidFill>
                  <a:srgbClr val="0070C0"/>
                </a:solidFill>
              </a:defRPr>
            </a:lvl5pPr>
            <a:lvl6pPr marL="2743200" lvl="5" indent="-342900" algn="l">
              <a:spcBef>
                <a:spcPts val="360"/>
              </a:spcBef>
              <a:spcAft>
                <a:spcPts val="0"/>
              </a:spcAft>
              <a:buClr>
                <a:srgbClr val="003D7C"/>
              </a:buClr>
              <a:buSzPts val="1800"/>
              <a:buChar char="»"/>
              <a:defRPr/>
            </a:lvl6pPr>
            <a:lvl7pPr marL="3200400" lvl="6" indent="-342900" algn="l">
              <a:spcBef>
                <a:spcPts val="360"/>
              </a:spcBef>
              <a:spcAft>
                <a:spcPts val="0"/>
              </a:spcAft>
              <a:buClr>
                <a:srgbClr val="003D7C"/>
              </a:buClr>
              <a:buSzPts val="1800"/>
              <a:buChar char="»"/>
              <a:defRPr/>
            </a:lvl7pPr>
            <a:lvl8pPr marL="3657600" lvl="7" indent="-342900" algn="l">
              <a:spcBef>
                <a:spcPts val="360"/>
              </a:spcBef>
              <a:spcAft>
                <a:spcPts val="0"/>
              </a:spcAft>
              <a:buClr>
                <a:srgbClr val="003D7C"/>
              </a:buClr>
              <a:buSzPts val="1800"/>
              <a:buChar char="»"/>
              <a:defRPr/>
            </a:lvl8pPr>
            <a:lvl9pPr marL="4114800" lvl="8" indent="-342900" algn="l">
              <a:spcBef>
                <a:spcPts val="360"/>
              </a:spcBef>
              <a:spcAft>
                <a:spcPts val="0"/>
              </a:spcAft>
              <a:buClr>
                <a:srgbClr val="003D7C"/>
              </a:buClr>
              <a:buSzPts val="1800"/>
              <a:buChar char="»"/>
              <a:defRPr/>
            </a:lvl9pPr>
          </a:lstStyle>
          <a:p>
            <a:endParaRPr/>
          </a:p>
        </p:txBody>
      </p:sp>
      <p:sp>
        <p:nvSpPr>
          <p:cNvPr id="97" name="Google Shape;97;p14"/>
          <p:cNvSpPr txBox="1">
            <a:spLocks noGrp="1"/>
          </p:cNvSpPr>
          <p:nvPr>
            <p:ph type="body" idx="2"/>
          </p:nvPr>
        </p:nvSpPr>
        <p:spPr>
          <a:xfrm>
            <a:off x="4648200" y="1013358"/>
            <a:ext cx="4114200" cy="1829400"/>
          </a:xfrm>
          <a:prstGeom prst="rect">
            <a:avLst/>
          </a:prstGeom>
          <a:noFill/>
          <a:ln>
            <a:noFill/>
          </a:ln>
        </p:spPr>
        <p:txBody>
          <a:bodyPr spcFirstLastPara="1" wrap="square" lIns="91425" tIns="45700" rIns="91425" bIns="45700" anchor="t" anchorCtr="0">
            <a:noAutofit/>
          </a:bodyPr>
          <a:lstStyle>
            <a:lvl1pPr marL="457200" lvl="0" indent="-323850" algn="l">
              <a:spcBef>
                <a:spcPts val="300"/>
              </a:spcBef>
              <a:spcAft>
                <a:spcPts val="0"/>
              </a:spcAft>
              <a:buSzPts val="1500"/>
              <a:buFont typeface="Arial"/>
              <a:buChar char="•"/>
              <a:defRPr sz="1500"/>
            </a:lvl1pPr>
            <a:lvl2pPr marL="914400" lvl="1" indent="-314325" algn="l">
              <a:spcBef>
                <a:spcPts val="270"/>
              </a:spcBef>
              <a:spcAft>
                <a:spcPts val="0"/>
              </a:spcAft>
              <a:buClr>
                <a:srgbClr val="0070C0"/>
              </a:buClr>
              <a:buSzPts val="1350"/>
              <a:buFont typeface="Arial"/>
              <a:buChar char="–"/>
              <a:defRPr sz="1350">
                <a:solidFill>
                  <a:srgbClr val="0070C0"/>
                </a:solidFill>
              </a:defRPr>
            </a:lvl2pPr>
            <a:lvl3pPr marL="1371600" lvl="2" indent="-314325" algn="l">
              <a:spcBef>
                <a:spcPts val="270"/>
              </a:spcBef>
              <a:spcAft>
                <a:spcPts val="0"/>
              </a:spcAft>
              <a:buClr>
                <a:srgbClr val="0070C0"/>
              </a:buClr>
              <a:buSzPts val="1350"/>
              <a:buFont typeface="Arial"/>
              <a:buChar char="•"/>
              <a:defRPr sz="1350">
                <a:solidFill>
                  <a:srgbClr val="0070C0"/>
                </a:solidFill>
              </a:defRPr>
            </a:lvl3pPr>
            <a:lvl4pPr marL="1828800" lvl="3" indent="-304800" algn="l">
              <a:spcBef>
                <a:spcPts val="240"/>
              </a:spcBef>
              <a:spcAft>
                <a:spcPts val="0"/>
              </a:spcAft>
              <a:buClr>
                <a:srgbClr val="0070C0"/>
              </a:buClr>
              <a:buSzPts val="1200"/>
              <a:buFont typeface="Arial"/>
              <a:buChar char="–"/>
              <a:defRPr sz="1200">
                <a:solidFill>
                  <a:srgbClr val="0070C0"/>
                </a:solidFill>
              </a:defRPr>
            </a:lvl4pPr>
            <a:lvl5pPr marL="2286000" lvl="4" indent="-295275" algn="l">
              <a:spcBef>
                <a:spcPts val="210"/>
              </a:spcBef>
              <a:spcAft>
                <a:spcPts val="0"/>
              </a:spcAft>
              <a:buClr>
                <a:srgbClr val="0070C0"/>
              </a:buClr>
              <a:buSzPts val="1050"/>
              <a:buFont typeface="Arial"/>
              <a:buChar char="»"/>
              <a:defRPr sz="1050">
                <a:solidFill>
                  <a:srgbClr val="0070C0"/>
                </a:solidFill>
              </a:defRPr>
            </a:lvl5pPr>
            <a:lvl6pPr marL="2743200" lvl="5" indent="-342900" algn="l">
              <a:spcBef>
                <a:spcPts val="360"/>
              </a:spcBef>
              <a:spcAft>
                <a:spcPts val="0"/>
              </a:spcAft>
              <a:buClr>
                <a:srgbClr val="003D7C"/>
              </a:buClr>
              <a:buSzPts val="1800"/>
              <a:buChar char="»"/>
              <a:defRPr/>
            </a:lvl6pPr>
            <a:lvl7pPr marL="3200400" lvl="6" indent="-342900" algn="l">
              <a:spcBef>
                <a:spcPts val="360"/>
              </a:spcBef>
              <a:spcAft>
                <a:spcPts val="0"/>
              </a:spcAft>
              <a:buClr>
                <a:srgbClr val="003D7C"/>
              </a:buClr>
              <a:buSzPts val="1800"/>
              <a:buChar char="»"/>
              <a:defRPr/>
            </a:lvl7pPr>
            <a:lvl8pPr marL="3657600" lvl="7" indent="-342900" algn="l">
              <a:spcBef>
                <a:spcPts val="360"/>
              </a:spcBef>
              <a:spcAft>
                <a:spcPts val="0"/>
              </a:spcAft>
              <a:buClr>
                <a:srgbClr val="003D7C"/>
              </a:buClr>
              <a:buSzPts val="1800"/>
              <a:buChar char="»"/>
              <a:defRPr/>
            </a:lvl8pPr>
            <a:lvl9pPr marL="4114800" lvl="8" indent="-342900" algn="l">
              <a:spcBef>
                <a:spcPts val="360"/>
              </a:spcBef>
              <a:spcAft>
                <a:spcPts val="0"/>
              </a:spcAft>
              <a:buClr>
                <a:srgbClr val="003D7C"/>
              </a:buClr>
              <a:buSzPts val="1800"/>
              <a:buChar char="»"/>
              <a:defRPr/>
            </a:lvl9pPr>
          </a:lstStyle>
          <a:p>
            <a:endParaRPr/>
          </a:p>
        </p:txBody>
      </p:sp>
      <p:sp>
        <p:nvSpPr>
          <p:cNvPr id="98" name="Google Shape;98;p14"/>
          <p:cNvSpPr txBox="1">
            <a:spLocks noGrp="1"/>
          </p:cNvSpPr>
          <p:nvPr>
            <p:ph type="body" idx="3"/>
          </p:nvPr>
        </p:nvSpPr>
        <p:spPr>
          <a:xfrm>
            <a:off x="4648200" y="2901699"/>
            <a:ext cx="4114200" cy="1868100"/>
          </a:xfrm>
          <a:prstGeom prst="rect">
            <a:avLst/>
          </a:prstGeom>
          <a:noFill/>
          <a:ln>
            <a:noFill/>
          </a:ln>
        </p:spPr>
        <p:txBody>
          <a:bodyPr spcFirstLastPara="1" wrap="square" lIns="91425" tIns="45700" rIns="91425" bIns="45700" anchor="t" anchorCtr="0">
            <a:noAutofit/>
          </a:bodyPr>
          <a:lstStyle>
            <a:lvl1pPr marL="457200" lvl="0" indent="-323850" algn="l">
              <a:spcBef>
                <a:spcPts val="300"/>
              </a:spcBef>
              <a:spcAft>
                <a:spcPts val="0"/>
              </a:spcAft>
              <a:buSzPts val="1500"/>
              <a:buFont typeface="Arial"/>
              <a:buChar char="•"/>
              <a:defRPr sz="1500"/>
            </a:lvl1pPr>
            <a:lvl2pPr marL="914400" lvl="1" indent="-319088" algn="l">
              <a:spcBef>
                <a:spcPts val="285"/>
              </a:spcBef>
              <a:spcAft>
                <a:spcPts val="0"/>
              </a:spcAft>
              <a:buClr>
                <a:srgbClr val="0070C0"/>
              </a:buClr>
              <a:buSzPts val="1425"/>
              <a:buFont typeface="Arial"/>
              <a:buChar char="–"/>
              <a:defRPr sz="1425">
                <a:solidFill>
                  <a:srgbClr val="0070C0"/>
                </a:solidFill>
              </a:defRPr>
            </a:lvl2pPr>
            <a:lvl3pPr marL="1371600" lvl="2" indent="-314325" algn="l">
              <a:spcBef>
                <a:spcPts val="270"/>
              </a:spcBef>
              <a:spcAft>
                <a:spcPts val="0"/>
              </a:spcAft>
              <a:buClr>
                <a:srgbClr val="0070C0"/>
              </a:buClr>
              <a:buSzPts val="1350"/>
              <a:buFont typeface="Arial"/>
              <a:buChar char="•"/>
              <a:defRPr sz="1350">
                <a:solidFill>
                  <a:srgbClr val="0070C0"/>
                </a:solidFill>
              </a:defRPr>
            </a:lvl3pPr>
            <a:lvl4pPr marL="1828800" lvl="3" indent="-304800" algn="l">
              <a:spcBef>
                <a:spcPts val="240"/>
              </a:spcBef>
              <a:spcAft>
                <a:spcPts val="0"/>
              </a:spcAft>
              <a:buClr>
                <a:srgbClr val="0070C0"/>
              </a:buClr>
              <a:buSzPts val="1200"/>
              <a:buFont typeface="Arial"/>
              <a:buChar char="–"/>
              <a:defRPr sz="1200">
                <a:solidFill>
                  <a:srgbClr val="0070C0"/>
                </a:solidFill>
              </a:defRPr>
            </a:lvl4pPr>
            <a:lvl5pPr marL="2286000" lvl="4" indent="-295275" algn="l">
              <a:spcBef>
                <a:spcPts val="210"/>
              </a:spcBef>
              <a:spcAft>
                <a:spcPts val="0"/>
              </a:spcAft>
              <a:buClr>
                <a:srgbClr val="0070C0"/>
              </a:buClr>
              <a:buSzPts val="1050"/>
              <a:buFont typeface="Arial"/>
              <a:buChar char="»"/>
              <a:defRPr sz="1050">
                <a:solidFill>
                  <a:srgbClr val="0070C0"/>
                </a:solidFill>
              </a:defRPr>
            </a:lvl5pPr>
            <a:lvl6pPr marL="2743200" lvl="5" indent="-342900" algn="l">
              <a:spcBef>
                <a:spcPts val="360"/>
              </a:spcBef>
              <a:spcAft>
                <a:spcPts val="0"/>
              </a:spcAft>
              <a:buClr>
                <a:srgbClr val="003D7C"/>
              </a:buClr>
              <a:buSzPts val="1800"/>
              <a:buChar char="»"/>
              <a:defRPr/>
            </a:lvl6pPr>
            <a:lvl7pPr marL="3200400" lvl="6" indent="-342900" algn="l">
              <a:spcBef>
                <a:spcPts val="360"/>
              </a:spcBef>
              <a:spcAft>
                <a:spcPts val="0"/>
              </a:spcAft>
              <a:buClr>
                <a:srgbClr val="003D7C"/>
              </a:buClr>
              <a:buSzPts val="1800"/>
              <a:buChar char="»"/>
              <a:defRPr/>
            </a:lvl7pPr>
            <a:lvl8pPr marL="3657600" lvl="7" indent="-342900" algn="l">
              <a:spcBef>
                <a:spcPts val="360"/>
              </a:spcBef>
              <a:spcAft>
                <a:spcPts val="0"/>
              </a:spcAft>
              <a:buClr>
                <a:srgbClr val="003D7C"/>
              </a:buClr>
              <a:buSzPts val="1800"/>
              <a:buChar char="»"/>
              <a:defRPr/>
            </a:lvl8pPr>
            <a:lvl9pPr marL="4114800" lvl="8" indent="-342900" algn="l">
              <a:spcBef>
                <a:spcPts val="360"/>
              </a:spcBef>
              <a:spcAft>
                <a:spcPts val="0"/>
              </a:spcAft>
              <a:buClr>
                <a:srgbClr val="003D7C"/>
              </a:buClr>
              <a:buSzPts val="1800"/>
              <a:buChar char="»"/>
              <a:defRPr/>
            </a:lvl9pPr>
          </a:lstStyle>
          <a:p>
            <a:endParaRPr/>
          </a:p>
        </p:txBody>
      </p:sp>
      <p:sp>
        <p:nvSpPr>
          <p:cNvPr id="99" name="Google Shape;99;p14"/>
          <p:cNvSpPr txBox="1">
            <a:spLocks noGrp="1"/>
          </p:cNvSpPr>
          <p:nvPr>
            <p:ph type="ftr" idx="11"/>
          </p:nvPr>
        </p:nvSpPr>
        <p:spPr>
          <a:xfrm>
            <a:off x="452380" y="4914900"/>
            <a:ext cx="2895600" cy="2286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4"/>
          <p:cNvSpPr txBox="1">
            <a:spLocks noGrp="1"/>
          </p:cNvSpPr>
          <p:nvPr>
            <p:ph type="sldNum" idx="12"/>
          </p:nvPr>
        </p:nvSpPr>
        <p:spPr>
          <a:xfrm>
            <a:off x="3655447" y="4914900"/>
            <a:ext cx="1905000" cy="228600"/>
          </a:xfrm>
          <a:prstGeom prst="rect">
            <a:avLst/>
          </a:prstGeom>
          <a:noFill/>
          <a:ln>
            <a:noFill/>
          </a:ln>
        </p:spPr>
        <p:txBody>
          <a:bodyPr spcFirstLastPara="1" wrap="square" lIns="91425" tIns="45700" rIns="91425" bIns="45700" anchor="t" anchorCtr="0">
            <a:noAutofit/>
          </a:bodyPr>
          <a:lstStyle>
            <a:lvl1pPr marL="0" marR="0" lvl="0" indent="0" algn="ctr">
              <a:spcBef>
                <a:spcPts val="0"/>
              </a:spcBef>
              <a:spcAft>
                <a:spcPts val="0"/>
              </a:spcAft>
              <a:buNone/>
              <a:defRPr sz="675" b="1" i="0" u="none" cap="none">
                <a:solidFill>
                  <a:srgbClr val="003264"/>
                </a:solidFill>
                <a:latin typeface="Arial"/>
                <a:ea typeface="Arial"/>
                <a:cs typeface="Arial"/>
                <a:sym typeface="Arial"/>
              </a:defRPr>
            </a:lvl1pPr>
            <a:lvl2pPr marL="0" marR="0" lvl="1" indent="0" algn="ctr">
              <a:spcBef>
                <a:spcPts val="0"/>
              </a:spcBef>
              <a:spcAft>
                <a:spcPts val="0"/>
              </a:spcAft>
              <a:buNone/>
              <a:defRPr sz="675" b="1" i="0" u="none" cap="none">
                <a:solidFill>
                  <a:srgbClr val="003264"/>
                </a:solidFill>
                <a:latin typeface="Arial"/>
                <a:ea typeface="Arial"/>
                <a:cs typeface="Arial"/>
                <a:sym typeface="Arial"/>
              </a:defRPr>
            </a:lvl2pPr>
            <a:lvl3pPr marL="0" marR="0" lvl="2" indent="0" algn="ctr">
              <a:spcBef>
                <a:spcPts val="0"/>
              </a:spcBef>
              <a:spcAft>
                <a:spcPts val="0"/>
              </a:spcAft>
              <a:buNone/>
              <a:defRPr sz="675" b="1" i="0" u="none" cap="none">
                <a:solidFill>
                  <a:srgbClr val="003264"/>
                </a:solidFill>
                <a:latin typeface="Arial"/>
                <a:ea typeface="Arial"/>
                <a:cs typeface="Arial"/>
                <a:sym typeface="Arial"/>
              </a:defRPr>
            </a:lvl3pPr>
            <a:lvl4pPr marL="0" marR="0" lvl="3" indent="0" algn="ctr">
              <a:spcBef>
                <a:spcPts val="0"/>
              </a:spcBef>
              <a:spcAft>
                <a:spcPts val="0"/>
              </a:spcAft>
              <a:buNone/>
              <a:defRPr sz="675" b="1" i="0" u="none" cap="none">
                <a:solidFill>
                  <a:srgbClr val="003264"/>
                </a:solidFill>
                <a:latin typeface="Arial"/>
                <a:ea typeface="Arial"/>
                <a:cs typeface="Arial"/>
                <a:sym typeface="Arial"/>
              </a:defRPr>
            </a:lvl4pPr>
            <a:lvl5pPr marL="0" marR="0" lvl="4" indent="0" algn="ctr">
              <a:spcBef>
                <a:spcPts val="0"/>
              </a:spcBef>
              <a:spcAft>
                <a:spcPts val="0"/>
              </a:spcAft>
              <a:buNone/>
              <a:defRPr sz="675" b="1" i="0" u="none" cap="none">
                <a:solidFill>
                  <a:srgbClr val="003264"/>
                </a:solidFill>
                <a:latin typeface="Arial"/>
                <a:ea typeface="Arial"/>
                <a:cs typeface="Arial"/>
                <a:sym typeface="Arial"/>
              </a:defRPr>
            </a:lvl5pPr>
            <a:lvl6pPr marL="0" marR="0" lvl="5" indent="0" algn="ctr">
              <a:spcBef>
                <a:spcPts val="0"/>
              </a:spcBef>
              <a:spcAft>
                <a:spcPts val="0"/>
              </a:spcAft>
              <a:buNone/>
              <a:defRPr sz="675" b="1" i="0" u="none" cap="none">
                <a:solidFill>
                  <a:srgbClr val="003264"/>
                </a:solidFill>
                <a:latin typeface="Arial"/>
                <a:ea typeface="Arial"/>
                <a:cs typeface="Arial"/>
                <a:sym typeface="Arial"/>
              </a:defRPr>
            </a:lvl6pPr>
            <a:lvl7pPr marL="0" marR="0" lvl="6" indent="0" algn="ctr">
              <a:spcBef>
                <a:spcPts val="0"/>
              </a:spcBef>
              <a:spcAft>
                <a:spcPts val="0"/>
              </a:spcAft>
              <a:buNone/>
              <a:defRPr sz="675" b="1" i="0" u="none" cap="none">
                <a:solidFill>
                  <a:srgbClr val="003264"/>
                </a:solidFill>
                <a:latin typeface="Arial"/>
                <a:ea typeface="Arial"/>
                <a:cs typeface="Arial"/>
                <a:sym typeface="Arial"/>
              </a:defRPr>
            </a:lvl7pPr>
            <a:lvl8pPr marL="0" marR="0" lvl="7" indent="0" algn="ctr">
              <a:spcBef>
                <a:spcPts val="0"/>
              </a:spcBef>
              <a:spcAft>
                <a:spcPts val="0"/>
              </a:spcAft>
              <a:buNone/>
              <a:defRPr sz="675" b="1" i="0" u="none" cap="none">
                <a:solidFill>
                  <a:srgbClr val="003264"/>
                </a:solidFill>
                <a:latin typeface="Arial"/>
                <a:ea typeface="Arial"/>
                <a:cs typeface="Arial"/>
                <a:sym typeface="Arial"/>
              </a:defRPr>
            </a:lvl8pPr>
            <a:lvl9pPr marL="0" marR="0" lvl="8" indent="0" algn="ctr">
              <a:spcBef>
                <a:spcPts val="0"/>
              </a:spcBef>
              <a:spcAft>
                <a:spcPts val="0"/>
              </a:spcAft>
              <a:buNone/>
              <a:defRPr sz="675" b="1" i="0" u="none" cap="none">
                <a:solidFill>
                  <a:srgbClr val="003264"/>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101" name="Google Shape;101;p14"/>
          <p:cNvSpPr txBox="1">
            <a:spLocks noGrp="1"/>
          </p:cNvSpPr>
          <p:nvPr>
            <p:ph type="dt" idx="10"/>
          </p:nvPr>
        </p:nvSpPr>
        <p:spPr>
          <a:xfrm>
            <a:off x="5867914" y="4914900"/>
            <a:ext cx="2893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4"/>
          <p:cNvSpPr txBox="1"/>
          <p:nvPr/>
        </p:nvSpPr>
        <p:spPr>
          <a:xfrm>
            <a:off x="446569" y="0"/>
            <a:ext cx="8315100" cy="864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cap="none">
              <a:solidFill>
                <a:schemeClr val="lt1"/>
              </a:solidFill>
              <a:latin typeface="Arial"/>
              <a:ea typeface="Arial"/>
              <a:cs typeface="Arial"/>
              <a:sym typeface="Arial"/>
            </a:endParaRPr>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4 Content">
  <p:cSld name="Title and 4 Content">
    <p:spTree>
      <p:nvGrpSpPr>
        <p:cNvPr id="1" name="Shape 103"/>
        <p:cNvGrpSpPr/>
        <p:nvPr/>
      </p:nvGrpSpPr>
      <p:grpSpPr>
        <a:xfrm>
          <a:off x="0" y="0"/>
          <a:ext cx="0" cy="0"/>
          <a:chOff x="0" y="0"/>
          <a:chExt cx="0" cy="0"/>
        </a:xfrm>
      </p:grpSpPr>
      <p:sp>
        <p:nvSpPr>
          <p:cNvPr id="104" name="Google Shape;104;p15"/>
          <p:cNvSpPr/>
          <p:nvPr/>
        </p:nvSpPr>
        <p:spPr>
          <a:xfrm>
            <a:off x="0" y="863864"/>
            <a:ext cx="9144000" cy="30000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500"/>
              <a:buFont typeface="Arial"/>
              <a:buNone/>
            </a:pPr>
            <a:endParaRPr sz="1500" b="0" i="0" u="none" strike="noStrike" cap="none">
              <a:solidFill>
                <a:schemeClr val="dk1"/>
              </a:solidFill>
              <a:latin typeface="Arial"/>
              <a:ea typeface="Arial"/>
              <a:cs typeface="Arial"/>
              <a:sym typeface="Arial"/>
            </a:endParaRPr>
          </a:p>
        </p:txBody>
      </p:sp>
      <p:sp>
        <p:nvSpPr>
          <p:cNvPr id="105" name="Google Shape;105;p15"/>
          <p:cNvSpPr txBox="1">
            <a:spLocks noGrp="1"/>
          </p:cNvSpPr>
          <p:nvPr>
            <p:ph type="body" idx="1"/>
          </p:nvPr>
        </p:nvSpPr>
        <p:spPr>
          <a:xfrm>
            <a:off x="452894" y="976441"/>
            <a:ext cx="4076100" cy="1858800"/>
          </a:xfrm>
          <a:prstGeom prst="rect">
            <a:avLst/>
          </a:prstGeom>
          <a:noFill/>
          <a:ln>
            <a:noFill/>
          </a:ln>
        </p:spPr>
        <p:txBody>
          <a:bodyPr spcFirstLastPara="1" wrap="square" lIns="91425" tIns="45700" rIns="91425" bIns="45700" anchor="t" anchorCtr="0">
            <a:noAutofit/>
          </a:bodyPr>
          <a:lstStyle>
            <a:lvl1pPr marL="457200" lvl="0" indent="-328613" algn="l">
              <a:spcBef>
                <a:spcPts val="315"/>
              </a:spcBef>
              <a:spcAft>
                <a:spcPts val="0"/>
              </a:spcAft>
              <a:buSzPts val="1575"/>
              <a:buFont typeface="Arial"/>
              <a:buChar char="•"/>
              <a:defRPr sz="1575"/>
            </a:lvl1pPr>
            <a:lvl2pPr marL="914400" lvl="1" indent="-314325" algn="l">
              <a:spcBef>
                <a:spcPts val="270"/>
              </a:spcBef>
              <a:spcAft>
                <a:spcPts val="0"/>
              </a:spcAft>
              <a:buClr>
                <a:srgbClr val="0070C0"/>
              </a:buClr>
              <a:buSzPts val="1350"/>
              <a:buFont typeface="Arial"/>
              <a:buChar char="–"/>
              <a:defRPr sz="1350">
                <a:solidFill>
                  <a:srgbClr val="0070C0"/>
                </a:solidFill>
              </a:defRPr>
            </a:lvl2pPr>
            <a:lvl3pPr marL="1371600" lvl="2" indent="-314325" algn="l">
              <a:spcBef>
                <a:spcPts val="270"/>
              </a:spcBef>
              <a:spcAft>
                <a:spcPts val="0"/>
              </a:spcAft>
              <a:buClr>
                <a:srgbClr val="0070C0"/>
              </a:buClr>
              <a:buSzPts val="1350"/>
              <a:buFont typeface="Arial"/>
              <a:buChar char="•"/>
              <a:defRPr sz="1350">
                <a:solidFill>
                  <a:srgbClr val="0070C0"/>
                </a:solidFill>
              </a:defRPr>
            </a:lvl3pPr>
            <a:lvl4pPr marL="1828800" lvl="3" indent="-304800" algn="l">
              <a:spcBef>
                <a:spcPts val="240"/>
              </a:spcBef>
              <a:spcAft>
                <a:spcPts val="0"/>
              </a:spcAft>
              <a:buClr>
                <a:srgbClr val="0070C0"/>
              </a:buClr>
              <a:buSzPts val="1200"/>
              <a:buFont typeface="Arial"/>
              <a:buChar char="–"/>
              <a:defRPr sz="1200">
                <a:solidFill>
                  <a:srgbClr val="0070C0"/>
                </a:solidFill>
              </a:defRPr>
            </a:lvl4pPr>
            <a:lvl5pPr marL="2286000" lvl="4" indent="-295275" algn="l">
              <a:spcBef>
                <a:spcPts val="210"/>
              </a:spcBef>
              <a:spcAft>
                <a:spcPts val="0"/>
              </a:spcAft>
              <a:buClr>
                <a:srgbClr val="0070C0"/>
              </a:buClr>
              <a:buSzPts val="1050"/>
              <a:buFont typeface="Arial"/>
              <a:buChar char="»"/>
              <a:defRPr sz="1050">
                <a:solidFill>
                  <a:srgbClr val="0070C0"/>
                </a:solidFill>
              </a:defRPr>
            </a:lvl5pPr>
            <a:lvl6pPr marL="2743200" lvl="5" indent="-342900" algn="l">
              <a:spcBef>
                <a:spcPts val="360"/>
              </a:spcBef>
              <a:spcAft>
                <a:spcPts val="0"/>
              </a:spcAft>
              <a:buClr>
                <a:srgbClr val="003D7C"/>
              </a:buClr>
              <a:buSzPts val="1800"/>
              <a:buChar char="»"/>
              <a:defRPr/>
            </a:lvl6pPr>
            <a:lvl7pPr marL="3200400" lvl="6" indent="-342900" algn="l">
              <a:spcBef>
                <a:spcPts val="360"/>
              </a:spcBef>
              <a:spcAft>
                <a:spcPts val="0"/>
              </a:spcAft>
              <a:buClr>
                <a:srgbClr val="003D7C"/>
              </a:buClr>
              <a:buSzPts val="1800"/>
              <a:buChar char="»"/>
              <a:defRPr/>
            </a:lvl7pPr>
            <a:lvl8pPr marL="3657600" lvl="7" indent="-342900" algn="l">
              <a:spcBef>
                <a:spcPts val="360"/>
              </a:spcBef>
              <a:spcAft>
                <a:spcPts val="0"/>
              </a:spcAft>
              <a:buClr>
                <a:srgbClr val="003D7C"/>
              </a:buClr>
              <a:buSzPts val="1800"/>
              <a:buChar char="»"/>
              <a:defRPr/>
            </a:lvl8pPr>
            <a:lvl9pPr marL="4114800" lvl="8" indent="-342900" algn="l">
              <a:spcBef>
                <a:spcPts val="360"/>
              </a:spcBef>
              <a:spcAft>
                <a:spcPts val="0"/>
              </a:spcAft>
              <a:buClr>
                <a:srgbClr val="003D7C"/>
              </a:buClr>
              <a:buSzPts val="1800"/>
              <a:buChar char="»"/>
              <a:defRPr/>
            </a:lvl9pPr>
          </a:lstStyle>
          <a:p>
            <a:endParaRPr/>
          </a:p>
        </p:txBody>
      </p:sp>
      <p:sp>
        <p:nvSpPr>
          <p:cNvPr id="106" name="Google Shape;106;p15"/>
          <p:cNvSpPr txBox="1">
            <a:spLocks noGrp="1"/>
          </p:cNvSpPr>
          <p:nvPr>
            <p:ph type="body" idx="2"/>
          </p:nvPr>
        </p:nvSpPr>
        <p:spPr>
          <a:xfrm>
            <a:off x="4648200" y="976441"/>
            <a:ext cx="4114200" cy="1858800"/>
          </a:xfrm>
          <a:prstGeom prst="rect">
            <a:avLst/>
          </a:prstGeom>
          <a:noFill/>
          <a:ln>
            <a:noFill/>
          </a:ln>
        </p:spPr>
        <p:txBody>
          <a:bodyPr spcFirstLastPara="1" wrap="square" lIns="91425" tIns="45700" rIns="91425" bIns="45700" anchor="t" anchorCtr="0">
            <a:noAutofit/>
          </a:bodyPr>
          <a:lstStyle>
            <a:lvl1pPr marL="457200" lvl="0" indent="-328613" algn="l">
              <a:spcBef>
                <a:spcPts val="315"/>
              </a:spcBef>
              <a:spcAft>
                <a:spcPts val="0"/>
              </a:spcAft>
              <a:buSzPts val="1575"/>
              <a:buFont typeface="Arial"/>
              <a:buChar char="•"/>
              <a:defRPr sz="1575"/>
            </a:lvl1pPr>
            <a:lvl2pPr marL="914400" lvl="1" indent="-314325" algn="l">
              <a:spcBef>
                <a:spcPts val="270"/>
              </a:spcBef>
              <a:spcAft>
                <a:spcPts val="0"/>
              </a:spcAft>
              <a:buClr>
                <a:srgbClr val="0070C0"/>
              </a:buClr>
              <a:buSzPts val="1350"/>
              <a:buFont typeface="Arial"/>
              <a:buChar char="–"/>
              <a:defRPr sz="1350">
                <a:solidFill>
                  <a:srgbClr val="0070C0"/>
                </a:solidFill>
              </a:defRPr>
            </a:lvl2pPr>
            <a:lvl3pPr marL="1371600" lvl="2" indent="-314325" algn="l">
              <a:spcBef>
                <a:spcPts val="270"/>
              </a:spcBef>
              <a:spcAft>
                <a:spcPts val="0"/>
              </a:spcAft>
              <a:buClr>
                <a:srgbClr val="0070C0"/>
              </a:buClr>
              <a:buSzPts val="1350"/>
              <a:buFont typeface="Arial"/>
              <a:buChar char="•"/>
              <a:defRPr sz="1350">
                <a:solidFill>
                  <a:srgbClr val="0070C0"/>
                </a:solidFill>
              </a:defRPr>
            </a:lvl3pPr>
            <a:lvl4pPr marL="1828800" lvl="3" indent="-304800" algn="l">
              <a:spcBef>
                <a:spcPts val="240"/>
              </a:spcBef>
              <a:spcAft>
                <a:spcPts val="0"/>
              </a:spcAft>
              <a:buClr>
                <a:srgbClr val="0070C0"/>
              </a:buClr>
              <a:buSzPts val="1200"/>
              <a:buFont typeface="Arial"/>
              <a:buChar char="–"/>
              <a:defRPr sz="1200">
                <a:solidFill>
                  <a:srgbClr val="0070C0"/>
                </a:solidFill>
              </a:defRPr>
            </a:lvl4pPr>
            <a:lvl5pPr marL="2286000" lvl="4" indent="-295275" algn="l">
              <a:spcBef>
                <a:spcPts val="210"/>
              </a:spcBef>
              <a:spcAft>
                <a:spcPts val="0"/>
              </a:spcAft>
              <a:buClr>
                <a:srgbClr val="0070C0"/>
              </a:buClr>
              <a:buSzPts val="1050"/>
              <a:buFont typeface="Arial"/>
              <a:buChar char="»"/>
              <a:defRPr sz="1050">
                <a:solidFill>
                  <a:srgbClr val="0070C0"/>
                </a:solidFill>
              </a:defRPr>
            </a:lvl5pPr>
            <a:lvl6pPr marL="2743200" lvl="5" indent="-342900" algn="l">
              <a:spcBef>
                <a:spcPts val="360"/>
              </a:spcBef>
              <a:spcAft>
                <a:spcPts val="0"/>
              </a:spcAft>
              <a:buClr>
                <a:srgbClr val="003D7C"/>
              </a:buClr>
              <a:buSzPts val="1800"/>
              <a:buChar char="»"/>
              <a:defRPr/>
            </a:lvl6pPr>
            <a:lvl7pPr marL="3200400" lvl="6" indent="-342900" algn="l">
              <a:spcBef>
                <a:spcPts val="360"/>
              </a:spcBef>
              <a:spcAft>
                <a:spcPts val="0"/>
              </a:spcAft>
              <a:buClr>
                <a:srgbClr val="003D7C"/>
              </a:buClr>
              <a:buSzPts val="1800"/>
              <a:buChar char="»"/>
              <a:defRPr/>
            </a:lvl7pPr>
            <a:lvl8pPr marL="3657600" lvl="7" indent="-342900" algn="l">
              <a:spcBef>
                <a:spcPts val="360"/>
              </a:spcBef>
              <a:spcAft>
                <a:spcPts val="0"/>
              </a:spcAft>
              <a:buClr>
                <a:srgbClr val="003D7C"/>
              </a:buClr>
              <a:buSzPts val="1800"/>
              <a:buChar char="»"/>
              <a:defRPr/>
            </a:lvl8pPr>
            <a:lvl9pPr marL="4114800" lvl="8" indent="-342900" algn="l">
              <a:spcBef>
                <a:spcPts val="360"/>
              </a:spcBef>
              <a:spcAft>
                <a:spcPts val="0"/>
              </a:spcAft>
              <a:buClr>
                <a:srgbClr val="003D7C"/>
              </a:buClr>
              <a:buSzPts val="1800"/>
              <a:buChar char="»"/>
              <a:defRPr/>
            </a:lvl9pPr>
          </a:lstStyle>
          <a:p>
            <a:endParaRPr/>
          </a:p>
        </p:txBody>
      </p:sp>
      <p:sp>
        <p:nvSpPr>
          <p:cNvPr id="107" name="Google Shape;107;p15"/>
          <p:cNvSpPr txBox="1">
            <a:spLocks noGrp="1"/>
          </p:cNvSpPr>
          <p:nvPr>
            <p:ph type="body" idx="3"/>
          </p:nvPr>
        </p:nvSpPr>
        <p:spPr>
          <a:xfrm>
            <a:off x="452894" y="2953383"/>
            <a:ext cx="4076100" cy="1845900"/>
          </a:xfrm>
          <a:prstGeom prst="rect">
            <a:avLst/>
          </a:prstGeom>
          <a:noFill/>
          <a:ln>
            <a:noFill/>
          </a:ln>
        </p:spPr>
        <p:txBody>
          <a:bodyPr spcFirstLastPara="1" wrap="square" lIns="91425" tIns="45700" rIns="91425" bIns="45700" anchor="t" anchorCtr="0">
            <a:noAutofit/>
          </a:bodyPr>
          <a:lstStyle>
            <a:lvl1pPr marL="457200" lvl="0" indent="-328613" algn="l">
              <a:spcBef>
                <a:spcPts val="315"/>
              </a:spcBef>
              <a:spcAft>
                <a:spcPts val="0"/>
              </a:spcAft>
              <a:buSzPts val="1575"/>
              <a:buFont typeface="Arial"/>
              <a:buChar char="•"/>
              <a:defRPr sz="1575"/>
            </a:lvl1pPr>
            <a:lvl2pPr marL="914400" lvl="1" indent="-314325" algn="l">
              <a:spcBef>
                <a:spcPts val="270"/>
              </a:spcBef>
              <a:spcAft>
                <a:spcPts val="0"/>
              </a:spcAft>
              <a:buClr>
                <a:srgbClr val="0070C0"/>
              </a:buClr>
              <a:buSzPts val="1350"/>
              <a:buFont typeface="Arial"/>
              <a:buChar char="–"/>
              <a:defRPr sz="1350">
                <a:solidFill>
                  <a:srgbClr val="0070C0"/>
                </a:solidFill>
              </a:defRPr>
            </a:lvl2pPr>
            <a:lvl3pPr marL="1371600" lvl="2" indent="-314325" algn="l">
              <a:spcBef>
                <a:spcPts val="270"/>
              </a:spcBef>
              <a:spcAft>
                <a:spcPts val="0"/>
              </a:spcAft>
              <a:buClr>
                <a:srgbClr val="0070C0"/>
              </a:buClr>
              <a:buSzPts val="1350"/>
              <a:buFont typeface="Arial"/>
              <a:buChar char="•"/>
              <a:defRPr sz="1350">
                <a:solidFill>
                  <a:srgbClr val="0070C0"/>
                </a:solidFill>
              </a:defRPr>
            </a:lvl3pPr>
            <a:lvl4pPr marL="1828800" lvl="3" indent="-304800" algn="l">
              <a:spcBef>
                <a:spcPts val="240"/>
              </a:spcBef>
              <a:spcAft>
                <a:spcPts val="0"/>
              </a:spcAft>
              <a:buClr>
                <a:srgbClr val="0070C0"/>
              </a:buClr>
              <a:buSzPts val="1200"/>
              <a:buFont typeface="Arial"/>
              <a:buChar char="–"/>
              <a:defRPr sz="1200">
                <a:solidFill>
                  <a:srgbClr val="0070C0"/>
                </a:solidFill>
              </a:defRPr>
            </a:lvl4pPr>
            <a:lvl5pPr marL="2286000" lvl="4" indent="-295275" algn="l">
              <a:spcBef>
                <a:spcPts val="210"/>
              </a:spcBef>
              <a:spcAft>
                <a:spcPts val="0"/>
              </a:spcAft>
              <a:buClr>
                <a:srgbClr val="0070C0"/>
              </a:buClr>
              <a:buSzPts val="1050"/>
              <a:buFont typeface="Arial"/>
              <a:buChar char="»"/>
              <a:defRPr sz="1050">
                <a:solidFill>
                  <a:srgbClr val="0070C0"/>
                </a:solidFill>
              </a:defRPr>
            </a:lvl5pPr>
            <a:lvl6pPr marL="2743200" lvl="5" indent="-342900" algn="l">
              <a:spcBef>
                <a:spcPts val="360"/>
              </a:spcBef>
              <a:spcAft>
                <a:spcPts val="0"/>
              </a:spcAft>
              <a:buClr>
                <a:srgbClr val="003D7C"/>
              </a:buClr>
              <a:buSzPts val="1800"/>
              <a:buChar char="»"/>
              <a:defRPr/>
            </a:lvl6pPr>
            <a:lvl7pPr marL="3200400" lvl="6" indent="-342900" algn="l">
              <a:spcBef>
                <a:spcPts val="360"/>
              </a:spcBef>
              <a:spcAft>
                <a:spcPts val="0"/>
              </a:spcAft>
              <a:buClr>
                <a:srgbClr val="003D7C"/>
              </a:buClr>
              <a:buSzPts val="1800"/>
              <a:buChar char="»"/>
              <a:defRPr/>
            </a:lvl7pPr>
            <a:lvl8pPr marL="3657600" lvl="7" indent="-342900" algn="l">
              <a:spcBef>
                <a:spcPts val="360"/>
              </a:spcBef>
              <a:spcAft>
                <a:spcPts val="0"/>
              </a:spcAft>
              <a:buClr>
                <a:srgbClr val="003D7C"/>
              </a:buClr>
              <a:buSzPts val="1800"/>
              <a:buChar char="»"/>
              <a:defRPr/>
            </a:lvl8pPr>
            <a:lvl9pPr marL="4114800" lvl="8" indent="-342900" algn="l">
              <a:spcBef>
                <a:spcPts val="360"/>
              </a:spcBef>
              <a:spcAft>
                <a:spcPts val="0"/>
              </a:spcAft>
              <a:buClr>
                <a:srgbClr val="003D7C"/>
              </a:buClr>
              <a:buSzPts val="1800"/>
              <a:buChar char="»"/>
              <a:defRPr/>
            </a:lvl9pPr>
          </a:lstStyle>
          <a:p>
            <a:endParaRPr/>
          </a:p>
        </p:txBody>
      </p:sp>
      <p:sp>
        <p:nvSpPr>
          <p:cNvPr id="108" name="Google Shape;108;p15"/>
          <p:cNvSpPr txBox="1">
            <a:spLocks noGrp="1"/>
          </p:cNvSpPr>
          <p:nvPr>
            <p:ph type="body" idx="4"/>
          </p:nvPr>
        </p:nvSpPr>
        <p:spPr>
          <a:xfrm>
            <a:off x="4648200" y="2953383"/>
            <a:ext cx="4114200" cy="1845900"/>
          </a:xfrm>
          <a:prstGeom prst="rect">
            <a:avLst/>
          </a:prstGeom>
          <a:noFill/>
          <a:ln>
            <a:noFill/>
          </a:ln>
        </p:spPr>
        <p:txBody>
          <a:bodyPr spcFirstLastPara="1" wrap="square" lIns="91425" tIns="45700" rIns="91425" bIns="45700" anchor="t" anchorCtr="0">
            <a:noAutofit/>
          </a:bodyPr>
          <a:lstStyle>
            <a:lvl1pPr marL="457200" lvl="0" indent="-328613" algn="l">
              <a:spcBef>
                <a:spcPts val="315"/>
              </a:spcBef>
              <a:spcAft>
                <a:spcPts val="0"/>
              </a:spcAft>
              <a:buSzPts val="1575"/>
              <a:buFont typeface="Arial"/>
              <a:buChar char="•"/>
              <a:defRPr sz="1575"/>
            </a:lvl1pPr>
            <a:lvl2pPr marL="914400" lvl="1" indent="-314325" algn="l">
              <a:spcBef>
                <a:spcPts val="270"/>
              </a:spcBef>
              <a:spcAft>
                <a:spcPts val="0"/>
              </a:spcAft>
              <a:buClr>
                <a:srgbClr val="0070C0"/>
              </a:buClr>
              <a:buSzPts val="1350"/>
              <a:buFont typeface="Arial"/>
              <a:buChar char="–"/>
              <a:defRPr sz="1350">
                <a:solidFill>
                  <a:srgbClr val="0070C0"/>
                </a:solidFill>
              </a:defRPr>
            </a:lvl2pPr>
            <a:lvl3pPr marL="1371600" lvl="2" indent="-314325" algn="l">
              <a:spcBef>
                <a:spcPts val="270"/>
              </a:spcBef>
              <a:spcAft>
                <a:spcPts val="0"/>
              </a:spcAft>
              <a:buClr>
                <a:srgbClr val="0070C0"/>
              </a:buClr>
              <a:buSzPts val="1350"/>
              <a:buFont typeface="Arial"/>
              <a:buChar char="•"/>
              <a:defRPr sz="1350">
                <a:solidFill>
                  <a:srgbClr val="0070C0"/>
                </a:solidFill>
              </a:defRPr>
            </a:lvl3pPr>
            <a:lvl4pPr marL="1828800" lvl="3" indent="-304800" algn="l">
              <a:spcBef>
                <a:spcPts val="240"/>
              </a:spcBef>
              <a:spcAft>
                <a:spcPts val="0"/>
              </a:spcAft>
              <a:buClr>
                <a:srgbClr val="0070C0"/>
              </a:buClr>
              <a:buSzPts val="1200"/>
              <a:buFont typeface="Arial"/>
              <a:buChar char="–"/>
              <a:defRPr sz="1200">
                <a:solidFill>
                  <a:srgbClr val="0070C0"/>
                </a:solidFill>
              </a:defRPr>
            </a:lvl4pPr>
            <a:lvl5pPr marL="2286000" lvl="4" indent="-295275" algn="l">
              <a:spcBef>
                <a:spcPts val="210"/>
              </a:spcBef>
              <a:spcAft>
                <a:spcPts val="0"/>
              </a:spcAft>
              <a:buClr>
                <a:srgbClr val="0070C0"/>
              </a:buClr>
              <a:buSzPts val="1050"/>
              <a:buFont typeface="Arial"/>
              <a:buChar char="»"/>
              <a:defRPr sz="1050">
                <a:solidFill>
                  <a:srgbClr val="0070C0"/>
                </a:solidFill>
              </a:defRPr>
            </a:lvl5pPr>
            <a:lvl6pPr marL="2743200" lvl="5" indent="-342900" algn="l">
              <a:spcBef>
                <a:spcPts val="360"/>
              </a:spcBef>
              <a:spcAft>
                <a:spcPts val="0"/>
              </a:spcAft>
              <a:buClr>
                <a:srgbClr val="003D7C"/>
              </a:buClr>
              <a:buSzPts val="1800"/>
              <a:buChar char="»"/>
              <a:defRPr/>
            </a:lvl6pPr>
            <a:lvl7pPr marL="3200400" lvl="6" indent="-342900" algn="l">
              <a:spcBef>
                <a:spcPts val="360"/>
              </a:spcBef>
              <a:spcAft>
                <a:spcPts val="0"/>
              </a:spcAft>
              <a:buClr>
                <a:srgbClr val="003D7C"/>
              </a:buClr>
              <a:buSzPts val="1800"/>
              <a:buChar char="»"/>
              <a:defRPr/>
            </a:lvl7pPr>
            <a:lvl8pPr marL="3657600" lvl="7" indent="-342900" algn="l">
              <a:spcBef>
                <a:spcPts val="360"/>
              </a:spcBef>
              <a:spcAft>
                <a:spcPts val="0"/>
              </a:spcAft>
              <a:buClr>
                <a:srgbClr val="003D7C"/>
              </a:buClr>
              <a:buSzPts val="1800"/>
              <a:buChar char="»"/>
              <a:defRPr/>
            </a:lvl8pPr>
            <a:lvl9pPr marL="4114800" lvl="8" indent="-342900" algn="l">
              <a:spcBef>
                <a:spcPts val="360"/>
              </a:spcBef>
              <a:spcAft>
                <a:spcPts val="0"/>
              </a:spcAft>
              <a:buClr>
                <a:srgbClr val="003D7C"/>
              </a:buClr>
              <a:buSzPts val="1800"/>
              <a:buChar char="»"/>
              <a:defRPr/>
            </a:lvl9pPr>
          </a:lstStyle>
          <a:p>
            <a:endParaRPr/>
          </a:p>
        </p:txBody>
      </p:sp>
      <p:sp>
        <p:nvSpPr>
          <p:cNvPr id="109" name="Google Shape;109;p15"/>
          <p:cNvSpPr txBox="1">
            <a:spLocks noGrp="1"/>
          </p:cNvSpPr>
          <p:nvPr>
            <p:ph type="dt" idx="10"/>
          </p:nvPr>
        </p:nvSpPr>
        <p:spPr>
          <a:xfrm>
            <a:off x="5848222" y="4914900"/>
            <a:ext cx="29136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5"/>
          <p:cNvSpPr txBox="1">
            <a:spLocks noGrp="1"/>
          </p:cNvSpPr>
          <p:nvPr>
            <p:ph type="ftr" idx="11"/>
          </p:nvPr>
        </p:nvSpPr>
        <p:spPr>
          <a:xfrm>
            <a:off x="452380" y="4914900"/>
            <a:ext cx="2895600" cy="2286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5"/>
          <p:cNvSpPr txBox="1">
            <a:spLocks noGrp="1"/>
          </p:cNvSpPr>
          <p:nvPr>
            <p:ph type="sldNum" idx="12"/>
          </p:nvPr>
        </p:nvSpPr>
        <p:spPr>
          <a:xfrm>
            <a:off x="3655447" y="4914900"/>
            <a:ext cx="1905000" cy="228600"/>
          </a:xfrm>
          <a:prstGeom prst="rect">
            <a:avLst/>
          </a:prstGeom>
          <a:noFill/>
          <a:ln>
            <a:noFill/>
          </a:ln>
        </p:spPr>
        <p:txBody>
          <a:bodyPr spcFirstLastPara="1" wrap="square" lIns="91425" tIns="45700" rIns="91425" bIns="45700" anchor="t" anchorCtr="0">
            <a:noAutofit/>
          </a:bodyPr>
          <a:lstStyle>
            <a:lvl1pPr marL="0" marR="0" lvl="0" indent="0" algn="ctr">
              <a:spcBef>
                <a:spcPts val="0"/>
              </a:spcBef>
              <a:spcAft>
                <a:spcPts val="0"/>
              </a:spcAft>
              <a:buNone/>
              <a:defRPr sz="675" b="1" i="0" u="none" cap="none">
                <a:solidFill>
                  <a:srgbClr val="003264"/>
                </a:solidFill>
                <a:latin typeface="Arial"/>
                <a:ea typeface="Arial"/>
                <a:cs typeface="Arial"/>
                <a:sym typeface="Arial"/>
              </a:defRPr>
            </a:lvl1pPr>
            <a:lvl2pPr marL="0" marR="0" lvl="1" indent="0" algn="ctr">
              <a:spcBef>
                <a:spcPts val="0"/>
              </a:spcBef>
              <a:spcAft>
                <a:spcPts val="0"/>
              </a:spcAft>
              <a:buNone/>
              <a:defRPr sz="675" b="1" i="0" u="none" cap="none">
                <a:solidFill>
                  <a:srgbClr val="003264"/>
                </a:solidFill>
                <a:latin typeface="Arial"/>
                <a:ea typeface="Arial"/>
                <a:cs typeface="Arial"/>
                <a:sym typeface="Arial"/>
              </a:defRPr>
            </a:lvl2pPr>
            <a:lvl3pPr marL="0" marR="0" lvl="2" indent="0" algn="ctr">
              <a:spcBef>
                <a:spcPts val="0"/>
              </a:spcBef>
              <a:spcAft>
                <a:spcPts val="0"/>
              </a:spcAft>
              <a:buNone/>
              <a:defRPr sz="675" b="1" i="0" u="none" cap="none">
                <a:solidFill>
                  <a:srgbClr val="003264"/>
                </a:solidFill>
                <a:latin typeface="Arial"/>
                <a:ea typeface="Arial"/>
                <a:cs typeface="Arial"/>
                <a:sym typeface="Arial"/>
              </a:defRPr>
            </a:lvl3pPr>
            <a:lvl4pPr marL="0" marR="0" lvl="3" indent="0" algn="ctr">
              <a:spcBef>
                <a:spcPts val="0"/>
              </a:spcBef>
              <a:spcAft>
                <a:spcPts val="0"/>
              </a:spcAft>
              <a:buNone/>
              <a:defRPr sz="675" b="1" i="0" u="none" cap="none">
                <a:solidFill>
                  <a:srgbClr val="003264"/>
                </a:solidFill>
                <a:latin typeface="Arial"/>
                <a:ea typeface="Arial"/>
                <a:cs typeface="Arial"/>
                <a:sym typeface="Arial"/>
              </a:defRPr>
            </a:lvl4pPr>
            <a:lvl5pPr marL="0" marR="0" lvl="4" indent="0" algn="ctr">
              <a:spcBef>
                <a:spcPts val="0"/>
              </a:spcBef>
              <a:spcAft>
                <a:spcPts val="0"/>
              </a:spcAft>
              <a:buNone/>
              <a:defRPr sz="675" b="1" i="0" u="none" cap="none">
                <a:solidFill>
                  <a:srgbClr val="003264"/>
                </a:solidFill>
                <a:latin typeface="Arial"/>
                <a:ea typeface="Arial"/>
                <a:cs typeface="Arial"/>
                <a:sym typeface="Arial"/>
              </a:defRPr>
            </a:lvl5pPr>
            <a:lvl6pPr marL="0" marR="0" lvl="5" indent="0" algn="ctr">
              <a:spcBef>
                <a:spcPts val="0"/>
              </a:spcBef>
              <a:spcAft>
                <a:spcPts val="0"/>
              </a:spcAft>
              <a:buNone/>
              <a:defRPr sz="675" b="1" i="0" u="none" cap="none">
                <a:solidFill>
                  <a:srgbClr val="003264"/>
                </a:solidFill>
                <a:latin typeface="Arial"/>
                <a:ea typeface="Arial"/>
                <a:cs typeface="Arial"/>
                <a:sym typeface="Arial"/>
              </a:defRPr>
            </a:lvl6pPr>
            <a:lvl7pPr marL="0" marR="0" lvl="6" indent="0" algn="ctr">
              <a:spcBef>
                <a:spcPts val="0"/>
              </a:spcBef>
              <a:spcAft>
                <a:spcPts val="0"/>
              </a:spcAft>
              <a:buNone/>
              <a:defRPr sz="675" b="1" i="0" u="none" cap="none">
                <a:solidFill>
                  <a:srgbClr val="003264"/>
                </a:solidFill>
                <a:latin typeface="Arial"/>
                <a:ea typeface="Arial"/>
                <a:cs typeface="Arial"/>
                <a:sym typeface="Arial"/>
              </a:defRPr>
            </a:lvl7pPr>
            <a:lvl8pPr marL="0" marR="0" lvl="7" indent="0" algn="ctr">
              <a:spcBef>
                <a:spcPts val="0"/>
              </a:spcBef>
              <a:spcAft>
                <a:spcPts val="0"/>
              </a:spcAft>
              <a:buNone/>
              <a:defRPr sz="675" b="1" i="0" u="none" cap="none">
                <a:solidFill>
                  <a:srgbClr val="003264"/>
                </a:solidFill>
                <a:latin typeface="Arial"/>
                <a:ea typeface="Arial"/>
                <a:cs typeface="Arial"/>
                <a:sym typeface="Arial"/>
              </a:defRPr>
            </a:lvl8pPr>
            <a:lvl9pPr marL="0" marR="0" lvl="8" indent="0" algn="ctr">
              <a:spcBef>
                <a:spcPts val="0"/>
              </a:spcBef>
              <a:spcAft>
                <a:spcPts val="0"/>
              </a:spcAft>
              <a:buNone/>
              <a:defRPr sz="675" b="1" i="0" u="none" cap="none">
                <a:solidFill>
                  <a:srgbClr val="003264"/>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112" name="Google Shape;112;p15"/>
          <p:cNvSpPr txBox="1"/>
          <p:nvPr/>
        </p:nvSpPr>
        <p:spPr>
          <a:xfrm>
            <a:off x="446569" y="0"/>
            <a:ext cx="8315100" cy="864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cap="none">
              <a:solidFill>
                <a:schemeClr val="lt1"/>
              </a:solidFill>
              <a:latin typeface="Arial"/>
              <a:ea typeface="Arial"/>
              <a:cs typeface="Arial"/>
              <a:sym typeface="Arial"/>
            </a:endParaRPr>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3"/>
        <p:cNvGrpSpPr/>
        <p:nvPr/>
      </p:nvGrpSpPr>
      <p:grpSpPr>
        <a:xfrm>
          <a:off x="0" y="0"/>
          <a:ext cx="0" cy="0"/>
          <a:chOff x="0" y="0"/>
          <a:chExt cx="0" cy="0"/>
        </a:xfrm>
      </p:grpSpPr>
      <p:sp>
        <p:nvSpPr>
          <p:cNvPr id="114" name="Google Shape;114;p16"/>
          <p:cNvSpPr txBox="1">
            <a:spLocks noGrp="1"/>
          </p:cNvSpPr>
          <p:nvPr>
            <p:ph type="title"/>
          </p:nvPr>
        </p:nvSpPr>
        <p:spPr>
          <a:xfrm>
            <a:off x="1210995" y="3600450"/>
            <a:ext cx="6685200" cy="42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500" b="1" cap="none">
                <a:solidFill>
                  <a:schemeClr val="lt1"/>
                </a:solidFill>
                <a:latin typeface="Arial"/>
                <a:ea typeface="Arial"/>
                <a:cs typeface="Arial"/>
                <a:sym typeface="Arial"/>
              </a:defRPr>
            </a:lvl1pPr>
            <a:lvl2pPr marR="0" lvl="1" algn="ctr" rtl="0">
              <a:spcBef>
                <a:spcPts val="0"/>
              </a:spcBef>
              <a:spcAft>
                <a:spcPts val="0"/>
              </a:spcAft>
              <a:buSzPts val="1400"/>
              <a:buNone/>
              <a:defRPr sz="3300" b="0" i="0" u="none" strike="noStrike" cap="none">
                <a:solidFill>
                  <a:srgbClr val="003D7C"/>
                </a:solidFill>
                <a:latin typeface="Calibri"/>
                <a:ea typeface="Calibri"/>
                <a:cs typeface="Calibri"/>
                <a:sym typeface="Calibri"/>
              </a:defRPr>
            </a:lvl2pPr>
            <a:lvl3pPr marR="0" lvl="2" algn="ctr" rtl="0">
              <a:spcBef>
                <a:spcPts val="0"/>
              </a:spcBef>
              <a:spcAft>
                <a:spcPts val="0"/>
              </a:spcAft>
              <a:buSzPts val="1400"/>
              <a:buNone/>
              <a:defRPr sz="3300" b="0" i="0" u="none" strike="noStrike" cap="none">
                <a:solidFill>
                  <a:srgbClr val="003D7C"/>
                </a:solidFill>
                <a:latin typeface="Calibri"/>
                <a:ea typeface="Calibri"/>
                <a:cs typeface="Calibri"/>
                <a:sym typeface="Calibri"/>
              </a:defRPr>
            </a:lvl3pPr>
            <a:lvl4pPr marR="0" lvl="3" algn="ctr" rtl="0">
              <a:spcBef>
                <a:spcPts val="0"/>
              </a:spcBef>
              <a:spcAft>
                <a:spcPts val="0"/>
              </a:spcAft>
              <a:buSzPts val="1400"/>
              <a:buNone/>
              <a:defRPr sz="3300" b="0" i="0" u="none" strike="noStrike" cap="none">
                <a:solidFill>
                  <a:srgbClr val="003D7C"/>
                </a:solidFill>
                <a:latin typeface="Calibri"/>
                <a:ea typeface="Calibri"/>
                <a:cs typeface="Calibri"/>
                <a:sym typeface="Calibri"/>
              </a:defRPr>
            </a:lvl4pPr>
            <a:lvl5pPr marR="0" lvl="4" algn="ctr" rtl="0">
              <a:spcBef>
                <a:spcPts val="0"/>
              </a:spcBef>
              <a:spcAft>
                <a:spcPts val="0"/>
              </a:spcAft>
              <a:buSzPts val="1400"/>
              <a:buNone/>
              <a:defRPr sz="3300" b="0" i="0" u="none" strike="noStrike" cap="none">
                <a:solidFill>
                  <a:srgbClr val="003D7C"/>
                </a:solidFill>
                <a:latin typeface="Calibri"/>
                <a:ea typeface="Calibri"/>
                <a:cs typeface="Calibri"/>
                <a:sym typeface="Calibri"/>
              </a:defRPr>
            </a:lvl5pPr>
            <a:lvl6pPr marR="0" lvl="5" algn="ctr" rtl="0">
              <a:spcBef>
                <a:spcPts val="0"/>
              </a:spcBef>
              <a:spcAft>
                <a:spcPts val="0"/>
              </a:spcAft>
              <a:buSzPts val="1400"/>
              <a:buNone/>
              <a:defRPr sz="3300" b="0" i="0" u="none" strike="noStrike" cap="none">
                <a:solidFill>
                  <a:srgbClr val="003D7C"/>
                </a:solidFill>
                <a:latin typeface="Arial"/>
                <a:ea typeface="Arial"/>
                <a:cs typeface="Arial"/>
                <a:sym typeface="Arial"/>
              </a:defRPr>
            </a:lvl6pPr>
            <a:lvl7pPr marR="0" lvl="6" algn="ctr" rtl="0">
              <a:spcBef>
                <a:spcPts val="0"/>
              </a:spcBef>
              <a:spcAft>
                <a:spcPts val="0"/>
              </a:spcAft>
              <a:buSzPts val="1400"/>
              <a:buNone/>
              <a:defRPr sz="3300" b="0" i="0" u="none" strike="noStrike" cap="none">
                <a:solidFill>
                  <a:srgbClr val="003D7C"/>
                </a:solidFill>
                <a:latin typeface="Arial"/>
                <a:ea typeface="Arial"/>
                <a:cs typeface="Arial"/>
                <a:sym typeface="Arial"/>
              </a:defRPr>
            </a:lvl7pPr>
            <a:lvl8pPr marR="0" lvl="7" algn="ctr" rtl="0">
              <a:spcBef>
                <a:spcPts val="0"/>
              </a:spcBef>
              <a:spcAft>
                <a:spcPts val="0"/>
              </a:spcAft>
              <a:buSzPts val="1400"/>
              <a:buNone/>
              <a:defRPr sz="3300" b="0" i="0" u="none" strike="noStrike" cap="none">
                <a:solidFill>
                  <a:srgbClr val="003D7C"/>
                </a:solidFill>
                <a:latin typeface="Arial"/>
                <a:ea typeface="Arial"/>
                <a:cs typeface="Arial"/>
                <a:sym typeface="Arial"/>
              </a:defRPr>
            </a:lvl8pPr>
            <a:lvl9pPr marR="0" lvl="8" algn="ctr" rtl="0">
              <a:spcBef>
                <a:spcPts val="0"/>
              </a:spcBef>
              <a:spcAft>
                <a:spcPts val="0"/>
              </a:spcAft>
              <a:buSzPts val="1400"/>
              <a:buNone/>
              <a:defRPr sz="3300" b="0" i="0" u="none" strike="noStrike" cap="none">
                <a:solidFill>
                  <a:srgbClr val="003D7C"/>
                </a:solidFill>
                <a:latin typeface="Arial"/>
                <a:ea typeface="Arial"/>
                <a:cs typeface="Arial"/>
                <a:sym typeface="Arial"/>
              </a:defRPr>
            </a:lvl9pPr>
          </a:lstStyle>
          <a:p>
            <a:endParaRPr/>
          </a:p>
        </p:txBody>
      </p:sp>
      <p:sp>
        <p:nvSpPr>
          <p:cNvPr id="115" name="Google Shape;115;p16"/>
          <p:cNvSpPr>
            <a:spLocks noGrp="1"/>
          </p:cNvSpPr>
          <p:nvPr>
            <p:ph type="pic" idx="2"/>
          </p:nvPr>
        </p:nvSpPr>
        <p:spPr>
          <a:xfrm>
            <a:off x="1210996" y="863863"/>
            <a:ext cx="6685200" cy="2681700"/>
          </a:xfrm>
          <a:prstGeom prst="rect">
            <a:avLst/>
          </a:prstGeom>
          <a:noFill/>
          <a:ln>
            <a:noFill/>
          </a:ln>
        </p:spPr>
      </p:sp>
      <p:sp>
        <p:nvSpPr>
          <p:cNvPr id="116" name="Google Shape;116;p16"/>
          <p:cNvSpPr txBox="1">
            <a:spLocks noGrp="1"/>
          </p:cNvSpPr>
          <p:nvPr>
            <p:ph type="body" idx="1"/>
          </p:nvPr>
        </p:nvSpPr>
        <p:spPr>
          <a:xfrm>
            <a:off x="1210995" y="4025503"/>
            <a:ext cx="6685200" cy="603600"/>
          </a:xfrm>
          <a:prstGeom prst="rect">
            <a:avLst/>
          </a:prstGeom>
          <a:noFill/>
          <a:ln>
            <a:noFill/>
          </a:ln>
        </p:spPr>
        <p:txBody>
          <a:bodyPr spcFirstLastPara="1" wrap="square" lIns="91425" tIns="45700" rIns="91425" bIns="45700" anchor="t" anchorCtr="0">
            <a:noAutofit/>
          </a:bodyPr>
          <a:lstStyle>
            <a:lvl1pPr marL="457200" lvl="0" indent="-228600" algn="l">
              <a:spcBef>
                <a:spcPts val="210"/>
              </a:spcBef>
              <a:spcAft>
                <a:spcPts val="0"/>
              </a:spcAft>
              <a:buSzPts val="1050"/>
              <a:buFont typeface="Arial"/>
              <a:buNone/>
              <a:defRPr sz="1050"/>
            </a:lvl1pPr>
            <a:lvl2pPr marL="914400" lvl="1" indent="-228600" algn="l">
              <a:spcBef>
                <a:spcPts val="180"/>
              </a:spcBef>
              <a:spcAft>
                <a:spcPts val="0"/>
              </a:spcAft>
              <a:buClr>
                <a:srgbClr val="003264"/>
              </a:buClr>
              <a:buSzPts val="900"/>
              <a:buFont typeface="Arial"/>
              <a:buNone/>
              <a:defRPr sz="900"/>
            </a:lvl2pPr>
            <a:lvl3pPr marL="1371600" lvl="2" indent="-228600" algn="l">
              <a:spcBef>
                <a:spcPts val="150"/>
              </a:spcBef>
              <a:spcAft>
                <a:spcPts val="0"/>
              </a:spcAft>
              <a:buClr>
                <a:srgbClr val="003264"/>
              </a:buClr>
              <a:buSzPts val="750"/>
              <a:buFont typeface="Arial"/>
              <a:buNone/>
              <a:defRPr sz="750"/>
            </a:lvl3pPr>
            <a:lvl4pPr marL="1828800" lvl="3" indent="-228600" algn="l">
              <a:spcBef>
                <a:spcPts val="135"/>
              </a:spcBef>
              <a:spcAft>
                <a:spcPts val="0"/>
              </a:spcAft>
              <a:buClr>
                <a:srgbClr val="003264"/>
              </a:buClr>
              <a:buSzPts val="675"/>
              <a:buFont typeface="Arial"/>
              <a:buNone/>
              <a:defRPr sz="675"/>
            </a:lvl4pPr>
            <a:lvl5pPr marL="2286000" lvl="4" indent="-228600" algn="l">
              <a:spcBef>
                <a:spcPts val="135"/>
              </a:spcBef>
              <a:spcAft>
                <a:spcPts val="0"/>
              </a:spcAft>
              <a:buClr>
                <a:srgbClr val="003264"/>
              </a:buClr>
              <a:buSzPts val="675"/>
              <a:buFont typeface="Arial"/>
              <a:buNone/>
              <a:defRPr sz="675"/>
            </a:lvl5pPr>
            <a:lvl6pPr marL="2743200" lvl="5" indent="-228600" algn="l">
              <a:spcBef>
                <a:spcPts val="135"/>
              </a:spcBef>
              <a:spcAft>
                <a:spcPts val="0"/>
              </a:spcAft>
              <a:buClr>
                <a:srgbClr val="003D7C"/>
              </a:buClr>
              <a:buSzPts val="675"/>
              <a:buFont typeface="Calibri"/>
              <a:buNone/>
              <a:defRPr sz="675"/>
            </a:lvl6pPr>
            <a:lvl7pPr marL="3200400" lvl="6" indent="-228600" algn="l">
              <a:spcBef>
                <a:spcPts val="135"/>
              </a:spcBef>
              <a:spcAft>
                <a:spcPts val="0"/>
              </a:spcAft>
              <a:buClr>
                <a:srgbClr val="003D7C"/>
              </a:buClr>
              <a:buSzPts val="675"/>
              <a:buFont typeface="Calibri"/>
              <a:buNone/>
              <a:defRPr sz="675"/>
            </a:lvl7pPr>
            <a:lvl8pPr marL="3657600" lvl="7" indent="-228600" algn="l">
              <a:spcBef>
                <a:spcPts val="135"/>
              </a:spcBef>
              <a:spcAft>
                <a:spcPts val="0"/>
              </a:spcAft>
              <a:buClr>
                <a:srgbClr val="003D7C"/>
              </a:buClr>
              <a:buSzPts val="675"/>
              <a:buFont typeface="Calibri"/>
              <a:buNone/>
              <a:defRPr sz="675"/>
            </a:lvl8pPr>
            <a:lvl9pPr marL="4114800" lvl="8" indent="-228600" algn="l">
              <a:spcBef>
                <a:spcPts val="135"/>
              </a:spcBef>
              <a:spcAft>
                <a:spcPts val="0"/>
              </a:spcAft>
              <a:buClr>
                <a:srgbClr val="003D7C"/>
              </a:buClr>
              <a:buSzPts val="675"/>
              <a:buFont typeface="Calibri"/>
              <a:buNone/>
              <a:defRPr sz="675"/>
            </a:lvl9pPr>
          </a:lstStyle>
          <a:p>
            <a:endParaRPr/>
          </a:p>
        </p:txBody>
      </p:sp>
      <p:sp>
        <p:nvSpPr>
          <p:cNvPr id="117" name="Google Shape;117;p16"/>
          <p:cNvSpPr txBox="1">
            <a:spLocks noGrp="1"/>
          </p:cNvSpPr>
          <p:nvPr>
            <p:ph type="ftr" idx="11"/>
          </p:nvPr>
        </p:nvSpPr>
        <p:spPr>
          <a:xfrm>
            <a:off x="452380" y="4914900"/>
            <a:ext cx="2895600" cy="2286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6"/>
          <p:cNvSpPr txBox="1">
            <a:spLocks noGrp="1"/>
          </p:cNvSpPr>
          <p:nvPr>
            <p:ph type="sldNum" idx="12"/>
          </p:nvPr>
        </p:nvSpPr>
        <p:spPr>
          <a:xfrm>
            <a:off x="3655447" y="4914900"/>
            <a:ext cx="1905000" cy="228600"/>
          </a:xfrm>
          <a:prstGeom prst="rect">
            <a:avLst/>
          </a:prstGeom>
          <a:noFill/>
          <a:ln>
            <a:noFill/>
          </a:ln>
        </p:spPr>
        <p:txBody>
          <a:bodyPr spcFirstLastPara="1" wrap="square" lIns="91425" tIns="45700" rIns="91425" bIns="45700" anchor="t" anchorCtr="0">
            <a:noAutofit/>
          </a:bodyPr>
          <a:lstStyle>
            <a:lvl1pPr marL="0" marR="0" lvl="0" indent="0" algn="ctr">
              <a:spcBef>
                <a:spcPts val="0"/>
              </a:spcBef>
              <a:spcAft>
                <a:spcPts val="0"/>
              </a:spcAft>
              <a:buNone/>
              <a:defRPr sz="675" b="1" i="0" u="none" cap="none">
                <a:solidFill>
                  <a:srgbClr val="003264"/>
                </a:solidFill>
                <a:latin typeface="Arial"/>
                <a:ea typeface="Arial"/>
                <a:cs typeface="Arial"/>
                <a:sym typeface="Arial"/>
              </a:defRPr>
            </a:lvl1pPr>
            <a:lvl2pPr marL="0" marR="0" lvl="1" indent="0" algn="ctr">
              <a:spcBef>
                <a:spcPts val="0"/>
              </a:spcBef>
              <a:spcAft>
                <a:spcPts val="0"/>
              </a:spcAft>
              <a:buNone/>
              <a:defRPr sz="675" b="1" i="0" u="none" cap="none">
                <a:solidFill>
                  <a:srgbClr val="003264"/>
                </a:solidFill>
                <a:latin typeface="Arial"/>
                <a:ea typeface="Arial"/>
                <a:cs typeface="Arial"/>
                <a:sym typeface="Arial"/>
              </a:defRPr>
            </a:lvl2pPr>
            <a:lvl3pPr marL="0" marR="0" lvl="2" indent="0" algn="ctr">
              <a:spcBef>
                <a:spcPts val="0"/>
              </a:spcBef>
              <a:spcAft>
                <a:spcPts val="0"/>
              </a:spcAft>
              <a:buNone/>
              <a:defRPr sz="675" b="1" i="0" u="none" cap="none">
                <a:solidFill>
                  <a:srgbClr val="003264"/>
                </a:solidFill>
                <a:latin typeface="Arial"/>
                <a:ea typeface="Arial"/>
                <a:cs typeface="Arial"/>
                <a:sym typeface="Arial"/>
              </a:defRPr>
            </a:lvl3pPr>
            <a:lvl4pPr marL="0" marR="0" lvl="3" indent="0" algn="ctr">
              <a:spcBef>
                <a:spcPts val="0"/>
              </a:spcBef>
              <a:spcAft>
                <a:spcPts val="0"/>
              </a:spcAft>
              <a:buNone/>
              <a:defRPr sz="675" b="1" i="0" u="none" cap="none">
                <a:solidFill>
                  <a:srgbClr val="003264"/>
                </a:solidFill>
                <a:latin typeface="Arial"/>
                <a:ea typeface="Arial"/>
                <a:cs typeface="Arial"/>
                <a:sym typeface="Arial"/>
              </a:defRPr>
            </a:lvl4pPr>
            <a:lvl5pPr marL="0" marR="0" lvl="4" indent="0" algn="ctr">
              <a:spcBef>
                <a:spcPts val="0"/>
              </a:spcBef>
              <a:spcAft>
                <a:spcPts val="0"/>
              </a:spcAft>
              <a:buNone/>
              <a:defRPr sz="675" b="1" i="0" u="none" cap="none">
                <a:solidFill>
                  <a:srgbClr val="003264"/>
                </a:solidFill>
                <a:latin typeface="Arial"/>
                <a:ea typeface="Arial"/>
                <a:cs typeface="Arial"/>
                <a:sym typeface="Arial"/>
              </a:defRPr>
            </a:lvl5pPr>
            <a:lvl6pPr marL="0" marR="0" lvl="5" indent="0" algn="ctr">
              <a:spcBef>
                <a:spcPts val="0"/>
              </a:spcBef>
              <a:spcAft>
                <a:spcPts val="0"/>
              </a:spcAft>
              <a:buNone/>
              <a:defRPr sz="675" b="1" i="0" u="none" cap="none">
                <a:solidFill>
                  <a:srgbClr val="003264"/>
                </a:solidFill>
                <a:latin typeface="Arial"/>
                <a:ea typeface="Arial"/>
                <a:cs typeface="Arial"/>
                <a:sym typeface="Arial"/>
              </a:defRPr>
            </a:lvl6pPr>
            <a:lvl7pPr marL="0" marR="0" lvl="6" indent="0" algn="ctr">
              <a:spcBef>
                <a:spcPts val="0"/>
              </a:spcBef>
              <a:spcAft>
                <a:spcPts val="0"/>
              </a:spcAft>
              <a:buNone/>
              <a:defRPr sz="675" b="1" i="0" u="none" cap="none">
                <a:solidFill>
                  <a:srgbClr val="003264"/>
                </a:solidFill>
                <a:latin typeface="Arial"/>
                <a:ea typeface="Arial"/>
                <a:cs typeface="Arial"/>
                <a:sym typeface="Arial"/>
              </a:defRPr>
            </a:lvl7pPr>
            <a:lvl8pPr marL="0" marR="0" lvl="7" indent="0" algn="ctr">
              <a:spcBef>
                <a:spcPts val="0"/>
              </a:spcBef>
              <a:spcAft>
                <a:spcPts val="0"/>
              </a:spcAft>
              <a:buNone/>
              <a:defRPr sz="675" b="1" i="0" u="none" cap="none">
                <a:solidFill>
                  <a:srgbClr val="003264"/>
                </a:solidFill>
                <a:latin typeface="Arial"/>
                <a:ea typeface="Arial"/>
                <a:cs typeface="Arial"/>
                <a:sym typeface="Arial"/>
              </a:defRPr>
            </a:lvl8pPr>
            <a:lvl9pPr marL="0" marR="0" lvl="8" indent="0" algn="ctr">
              <a:spcBef>
                <a:spcPts val="0"/>
              </a:spcBef>
              <a:spcAft>
                <a:spcPts val="0"/>
              </a:spcAft>
              <a:buNone/>
              <a:defRPr sz="675" b="1" i="0" u="none" cap="none">
                <a:solidFill>
                  <a:srgbClr val="003264"/>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119" name="Google Shape;119;p16"/>
          <p:cNvSpPr txBox="1">
            <a:spLocks noGrp="1"/>
          </p:cNvSpPr>
          <p:nvPr>
            <p:ph type="dt" idx="10"/>
          </p:nvPr>
        </p:nvSpPr>
        <p:spPr>
          <a:xfrm>
            <a:off x="5867914" y="4914900"/>
            <a:ext cx="2893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6"/>
          <p:cNvSpPr txBox="1"/>
          <p:nvPr/>
        </p:nvSpPr>
        <p:spPr>
          <a:xfrm>
            <a:off x="446569" y="0"/>
            <a:ext cx="8315100" cy="864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cap="none">
              <a:solidFill>
                <a:schemeClr val="lt1"/>
              </a:solidFill>
              <a:latin typeface="Arial"/>
              <a:ea typeface="Arial"/>
              <a:cs typeface="Arial"/>
              <a:sym typeface="Arial"/>
            </a:endParaRPr>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121"/>
        <p:cNvGrpSpPr/>
        <p:nvPr/>
      </p:nvGrpSpPr>
      <p:grpSpPr>
        <a:xfrm>
          <a:off x="0" y="0"/>
          <a:ext cx="0" cy="0"/>
          <a:chOff x="0" y="0"/>
          <a:chExt cx="0" cy="0"/>
        </a:xfrm>
      </p:grpSpPr>
      <p:sp>
        <p:nvSpPr>
          <p:cNvPr id="122" name="Google Shape;122;p17"/>
          <p:cNvSpPr txBox="1">
            <a:spLocks noGrp="1"/>
          </p:cNvSpPr>
          <p:nvPr>
            <p:ph type="body" idx="1"/>
          </p:nvPr>
        </p:nvSpPr>
        <p:spPr>
          <a:xfrm>
            <a:off x="685808" y="285750"/>
            <a:ext cx="7783500" cy="4286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Clr>
                <a:srgbClr val="003264"/>
              </a:buClr>
              <a:buSzPts val="1800"/>
              <a:buChar char="–"/>
              <a:defRPr/>
            </a:lvl2pPr>
            <a:lvl3pPr marL="1371600" lvl="2" indent="-342900" algn="l">
              <a:spcBef>
                <a:spcPts val="360"/>
              </a:spcBef>
              <a:spcAft>
                <a:spcPts val="0"/>
              </a:spcAft>
              <a:buClr>
                <a:srgbClr val="003264"/>
              </a:buClr>
              <a:buSzPts val="1800"/>
              <a:buChar char="•"/>
              <a:defRPr/>
            </a:lvl3pPr>
            <a:lvl4pPr marL="1828800" lvl="3" indent="-342900" algn="l">
              <a:spcBef>
                <a:spcPts val="360"/>
              </a:spcBef>
              <a:spcAft>
                <a:spcPts val="0"/>
              </a:spcAft>
              <a:buClr>
                <a:srgbClr val="003264"/>
              </a:buClr>
              <a:buSzPts val="1800"/>
              <a:buChar char="–"/>
              <a:defRPr/>
            </a:lvl4pPr>
            <a:lvl5pPr marL="2286000" lvl="4" indent="-342900" algn="l">
              <a:spcBef>
                <a:spcPts val="360"/>
              </a:spcBef>
              <a:spcAft>
                <a:spcPts val="0"/>
              </a:spcAft>
              <a:buClr>
                <a:srgbClr val="003264"/>
              </a:buClr>
              <a:buSzPts val="1800"/>
              <a:buChar char="»"/>
              <a:defRPr/>
            </a:lvl5pPr>
            <a:lvl6pPr marL="2743200" lvl="5" indent="-342900" algn="l">
              <a:spcBef>
                <a:spcPts val="360"/>
              </a:spcBef>
              <a:spcAft>
                <a:spcPts val="0"/>
              </a:spcAft>
              <a:buClr>
                <a:srgbClr val="003D7C"/>
              </a:buClr>
              <a:buSzPts val="1800"/>
              <a:buChar char="»"/>
              <a:defRPr/>
            </a:lvl6pPr>
            <a:lvl7pPr marL="3200400" lvl="6" indent="-342900" algn="l">
              <a:spcBef>
                <a:spcPts val="360"/>
              </a:spcBef>
              <a:spcAft>
                <a:spcPts val="0"/>
              </a:spcAft>
              <a:buClr>
                <a:srgbClr val="003D7C"/>
              </a:buClr>
              <a:buSzPts val="1800"/>
              <a:buChar char="»"/>
              <a:defRPr/>
            </a:lvl7pPr>
            <a:lvl8pPr marL="3657600" lvl="7" indent="-342900" algn="l">
              <a:spcBef>
                <a:spcPts val="360"/>
              </a:spcBef>
              <a:spcAft>
                <a:spcPts val="0"/>
              </a:spcAft>
              <a:buClr>
                <a:srgbClr val="003D7C"/>
              </a:buClr>
              <a:buSzPts val="1800"/>
              <a:buChar char="»"/>
              <a:defRPr/>
            </a:lvl8pPr>
            <a:lvl9pPr marL="4114800" lvl="8" indent="-342900" algn="l">
              <a:spcBef>
                <a:spcPts val="360"/>
              </a:spcBef>
              <a:spcAft>
                <a:spcPts val="0"/>
              </a:spcAft>
              <a:buClr>
                <a:srgbClr val="003D7C"/>
              </a:buClr>
              <a:buSzPts val="1800"/>
              <a:buChar char="»"/>
              <a:defRPr/>
            </a:lvl9pPr>
          </a:lstStyle>
          <a:p>
            <a:endParaRPr/>
          </a:p>
        </p:txBody>
      </p:sp>
      <p:sp>
        <p:nvSpPr>
          <p:cNvPr id="123" name="Google Shape;123;p17"/>
          <p:cNvSpPr txBox="1">
            <a:spLocks noGrp="1"/>
          </p:cNvSpPr>
          <p:nvPr>
            <p:ph type="dt" idx="10"/>
          </p:nvPr>
        </p:nvSpPr>
        <p:spPr>
          <a:xfrm>
            <a:off x="5848222" y="4914900"/>
            <a:ext cx="29136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7"/>
          <p:cNvSpPr txBox="1">
            <a:spLocks noGrp="1"/>
          </p:cNvSpPr>
          <p:nvPr>
            <p:ph type="ftr" idx="11"/>
          </p:nvPr>
        </p:nvSpPr>
        <p:spPr>
          <a:xfrm>
            <a:off x="452380" y="4914900"/>
            <a:ext cx="2895600" cy="2286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7"/>
          <p:cNvSpPr txBox="1">
            <a:spLocks noGrp="1"/>
          </p:cNvSpPr>
          <p:nvPr>
            <p:ph type="sldNum" idx="12"/>
          </p:nvPr>
        </p:nvSpPr>
        <p:spPr>
          <a:xfrm>
            <a:off x="3655447" y="4914900"/>
            <a:ext cx="1905000" cy="228600"/>
          </a:xfrm>
          <a:prstGeom prst="rect">
            <a:avLst/>
          </a:prstGeom>
          <a:noFill/>
          <a:ln>
            <a:noFill/>
          </a:ln>
        </p:spPr>
        <p:txBody>
          <a:bodyPr spcFirstLastPara="1" wrap="square" lIns="91425" tIns="45700" rIns="91425" bIns="45700" anchor="t" anchorCtr="0">
            <a:noAutofit/>
          </a:bodyPr>
          <a:lstStyle>
            <a:lvl1pPr marL="0" marR="0" lvl="0" indent="0" algn="ctr">
              <a:spcBef>
                <a:spcPts val="0"/>
              </a:spcBef>
              <a:spcAft>
                <a:spcPts val="0"/>
              </a:spcAft>
              <a:buNone/>
              <a:defRPr sz="675" b="1" i="0" u="none" cap="none">
                <a:solidFill>
                  <a:srgbClr val="003264"/>
                </a:solidFill>
                <a:latin typeface="Arial"/>
                <a:ea typeface="Arial"/>
                <a:cs typeface="Arial"/>
                <a:sym typeface="Arial"/>
              </a:defRPr>
            </a:lvl1pPr>
            <a:lvl2pPr marL="0" marR="0" lvl="1" indent="0" algn="ctr">
              <a:spcBef>
                <a:spcPts val="0"/>
              </a:spcBef>
              <a:spcAft>
                <a:spcPts val="0"/>
              </a:spcAft>
              <a:buNone/>
              <a:defRPr sz="675" b="1" i="0" u="none" cap="none">
                <a:solidFill>
                  <a:srgbClr val="003264"/>
                </a:solidFill>
                <a:latin typeface="Arial"/>
                <a:ea typeface="Arial"/>
                <a:cs typeface="Arial"/>
                <a:sym typeface="Arial"/>
              </a:defRPr>
            </a:lvl2pPr>
            <a:lvl3pPr marL="0" marR="0" lvl="2" indent="0" algn="ctr">
              <a:spcBef>
                <a:spcPts val="0"/>
              </a:spcBef>
              <a:spcAft>
                <a:spcPts val="0"/>
              </a:spcAft>
              <a:buNone/>
              <a:defRPr sz="675" b="1" i="0" u="none" cap="none">
                <a:solidFill>
                  <a:srgbClr val="003264"/>
                </a:solidFill>
                <a:latin typeface="Arial"/>
                <a:ea typeface="Arial"/>
                <a:cs typeface="Arial"/>
                <a:sym typeface="Arial"/>
              </a:defRPr>
            </a:lvl3pPr>
            <a:lvl4pPr marL="0" marR="0" lvl="3" indent="0" algn="ctr">
              <a:spcBef>
                <a:spcPts val="0"/>
              </a:spcBef>
              <a:spcAft>
                <a:spcPts val="0"/>
              </a:spcAft>
              <a:buNone/>
              <a:defRPr sz="675" b="1" i="0" u="none" cap="none">
                <a:solidFill>
                  <a:srgbClr val="003264"/>
                </a:solidFill>
                <a:latin typeface="Arial"/>
                <a:ea typeface="Arial"/>
                <a:cs typeface="Arial"/>
                <a:sym typeface="Arial"/>
              </a:defRPr>
            </a:lvl4pPr>
            <a:lvl5pPr marL="0" marR="0" lvl="4" indent="0" algn="ctr">
              <a:spcBef>
                <a:spcPts val="0"/>
              </a:spcBef>
              <a:spcAft>
                <a:spcPts val="0"/>
              </a:spcAft>
              <a:buNone/>
              <a:defRPr sz="675" b="1" i="0" u="none" cap="none">
                <a:solidFill>
                  <a:srgbClr val="003264"/>
                </a:solidFill>
                <a:latin typeface="Arial"/>
                <a:ea typeface="Arial"/>
                <a:cs typeface="Arial"/>
                <a:sym typeface="Arial"/>
              </a:defRPr>
            </a:lvl5pPr>
            <a:lvl6pPr marL="0" marR="0" lvl="5" indent="0" algn="ctr">
              <a:spcBef>
                <a:spcPts val="0"/>
              </a:spcBef>
              <a:spcAft>
                <a:spcPts val="0"/>
              </a:spcAft>
              <a:buNone/>
              <a:defRPr sz="675" b="1" i="0" u="none" cap="none">
                <a:solidFill>
                  <a:srgbClr val="003264"/>
                </a:solidFill>
                <a:latin typeface="Arial"/>
                <a:ea typeface="Arial"/>
                <a:cs typeface="Arial"/>
                <a:sym typeface="Arial"/>
              </a:defRPr>
            </a:lvl6pPr>
            <a:lvl7pPr marL="0" marR="0" lvl="6" indent="0" algn="ctr">
              <a:spcBef>
                <a:spcPts val="0"/>
              </a:spcBef>
              <a:spcAft>
                <a:spcPts val="0"/>
              </a:spcAft>
              <a:buNone/>
              <a:defRPr sz="675" b="1" i="0" u="none" cap="none">
                <a:solidFill>
                  <a:srgbClr val="003264"/>
                </a:solidFill>
                <a:latin typeface="Arial"/>
                <a:ea typeface="Arial"/>
                <a:cs typeface="Arial"/>
                <a:sym typeface="Arial"/>
              </a:defRPr>
            </a:lvl7pPr>
            <a:lvl8pPr marL="0" marR="0" lvl="7" indent="0" algn="ctr">
              <a:spcBef>
                <a:spcPts val="0"/>
              </a:spcBef>
              <a:spcAft>
                <a:spcPts val="0"/>
              </a:spcAft>
              <a:buNone/>
              <a:defRPr sz="675" b="1" i="0" u="none" cap="none">
                <a:solidFill>
                  <a:srgbClr val="003264"/>
                </a:solidFill>
                <a:latin typeface="Arial"/>
                <a:ea typeface="Arial"/>
                <a:cs typeface="Arial"/>
                <a:sym typeface="Arial"/>
              </a:defRPr>
            </a:lvl8pPr>
            <a:lvl9pPr marL="0" marR="0" lvl="8" indent="0" algn="ctr">
              <a:spcBef>
                <a:spcPts val="0"/>
              </a:spcBef>
              <a:spcAft>
                <a:spcPts val="0"/>
              </a:spcAft>
              <a:buNone/>
              <a:defRPr sz="675" b="1" i="0" u="none" cap="none">
                <a:solidFill>
                  <a:srgbClr val="003264"/>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863864"/>
            <a:ext cx="9144000" cy="30000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500"/>
              <a:buFont typeface="Arial"/>
              <a:buNone/>
            </a:pPr>
            <a:endParaRPr sz="1500" b="0" i="0" u="none" strike="noStrike" cap="none">
              <a:solidFill>
                <a:schemeClr val="dk1"/>
              </a:solidFill>
              <a:latin typeface="Arial"/>
              <a:ea typeface="Arial"/>
              <a:cs typeface="Arial"/>
              <a:sym typeface="Arial"/>
            </a:endParaRPr>
          </a:p>
        </p:txBody>
      </p:sp>
      <p:sp>
        <p:nvSpPr>
          <p:cNvPr id="23" name="Google Shape;23;p3"/>
          <p:cNvSpPr txBox="1">
            <a:spLocks noGrp="1"/>
          </p:cNvSpPr>
          <p:nvPr>
            <p:ph type="body" idx="1"/>
          </p:nvPr>
        </p:nvSpPr>
        <p:spPr>
          <a:xfrm>
            <a:off x="446568" y="1018916"/>
            <a:ext cx="8315100" cy="3750900"/>
          </a:xfrm>
          <a:prstGeom prst="rect">
            <a:avLst/>
          </a:prstGeom>
          <a:noFill/>
          <a:ln>
            <a:noFill/>
          </a:ln>
        </p:spPr>
        <p:txBody>
          <a:bodyPr spcFirstLastPara="1" wrap="square" lIns="91425" tIns="45700" rIns="91425" bIns="45700" anchor="t" anchorCtr="0">
            <a:noAutofit/>
          </a:bodyPr>
          <a:lstStyle>
            <a:lvl1pPr marL="457200" lvl="0" indent="-328613" algn="l">
              <a:spcBef>
                <a:spcPts val="315"/>
              </a:spcBef>
              <a:spcAft>
                <a:spcPts val="0"/>
              </a:spcAft>
              <a:buClr>
                <a:srgbClr val="003264"/>
              </a:buClr>
              <a:buSzPts val="1575"/>
              <a:buFont typeface="Arial"/>
              <a:buChar char="•"/>
              <a:defRPr>
                <a:solidFill>
                  <a:srgbClr val="003D7C"/>
                </a:solidFill>
              </a:defRPr>
            </a:lvl1pPr>
            <a:lvl2pPr marL="914400" lvl="1" indent="-314325" algn="l">
              <a:spcBef>
                <a:spcPts val="270"/>
              </a:spcBef>
              <a:spcAft>
                <a:spcPts val="0"/>
              </a:spcAft>
              <a:buClr>
                <a:srgbClr val="0070C0"/>
              </a:buClr>
              <a:buSzPts val="1350"/>
              <a:buFont typeface="Arial"/>
              <a:buChar char="–"/>
              <a:defRPr>
                <a:solidFill>
                  <a:srgbClr val="0070C0"/>
                </a:solidFill>
              </a:defRPr>
            </a:lvl2pPr>
            <a:lvl3pPr marL="1371600" lvl="2" indent="-314325" algn="l">
              <a:spcBef>
                <a:spcPts val="270"/>
              </a:spcBef>
              <a:spcAft>
                <a:spcPts val="0"/>
              </a:spcAft>
              <a:buClr>
                <a:srgbClr val="0070C0"/>
              </a:buClr>
              <a:buSzPts val="1350"/>
              <a:buFont typeface="Arial"/>
              <a:buChar char="•"/>
              <a:defRPr>
                <a:solidFill>
                  <a:srgbClr val="0070C0"/>
                </a:solidFill>
              </a:defRPr>
            </a:lvl3pPr>
            <a:lvl4pPr marL="1828800" lvl="3" indent="-304800" algn="l">
              <a:spcBef>
                <a:spcPts val="240"/>
              </a:spcBef>
              <a:spcAft>
                <a:spcPts val="0"/>
              </a:spcAft>
              <a:buClr>
                <a:srgbClr val="0070C0"/>
              </a:buClr>
              <a:buSzPts val="1200"/>
              <a:buFont typeface="Arial"/>
              <a:buChar char="–"/>
              <a:defRPr>
                <a:solidFill>
                  <a:srgbClr val="0070C0"/>
                </a:solidFill>
              </a:defRPr>
            </a:lvl4pPr>
            <a:lvl5pPr marL="2286000" lvl="4" indent="-295275" algn="l">
              <a:spcBef>
                <a:spcPts val="210"/>
              </a:spcBef>
              <a:spcAft>
                <a:spcPts val="0"/>
              </a:spcAft>
              <a:buClr>
                <a:srgbClr val="0070C0"/>
              </a:buClr>
              <a:buSzPts val="1050"/>
              <a:buFont typeface="Arial"/>
              <a:buChar char="»"/>
              <a:defRPr>
                <a:solidFill>
                  <a:srgbClr val="0070C0"/>
                </a:solidFill>
              </a:defRPr>
            </a:lvl5pPr>
            <a:lvl6pPr marL="2743200" lvl="5" indent="-342900" algn="l">
              <a:spcBef>
                <a:spcPts val="360"/>
              </a:spcBef>
              <a:spcAft>
                <a:spcPts val="0"/>
              </a:spcAft>
              <a:buClr>
                <a:srgbClr val="003D7C"/>
              </a:buClr>
              <a:buSzPts val="1800"/>
              <a:buChar char="»"/>
              <a:defRPr/>
            </a:lvl6pPr>
            <a:lvl7pPr marL="3200400" lvl="6" indent="-342900" algn="l">
              <a:spcBef>
                <a:spcPts val="360"/>
              </a:spcBef>
              <a:spcAft>
                <a:spcPts val="0"/>
              </a:spcAft>
              <a:buClr>
                <a:srgbClr val="003D7C"/>
              </a:buClr>
              <a:buSzPts val="1800"/>
              <a:buChar char="»"/>
              <a:defRPr/>
            </a:lvl7pPr>
            <a:lvl8pPr marL="3657600" lvl="7" indent="-342900" algn="l">
              <a:spcBef>
                <a:spcPts val="360"/>
              </a:spcBef>
              <a:spcAft>
                <a:spcPts val="0"/>
              </a:spcAft>
              <a:buClr>
                <a:srgbClr val="003D7C"/>
              </a:buClr>
              <a:buSzPts val="1800"/>
              <a:buChar char="»"/>
              <a:defRPr/>
            </a:lvl8pPr>
            <a:lvl9pPr marL="4114800" lvl="8" indent="-342900" algn="l">
              <a:spcBef>
                <a:spcPts val="360"/>
              </a:spcBef>
              <a:spcAft>
                <a:spcPts val="0"/>
              </a:spcAft>
              <a:buClr>
                <a:srgbClr val="003D7C"/>
              </a:buClr>
              <a:buSzPts val="1800"/>
              <a:buChar char="»"/>
              <a:defRPr/>
            </a:lvl9pPr>
          </a:lstStyle>
          <a:p>
            <a:endParaRPr/>
          </a:p>
        </p:txBody>
      </p:sp>
      <p:sp>
        <p:nvSpPr>
          <p:cNvPr id="24" name="Google Shape;24;p3"/>
          <p:cNvSpPr txBox="1">
            <a:spLocks noGrp="1"/>
          </p:cNvSpPr>
          <p:nvPr>
            <p:ph type="dt" idx="10"/>
          </p:nvPr>
        </p:nvSpPr>
        <p:spPr>
          <a:xfrm>
            <a:off x="6766512" y="4914900"/>
            <a:ext cx="19953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46568" y="4914900"/>
            <a:ext cx="4927800" cy="2286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p:nvPr/>
        </p:nvSpPr>
        <p:spPr>
          <a:xfrm>
            <a:off x="446569" y="0"/>
            <a:ext cx="8315100" cy="864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i="0" u="none" strike="noStrike" cap="none">
              <a:solidFill>
                <a:schemeClr val="lt1"/>
              </a:solidFill>
              <a:latin typeface="Arial"/>
              <a:ea typeface="Arial"/>
              <a:cs typeface="Arial"/>
              <a:sym typeface="Arial"/>
            </a:endParaRPr>
          </a:p>
        </p:txBody>
      </p:sp>
      <p:sp>
        <p:nvSpPr>
          <p:cNvPr id="27" name="Google Shape;27;p3"/>
          <p:cNvSpPr txBox="1">
            <a:spLocks noGrp="1"/>
          </p:cNvSpPr>
          <p:nvPr>
            <p:ph type="sldNum" idx="12"/>
          </p:nvPr>
        </p:nvSpPr>
        <p:spPr>
          <a:xfrm>
            <a:off x="8556784" y="4749851"/>
            <a:ext cx="548700" cy="393600"/>
          </a:xfrm>
          <a:prstGeom prst="rect">
            <a:avLst/>
          </a:prstGeom>
        </p:spPr>
        <p:txBody>
          <a:bodyPr spcFirstLastPara="1" wrap="square" lIns="91425" tIns="45700" rIns="91425" bIns="45700" anchor="ctr" anchorCtr="0">
            <a:noAutofit/>
          </a:bodyPr>
          <a:lstStyle>
            <a:lvl1pPr lvl="0" algn="r">
              <a:buNone/>
              <a:defRPr sz="1300">
                <a:solidFill>
                  <a:srgbClr val="003D7C"/>
                </a:solidFill>
              </a:defRPr>
            </a:lvl1pPr>
            <a:lvl2pPr lvl="1" algn="r">
              <a:buNone/>
              <a:defRPr sz="1300">
                <a:solidFill>
                  <a:srgbClr val="003D7C"/>
                </a:solidFill>
              </a:defRPr>
            </a:lvl2pPr>
            <a:lvl3pPr lvl="2" algn="r">
              <a:buNone/>
              <a:defRPr sz="1300">
                <a:solidFill>
                  <a:srgbClr val="003D7C"/>
                </a:solidFill>
              </a:defRPr>
            </a:lvl3pPr>
            <a:lvl4pPr lvl="3" algn="r">
              <a:buNone/>
              <a:defRPr sz="1300">
                <a:solidFill>
                  <a:srgbClr val="003D7C"/>
                </a:solidFill>
              </a:defRPr>
            </a:lvl4pPr>
            <a:lvl5pPr lvl="4" algn="r">
              <a:buNone/>
              <a:defRPr sz="1300">
                <a:solidFill>
                  <a:srgbClr val="003D7C"/>
                </a:solidFill>
              </a:defRPr>
            </a:lvl5pPr>
            <a:lvl6pPr lvl="5" algn="r">
              <a:buNone/>
              <a:defRPr sz="1300">
                <a:solidFill>
                  <a:srgbClr val="003D7C"/>
                </a:solidFill>
              </a:defRPr>
            </a:lvl6pPr>
            <a:lvl7pPr lvl="6" algn="r">
              <a:buNone/>
              <a:defRPr sz="1300">
                <a:solidFill>
                  <a:srgbClr val="003D7C"/>
                </a:solidFill>
              </a:defRPr>
            </a:lvl7pPr>
            <a:lvl8pPr lvl="7" algn="r">
              <a:buNone/>
              <a:defRPr sz="1300">
                <a:solidFill>
                  <a:srgbClr val="003D7C"/>
                </a:solidFill>
              </a:defRPr>
            </a:lvl8pPr>
            <a:lvl9pPr lvl="8" algn="r">
              <a:buNone/>
              <a:defRPr sz="1300">
                <a:solidFill>
                  <a:srgbClr val="003D7C"/>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able">
  <p:cSld name="Title and Table">
    <p:spTree>
      <p:nvGrpSpPr>
        <p:cNvPr id="1" name="Shape 28"/>
        <p:cNvGrpSpPr/>
        <p:nvPr/>
      </p:nvGrpSpPr>
      <p:grpSpPr>
        <a:xfrm>
          <a:off x="0" y="0"/>
          <a:ext cx="0" cy="0"/>
          <a:chOff x="0" y="0"/>
          <a:chExt cx="0" cy="0"/>
        </a:xfrm>
      </p:grpSpPr>
      <p:sp>
        <p:nvSpPr>
          <p:cNvPr id="29" name="Google Shape;29;p4"/>
          <p:cNvSpPr/>
          <p:nvPr/>
        </p:nvSpPr>
        <p:spPr>
          <a:xfrm>
            <a:off x="0" y="863864"/>
            <a:ext cx="9144000" cy="30000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500"/>
              <a:buFont typeface="Arial"/>
              <a:buNone/>
            </a:pPr>
            <a:endParaRPr sz="1500" b="0" i="0" u="none" strike="noStrike" cap="none">
              <a:solidFill>
                <a:schemeClr val="dk1"/>
              </a:solidFill>
              <a:latin typeface="Arial"/>
              <a:ea typeface="Arial"/>
              <a:cs typeface="Arial"/>
              <a:sym typeface="Arial"/>
            </a:endParaRPr>
          </a:p>
        </p:txBody>
      </p:sp>
      <p:sp>
        <p:nvSpPr>
          <p:cNvPr id="30" name="Google Shape;30;p4"/>
          <p:cNvSpPr txBox="1">
            <a:spLocks noGrp="1"/>
          </p:cNvSpPr>
          <p:nvPr>
            <p:ph type="ftr" idx="11"/>
          </p:nvPr>
        </p:nvSpPr>
        <p:spPr>
          <a:xfrm>
            <a:off x="452380" y="4914900"/>
            <a:ext cx="2895600" cy="2286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3655447" y="4914900"/>
            <a:ext cx="1905000" cy="228600"/>
          </a:xfrm>
          <a:prstGeom prst="rect">
            <a:avLst/>
          </a:prstGeom>
          <a:noFill/>
          <a:ln>
            <a:noFill/>
          </a:ln>
        </p:spPr>
        <p:txBody>
          <a:bodyPr spcFirstLastPara="1" wrap="square" lIns="91425" tIns="45700" rIns="91425" bIns="45700" anchor="t" anchorCtr="0">
            <a:noAutofit/>
          </a:bodyPr>
          <a:lstStyle>
            <a:lvl1pPr marL="0" marR="0" lvl="0" indent="0" algn="ctr">
              <a:spcBef>
                <a:spcPts val="0"/>
              </a:spcBef>
              <a:spcAft>
                <a:spcPts val="0"/>
              </a:spcAft>
              <a:buNone/>
              <a:defRPr sz="675" b="1" i="0" u="none" cap="none">
                <a:solidFill>
                  <a:srgbClr val="003264"/>
                </a:solidFill>
                <a:latin typeface="Arial"/>
                <a:ea typeface="Arial"/>
                <a:cs typeface="Arial"/>
                <a:sym typeface="Arial"/>
              </a:defRPr>
            </a:lvl1pPr>
            <a:lvl2pPr marL="0" marR="0" lvl="1" indent="0" algn="ctr">
              <a:spcBef>
                <a:spcPts val="0"/>
              </a:spcBef>
              <a:spcAft>
                <a:spcPts val="0"/>
              </a:spcAft>
              <a:buNone/>
              <a:defRPr sz="675" b="1" i="0" u="none" cap="none">
                <a:solidFill>
                  <a:srgbClr val="003264"/>
                </a:solidFill>
                <a:latin typeface="Arial"/>
                <a:ea typeface="Arial"/>
                <a:cs typeface="Arial"/>
                <a:sym typeface="Arial"/>
              </a:defRPr>
            </a:lvl2pPr>
            <a:lvl3pPr marL="0" marR="0" lvl="2" indent="0" algn="ctr">
              <a:spcBef>
                <a:spcPts val="0"/>
              </a:spcBef>
              <a:spcAft>
                <a:spcPts val="0"/>
              </a:spcAft>
              <a:buNone/>
              <a:defRPr sz="675" b="1" i="0" u="none" cap="none">
                <a:solidFill>
                  <a:srgbClr val="003264"/>
                </a:solidFill>
                <a:latin typeface="Arial"/>
                <a:ea typeface="Arial"/>
                <a:cs typeface="Arial"/>
                <a:sym typeface="Arial"/>
              </a:defRPr>
            </a:lvl3pPr>
            <a:lvl4pPr marL="0" marR="0" lvl="3" indent="0" algn="ctr">
              <a:spcBef>
                <a:spcPts val="0"/>
              </a:spcBef>
              <a:spcAft>
                <a:spcPts val="0"/>
              </a:spcAft>
              <a:buNone/>
              <a:defRPr sz="675" b="1" i="0" u="none" cap="none">
                <a:solidFill>
                  <a:srgbClr val="003264"/>
                </a:solidFill>
                <a:latin typeface="Arial"/>
                <a:ea typeface="Arial"/>
                <a:cs typeface="Arial"/>
                <a:sym typeface="Arial"/>
              </a:defRPr>
            </a:lvl4pPr>
            <a:lvl5pPr marL="0" marR="0" lvl="4" indent="0" algn="ctr">
              <a:spcBef>
                <a:spcPts val="0"/>
              </a:spcBef>
              <a:spcAft>
                <a:spcPts val="0"/>
              </a:spcAft>
              <a:buNone/>
              <a:defRPr sz="675" b="1" i="0" u="none" cap="none">
                <a:solidFill>
                  <a:srgbClr val="003264"/>
                </a:solidFill>
                <a:latin typeface="Arial"/>
                <a:ea typeface="Arial"/>
                <a:cs typeface="Arial"/>
                <a:sym typeface="Arial"/>
              </a:defRPr>
            </a:lvl5pPr>
            <a:lvl6pPr marL="0" marR="0" lvl="5" indent="0" algn="ctr">
              <a:spcBef>
                <a:spcPts val="0"/>
              </a:spcBef>
              <a:spcAft>
                <a:spcPts val="0"/>
              </a:spcAft>
              <a:buNone/>
              <a:defRPr sz="675" b="1" i="0" u="none" cap="none">
                <a:solidFill>
                  <a:srgbClr val="003264"/>
                </a:solidFill>
                <a:latin typeface="Arial"/>
                <a:ea typeface="Arial"/>
                <a:cs typeface="Arial"/>
                <a:sym typeface="Arial"/>
              </a:defRPr>
            </a:lvl6pPr>
            <a:lvl7pPr marL="0" marR="0" lvl="6" indent="0" algn="ctr">
              <a:spcBef>
                <a:spcPts val="0"/>
              </a:spcBef>
              <a:spcAft>
                <a:spcPts val="0"/>
              </a:spcAft>
              <a:buNone/>
              <a:defRPr sz="675" b="1" i="0" u="none" cap="none">
                <a:solidFill>
                  <a:srgbClr val="003264"/>
                </a:solidFill>
                <a:latin typeface="Arial"/>
                <a:ea typeface="Arial"/>
                <a:cs typeface="Arial"/>
                <a:sym typeface="Arial"/>
              </a:defRPr>
            </a:lvl7pPr>
            <a:lvl8pPr marL="0" marR="0" lvl="7" indent="0" algn="ctr">
              <a:spcBef>
                <a:spcPts val="0"/>
              </a:spcBef>
              <a:spcAft>
                <a:spcPts val="0"/>
              </a:spcAft>
              <a:buNone/>
              <a:defRPr sz="675" b="1" i="0" u="none" cap="none">
                <a:solidFill>
                  <a:srgbClr val="003264"/>
                </a:solidFill>
                <a:latin typeface="Arial"/>
                <a:ea typeface="Arial"/>
                <a:cs typeface="Arial"/>
                <a:sym typeface="Arial"/>
              </a:defRPr>
            </a:lvl8pPr>
            <a:lvl9pPr marL="0" marR="0" lvl="8" indent="0" algn="ctr">
              <a:spcBef>
                <a:spcPts val="0"/>
              </a:spcBef>
              <a:spcAft>
                <a:spcPts val="0"/>
              </a:spcAft>
              <a:buNone/>
              <a:defRPr sz="675" b="1" i="0" u="none" cap="none">
                <a:solidFill>
                  <a:srgbClr val="003264"/>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32" name="Google Shape;32;p4"/>
          <p:cNvSpPr txBox="1">
            <a:spLocks noGrp="1"/>
          </p:cNvSpPr>
          <p:nvPr>
            <p:ph type="dt" idx="10"/>
          </p:nvPr>
        </p:nvSpPr>
        <p:spPr>
          <a:xfrm>
            <a:off x="5867914" y="4914900"/>
            <a:ext cx="2893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p:nvPr/>
        </p:nvSpPr>
        <p:spPr>
          <a:xfrm>
            <a:off x="446569" y="0"/>
            <a:ext cx="8315100" cy="864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cap="none">
              <a:solidFill>
                <a:schemeClr val="lt1"/>
              </a:solidFill>
              <a:latin typeface="Arial"/>
              <a:ea typeface="Arial"/>
              <a:cs typeface="Arial"/>
              <a:sym typeface="Arial"/>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34"/>
        <p:cNvGrpSpPr/>
        <p:nvPr/>
      </p:nvGrpSpPr>
      <p:grpSpPr>
        <a:xfrm>
          <a:off x="0" y="0"/>
          <a:ext cx="0" cy="0"/>
          <a:chOff x="0" y="0"/>
          <a:chExt cx="0" cy="0"/>
        </a:xfrm>
      </p:grpSpPr>
      <p:sp>
        <p:nvSpPr>
          <p:cNvPr id="35" name="Google Shape;35;p5"/>
          <p:cNvSpPr/>
          <p:nvPr/>
        </p:nvSpPr>
        <p:spPr>
          <a:xfrm rot="5400000">
            <a:off x="2001750" y="-1998750"/>
            <a:ext cx="5143500" cy="9141000"/>
          </a:xfrm>
          <a:prstGeom prst="rect">
            <a:avLst/>
          </a:prstGeom>
          <a:solidFill>
            <a:srgbClr val="0032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500">
              <a:solidFill>
                <a:schemeClr val="dk1"/>
              </a:solidFill>
              <a:latin typeface="Arial"/>
              <a:ea typeface="Arial"/>
              <a:cs typeface="Arial"/>
              <a:sym typeface="Arial"/>
            </a:endParaRPr>
          </a:p>
        </p:txBody>
      </p:sp>
      <p:sp>
        <p:nvSpPr>
          <p:cNvPr id="36" name="Google Shape;36;p5"/>
          <p:cNvSpPr txBox="1">
            <a:spLocks noGrp="1"/>
          </p:cNvSpPr>
          <p:nvPr>
            <p:ph type="ctrTitle"/>
          </p:nvPr>
        </p:nvSpPr>
        <p:spPr>
          <a:xfrm>
            <a:off x="946688" y="1441092"/>
            <a:ext cx="7239000" cy="15363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575" b="1" cap="none">
                <a:solidFill>
                  <a:schemeClr val="lt1"/>
                </a:solidFill>
                <a:latin typeface="Arial"/>
                <a:ea typeface="Arial"/>
                <a:cs typeface="Arial"/>
                <a:sym typeface="Arial"/>
              </a:defRPr>
            </a:lvl1pPr>
            <a:lvl2pPr marR="0" lvl="1" algn="ctr" rtl="0">
              <a:spcBef>
                <a:spcPts val="0"/>
              </a:spcBef>
              <a:spcAft>
                <a:spcPts val="0"/>
              </a:spcAft>
              <a:buSzPts val="1400"/>
              <a:buNone/>
              <a:defRPr sz="3300" b="0" i="0" u="none" strike="noStrike" cap="none">
                <a:solidFill>
                  <a:srgbClr val="003D7C"/>
                </a:solidFill>
                <a:latin typeface="Calibri"/>
                <a:ea typeface="Calibri"/>
                <a:cs typeface="Calibri"/>
                <a:sym typeface="Calibri"/>
              </a:defRPr>
            </a:lvl2pPr>
            <a:lvl3pPr marR="0" lvl="2" algn="ctr" rtl="0">
              <a:spcBef>
                <a:spcPts val="0"/>
              </a:spcBef>
              <a:spcAft>
                <a:spcPts val="0"/>
              </a:spcAft>
              <a:buSzPts val="1400"/>
              <a:buNone/>
              <a:defRPr sz="3300" b="0" i="0" u="none" strike="noStrike" cap="none">
                <a:solidFill>
                  <a:srgbClr val="003D7C"/>
                </a:solidFill>
                <a:latin typeface="Calibri"/>
                <a:ea typeface="Calibri"/>
                <a:cs typeface="Calibri"/>
                <a:sym typeface="Calibri"/>
              </a:defRPr>
            </a:lvl3pPr>
            <a:lvl4pPr marR="0" lvl="3" algn="ctr" rtl="0">
              <a:spcBef>
                <a:spcPts val="0"/>
              </a:spcBef>
              <a:spcAft>
                <a:spcPts val="0"/>
              </a:spcAft>
              <a:buSzPts val="1400"/>
              <a:buNone/>
              <a:defRPr sz="3300" b="0" i="0" u="none" strike="noStrike" cap="none">
                <a:solidFill>
                  <a:srgbClr val="003D7C"/>
                </a:solidFill>
                <a:latin typeface="Calibri"/>
                <a:ea typeface="Calibri"/>
                <a:cs typeface="Calibri"/>
                <a:sym typeface="Calibri"/>
              </a:defRPr>
            </a:lvl4pPr>
            <a:lvl5pPr marR="0" lvl="4" algn="ctr" rtl="0">
              <a:spcBef>
                <a:spcPts val="0"/>
              </a:spcBef>
              <a:spcAft>
                <a:spcPts val="0"/>
              </a:spcAft>
              <a:buSzPts val="1400"/>
              <a:buNone/>
              <a:defRPr sz="3300" b="0" i="0" u="none" strike="noStrike" cap="none">
                <a:solidFill>
                  <a:srgbClr val="003D7C"/>
                </a:solidFill>
                <a:latin typeface="Calibri"/>
                <a:ea typeface="Calibri"/>
                <a:cs typeface="Calibri"/>
                <a:sym typeface="Calibri"/>
              </a:defRPr>
            </a:lvl5pPr>
            <a:lvl6pPr marR="0" lvl="5" algn="ctr" rtl="0">
              <a:spcBef>
                <a:spcPts val="0"/>
              </a:spcBef>
              <a:spcAft>
                <a:spcPts val="0"/>
              </a:spcAft>
              <a:buSzPts val="1400"/>
              <a:buNone/>
              <a:defRPr sz="3300" b="0" i="0" u="none" strike="noStrike" cap="none">
                <a:solidFill>
                  <a:srgbClr val="003D7C"/>
                </a:solidFill>
                <a:latin typeface="Arial"/>
                <a:ea typeface="Arial"/>
                <a:cs typeface="Arial"/>
                <a:sym typeface="Arial"/>
              </a:defRPr>
            </a:lvl6pPr>
            <a:lvl7pPr marR="0" lvl="6" algn="ctr" rtl="0">
              <a:spcBef>
                <a:spcPts val="0"/>
              </a:spcBef>
              <a:spcAft>
                <a:spcPts val="0"/>
              </a:spcAft>
              <a:buSzPts val="1400"/>
              <a:buNone/>
              <a:defRPr sz="3300" b="0" i="0" u="none" strike="noStrike" cap="none">
                <a:solidFill>
                  <a:srgbClr val="003D7C"/>
                </a:solidFill>
                <a:latin typeface="Arial"/>
                <a:ea typeface="Arial"/>
                <a:cs typeface="Arial"/>
                <a:sym typeface="Arial"/>
              </a:defRPr>
            </a:lvl7pPr>
            <a:lvl8pPr marR="0" lvl="7" algn="ctr" rtl="0">
              <a:spcBef>
                <a:spcPts val="0"/>
              </a:spcBef>
              <a:spcAft>
                <a:spcPts val="0"/>
              </a:spcAft>
              <a:buSzPts val="1400"/>
              <a:buNone/>
              <a:defRPr sz="3300" b="0" i="0" u="none" strike="noStrike" cap="none">
                <a:solidFill>
                  <a:srgbClr val="003D7C"/>
                </a:solidFill>
                <a:latin typeface="Arial"/>
                <a:ea typeface="Arial"/>
                <a:cs typeface="Arial"/>
                <a:sym typeface="Arial"/>
              </a:defRPr>
            </a:lvl8pPr>
            <a:lvl9pPr marR="0" lvl="8" algn="ctr" rtl="0">
              <a:spcBef>
                <a:spcPts val="0"/>
              </a:spcBef>
              <a:spcAft>
                <a:spcPts val="0"/>
              </a:spcAft>
              <a:buSzPts val="1400"/>
              <a:buNone/>
              <a:defRPr sz="3300" b="0" i="0" u="none" strike="noStrike" cap="none">
                <a:solidFill>
                  <a:srgbClr val="003D7C"/>
                </a:solidFill>
                <a:latin typeface="Arial"/>
                <a:ea typeface="Arial"/>
                <a:cs typeface="Arial"/>
                <a:sym typeface="Arial"/>
              </a:defRPr>
            </a:lvl9pPr>
          </a:lstStyle>
          <a:p>
            <a:endParaRPr/>
          </a:p>
        </p:txBody>
      </p:sp>
      <p:pic>
        <p:nvPicPr>
          <p:cNvPr id="37" name="Google Shape;37;p5"/>
          <p:cNvPicPr preferRelativeResize="0"/>
          <p:nvPr/>
        </p:nvPicPr>
        <p:blipFill rotWithShape="1">
          <a:blip r:embed="rId2">
            <a:alphaModFix/>
          </a:blip>
          <a:srcRect/>
          <a:stretch/>
        </p:blipFill>
        <p:spPr>
          <a:xfrm>
            <a:off x="2474303" y="4528747"/>
            <a:ext cx="4141645" cy="349670"/>
          </a:xfrm>
          <a:prstGeom prst="rect">
            <a:avLst/>
          </a:prstGeom>
          <a:noFill/>
          <a:ln>
            <a:noFill/>
          </a:ln>
        </p:spPr>
      </p:pic>
      <p:sp>
        <p:nvSpPr>
          <p:cNvPr id="38" name="Google Shape;38;p5"/>
          <p:cNvSpPr txBox="1">
            <a:spLocks noGrp="1"/>
          </p:cNvSpPr>
          <p:nvPr>
            <p:ph type="sldNum" idx="12"/>
          </p:nvPr>
        </p:nvSpPr>
        <p:spPr>
          <a:xfrm>
            <a:off x="8556784" y="4749851"/>
            <a:ext cx="548700" cy="393600"/>
          </a:xfrm>
          <a:prstGeom prst="rect">
            <a:avLst/>
          </a:prstGeom>
        </p:spPr>
        <p:txBody>
          <a:bodyPr spcFirstLastPara="1" wrap="square" lIns="91425" tIns="45700" rIns="91425" bIns="45700" anchor="ctr" anchorCtr="0">
            <a:noAutofit/>
          </a:bodyPr>
          <a:lstStyle>
            <a:lvl1pPr lvl="0" algn="r">
              <a:buNone/>
              <a:defRPr sz="1300"/>
            </a:lvl1pPr>
            <a:lvl2pPr lvl="1" algn="r">
              <a:buNone/>
              <a:defRPr sz="1300"/>
            </a:lvl2pPr>
            <a:lvl3pPr lvl="2" algn="r">
              <a:buNone/>
              <a:defRPr sz="1300"/>
            </a:lvl3pPr>
            <a:lvl4pPr lvl="3" algn="r">
              <a:buNone/>
              <a:defRPr sz="1300"/>
            </a:lvl4pPr>
            <a:lvl5pPr lvl="4" algn="r">
              <a:buNone/>
              <a:defRPr sz="1300"/>
            </a:lvl5pPr>
            <a:lvl6pPr lvl="5" algn="r">
              <a:buNone/>
              <a:defRPr sz="1300"/>
            </a:lvl6pPr>
            <a:lvl7pPr lvl="6" algn="r">
              <a:buNone/>
              <a:defRPr sz="1300"/>
            </a:lvl7pPr>
            <a:lvl8pPr lvl="7" algn="r">
              <a:buNone/>
              <a:defRPr sz="1300"/>
            </a:lvl8pPr>
            <a:lvl9pPr lvl="8" algn="r">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11_Title Slide">
  <p:cSld name="11_Title Slide">
    <p:spTree>
      <p:nvGrpSpPr>
        <p:cNvPr id="1" name="Shape 39"/>
        <p:cNvGrpSpPr/>
        <p:nvPr/>
      </p:nvGrpSpPr>
      <p:grpSpPr>
        <a:xfrm>
          <a:off x="0" y="0"/>
          <a:ext cx="0" cy="0"/>
          <a:chOff x="0" y="0"/>
          <a:chExt cx="0" cy="0"/>
        </a:xfrm>
      </p:grpSpPr>
      <p:sp>
        <p:nvSpPr>
          <p:cNvPr id="40" name="Google Shape;40;p6"/>
          <p:cNvSpPr/>
          <p:nvPr/>
        </p:nvSpPr>
        <p:spPr>
          <a:xfrm rot="5400000">
            <a:off x="3861151" y="-3858150"/>
            <a:ext cx="1424700" cy="9141000"/>
          </a:xfrm>
          <a:prstGeom prst="rect">
            <a:avLst/>
          </a:prstGeom>
          <a:solidFill>
            <a:srgbClr val="0032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500">
              <a:solidFill>
                <a:schemeClr val="dk1"/>
              </a:solidFill>
              <a:latin typeface="Arial"/>
              <a:ea typeface="Arial"/>
              <a:cs typeface="Arial"/>
              <a:sym typeface="Arial"/>
            </a:endParaRPr>
          </a:p>
        </p:txBody>
      </p:sp>
      <p:sp>
        <p:nvSpPr>
          <p:cNvPr id="41" name="Google Shape;41;p6"/>
          <p:cNvSpPr txBox="1">
            <a:spLocks noGrp="1"/>
          </p:cNvSpPr>
          <p:nvPr>
            <p:ph type="dt" idx="10"/>
          </p:nvPr>
        </p:nvSpPr>
        <p:spPr>
          <a:xfrm>
            <a:off x="3768061" y="4563988"/>
            <a:ext cx="1610700" cy="228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7F7F7F"/>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subTitle" idx="1"/>
          </p:nvPr>
        </p:nvSpPr>
        <p:spPr>
          <a:xfrm>
            <a:off x="946688" y="3496194"/>
            <a:ext cx="7239000" cy="814500"/>
          </a:xfrm>
          <a:prstGeom prst="rect">
            <a:avLst/>
          </a:prstGeom>
          <a:noFill/>
          <a:ln>
            <a:noFill/>
          </a:ln>
        </p:spPr>
        <p:txBody>
          <a:bodyPr spcFirstLastPara="1" wrap="square" lIns="91425" tIns="45700" rIns="91425" bIns="45700" anchor="t" anchorCtr="0">
            <a:noAutofit/>
          </a:bodyPr>
          <a:lstStyle>
            <a:lvl1pPr lvl="0" algn="ctr">
              <a:spcBef>
                <a:spcPts val="270"/>
              </a:spcBef>
              <a:spcAft>
                <a:spcPts val="0"/>
              </a:spcAft>
              <a:buSzPts val="1350"/>
              <a:buFont typeface="Arial"/>
              <a:buNone/>
              <a:defRPr sz="1350" b="0" i="0">
                <a:solidFill>
                  <a:srgbClr val="003264"/>
                </a:solidFill>
                <a:latin typeface="Arial"/>
                <a:ea typeface="Arial"/>
                <a:cs typeface="Arial"/>
                <a:sym typeface="Arial"/>
              </a:defRPr>
            </a:lvl1pPr>
            <a:lvl2pPr lvl="1" algn="l">
              <a:spcBef>
                <a:spcPts val="360"/>
              </a:spcBef>
              <a:spcAft>
                <a:spcPts val="0"/>
              </a:spcAft>
              <a:buClr>
                <a:srgbClr val="003264"/>
              </a:buClr>
              <a:buSzPts val="1800"/>
              <a:buChar char="–"/>
              <a:defRPr/>
            </a:lvl2pPr>
            <a:lvl3pPr lvl="2" algn="l">
              <a:spcBef>
                <a:spcPts val="360"/>
              </a:spcBef>
              <a:spcAft>
                <a:spcPts val="0"/>
              </a:spcAft>
              <a:buClr>
                <a:srgbClr val="003264"/>
              </a:buClr>
              <a:buSzPts val="1800"/>
              <a:buChar char="•"/>
              <a:defRPr/>
            </a:lvl3pPr>
            <a:lvl4pPr lvl="3" algn="l">
              <a:spcBef>
                <a:spcPts val="360"/>
              </a:spcBef>
              <a:spcAft>
                <a:spcPts val="0"/>
              </a:spcAft>
              <a:buClr>
                <a:srgbClr val="003264"/>
              </a:buClr>
              <a:buSzPts val="1800"/>
              <a:buChar char="–"/>
              <a:defRPr/>
            </a:lvl4pPr>
            <a:lvl5pPr lvl="4" algn="l">
              <a:spcBef>
                <a:spcPts val="360"/>
              </a:spcBef>
              <a:spcAft>
                <a:spcPts val="0"/>
              </a:spcAft>
              <a:buClr>
                <a:srgbClr val="003264"/>
              </a:buClr>
              <a:buSzPts val="1800"/>
              <a:buChar char="»"/>
              <a:defRPr/>
            </a:lvl5pPr>
            <a:lvl6pPr lvl="5" algn="l">
              <a:spcBef>
                <a:spcPts val="360"/>
              </a:spcBef>
              <a:spcAft>
                <a:spcPts val="0"/>
              </a:spcAft>
              <a:buClr>
                <a:srgbClr val="003D7C"/>
              </a:buClr>
              <a:buSzPts val="1800"/>
              <a:buChar char="»"/>
              <a:defRPr/>
            </a:lvl6pPr>
            <a:lvl7pPr lvl="6" algn="l">
              <a:spcBef>
                <a:spcPts val="360"/>
              </a:spcBef>
              <a:spcAft>
                <a:spcPts val="0"/>
              </a:spcAft>
              <a:buClr>
                <a:srgbClr val="003D7C"/>
              </a:buClr>
              <a:buSzPts val="1800"/>
              <a:buChar char="»"/>
              <a:defRPr/>
            </a:lvl7pPr>
            <a:lvl8pPr lvl="7" algn="l">
              <a:spcBef>
                <a:spcPts val="360"/>
              </a:spcBef>
              <a:spcAft>
                <a:spcPts val="0"/>
              </a:spcAft>
              <a:buClr>
                <a:srgbClr val="003D7C"/>
              </a:buClr>
              <a:buSzPts val="1800"/>
              <a:buChar char="»"/>
              <a:defRPr/>
            </a:lvl8pPr>
            <a:lvl9pPr lvl="8" algn="l">
              <a:spcBef>
                <a:spcPts val="360"/>
              </a:spcBef>
              <a:spcAft>
                <a:spcPts val="0"/>
              </a:spcAft>
              <a:buClr>
                <a:srgbClr val="003D7C"/>
              </a:buClr>
              <a:buSzPts val="1800"/>
              <a:buChar char="»"/>
              <a:defRPr/>
            </a:lvl9pPr>
          </a:lstStyle>
          <a:p>
            <a:endParaRPr/>
          </a:p>
        </p:txBody>
      </p:sp>
      <p:sp>
        <p:nvSpPr>
          <p:cNvPr id="43" name="Google Shape;43;p6"/>
          <p:cNvSpPr txBox="1">
            <a:spLocks noGrp="1"/>
          </p:cNvSpPr>
          <p:nvPr>
            <p:ph type="ctrTitle"/>
          </p:nvPr>
        </p:nvSpPr>
        <p:spPr>
          <a:xfrm>
            <a:off x="946688" y="1881963"/>
            <a:ext cx="7239000" cy="15363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2100" b="1" cap="none">
                <a:solidFill>
                  <a:srgbClr val="003264"/>
                </a:solidFill>
                <a:latin typeface="Arial"/>
                <a:ea typeface="Arial"/>
                <a:cs typeface="Arial"/>
                <a:sym typeface="Arial"/>
              </a:defRPr>
            </a:lvl1pPr>
            <a:lvl2pPr marR="0" lvl="1" algn="ctr" rtl="0">
              <a:spcBef>
                <a:spcPts val="0"/>
              </a:spcBef>
              <a:spcAft>
                <a:spcPts val="0"/>
              </a:spcAft>
              <a:buSzPts val="1400"/>
              <a:buNone/>
              <a:defRPr sz="3300" b="0" i="0" u="none" strike="noStrike" cap="none">
                <a:solidFill>
                  <a:srgbClr val="003D7C"/>
                </a:solidFill>
                <a:latin typeface="Calibri"/>
                <a:ea typeface="Calibri"/>
                <a:cs typeface="Calibri"/>
                <a:sym typeface="Calibri"/>
              </a:defRPr>
            </a:lvl2pPr>
            <a:lvl3pPr marR="0" lvl="2" algn="ctr" rtl="0">
              <a:spcBef>
                <a:spcPts val="0"/>
              </a:spcBef>
              <a:spcAft>
                <a:spcPts val="0"/>
              </a:spcAft>
              <a:buSzPts val="1400"/>
              <a:buNone/>
              <a:defRPr sz="3300" b="0" i="0" u="none" strike="noStrike" cap="none">
                <a:solidFill>
                  <a:srgbClr val="003D7C"/>
                </a:solidFill>
                <a:latin typeface="Calibri"/>
                <a:ea typeface="Calibri"/>
                <a:cs typeface="Calibri"/>
                <a:sym typeface="Calibri"/>
              </a:defRPr>
            </a:lvl3pPr>
            <a:lvl4pPr marR="0" lvl="3" algn="ctr" rtl="0">
              <a:spcBef>
                <a:spcPts val="0"/>
              </a:spcBef>
              <a:spcAft>
                <a:spcPts val="0"/>
              </a:spcAft>
              <a:buSzPts val="1400"/>
              <a:buNone/>
              <a:defRPr sz="3300" b="0" i="0" u="none" strike="noStrike" cap="none">
                <a:solidFill>
                  <a:srgbClr val="003D7C"/>
                </a:solidFill>
                <a:latin typeface="Calibri"/>
                <a:ea typeface="Calibri"/>
                <a:cs typeface="Calibri"/>
                <a:sym typeface="Calibri"/>
              </a:defRPr>
            </a:lvl4pPr>
            <a:lvl5pPr marR="0" lvl="4" algn="ctr" rtl="0">
              <a:spcBef>
                <a:spcPts val="0"/>
              </a:spcBef>
              <a:spcAft>
                <a:spcPts val="0"/>
              </a:spcAft>
              <a:buSzPts val="1400"/>
              <a:buNone/>
              <a:defRPr sz="3300" b="0" i="0" u="none" strike="noStrike" cap="none">
                <a:solidFill>
                  <a:srgbClr val="003D7C"/>
                </a:solidFill>
                <a:latin typeface="Calibri"/>
                <a:ea typeface="Calibri"/>
                <a:cs typeface="Calibri"/>
                <a:sym typeface="Calibri"/>
              </a:defRPr>
            </a:lvl5pPr>
            <a:lvl6pPr marR="0" lvl="5" algn="ctr" rtl="0">
              <a:spcBef>
                <a:spcPts val="0"/>
              </a:spcBef>
              <a:spcAft>
                <a:spcPts val="0"/>
              </a:spcAft>
              <a:buSzPts val="1400"/>
              <a:buNone/>
              <a:defRPr sz="3300" b="0" i="0" u="none" strike="noStrike" cap="none">
                <a:solidFill>
                  <a:srgbClr val="003D7C"/>
                </a:solidFill>
                <a:latin typeface="Arial"/>
                <a:ea typeface="Arial"/>
                <a:cs typeface="Arial"/>
                <a:sym typeface="Arial"/>
              </a:defRPr>
            </a:lvl6pPr>
            <a:lvl7pPr marR="0" lvl="6" algn="ctr" rtl="0">
              <a:spcBef>
                <a:spcPts val="0"/>
              </a:spcBef>
              <a:spcAft>
                <a:spcPts val="0"/>
              </a:spcAft>
              <a:buSzPts val="1400"/>
              <a:buNone/>
              <a:defRPr sz="3300" b="0" i="0" u="none" strike="noStrike" cap="none">
                <a:solidFill>
                  <a:srgbClr val="003D7C"/>
                </a:solidFill>
                <a:latin typeface="Arial"/>
                <a:ea typeface="Arial"/>
                <a:cs typeface="Arial"/>
                <a:sym typeface="Arial"/>
              </a:defRPr>
            </a:lvl7pPr>
            <a:lvl8pPr marR="0" lvl="7" algn="ctr" rtl="0">
              <a:spcBef>
                <a:spcPts val="0"/>
              </a:spcBef>
              <a:spcAft>
                <a:spcPts val="0"/>
              </a:spcAft>
              <a:buSzPts val="1400"/>
              <a:buNone/>
              <a:defRPr sz="3300" b="0" i="0" u="none" strike="noStrike" cap="none">
                <a:solidFill>
                  <a:srgbClr val="003D7C"/>
                </a:solidFill>
                <a:latin typeface="Arial"/>
                <a:ea typeface="Arial"/>
                <a:cs typeface="Arial"/>
                <a:sym typeface="Arial"/>
              </a:defRPr>
            </a:lvl8pPr>
            <a:lvl9pPr marR="0" lvl="8" algn="ctr" rtl="0">
              <a:spcBef>
                <a:spcPts val="0"/>
              </a:spcBef>
              <a:spcAft>
                <a:spcPts val="0"/>
              </a:spcAft>
              <a:buSzPts val="1400"/>
              <a:buNone/>
              <a:defRPr sz="3300" b="0" i="0" u="none" strike="noStrike" cap="none">
                <a:solidFill>
                  <a:srgbClr val="003D7C"/>
                </a:solidFill>
                <a:latin typeface="Arial"/>
                <a:ea typeface="Arial"/>
                <a:cs typeface="Arial"/>
                <a:sym typeface="Arial"/>
              </a:defRPr>
            </a:lvl9pPr>
          </a:lstStyle>
          <a:p>
            <a:endParaRPr/>
          </a:p>
        </p:txBody>
      </p:sp>
      <p:sp>
        <p:nvSpPr>
          <p:cNvPr id="44" name="Google Shape;44;p6"/>
          <p:cNvSpPr/>
          <p:nvPr/>
        </p:nvSpPr>
        <p:spPr>
          <a:xfrm rot="5400000">
            <a:off x="4459202" y="458700"/>
            <a:ext cx="228600" cy="9141000"/>
          </a:xfrm>
          <a:prstGeom prst="rect">
            <a:avLst/>
          </a:prstGeom>
          <a:solidFill>
            <a:srgbClr val="FFCC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1500">
                <a:solidFill>
                  <a:srgbClr val="FFCC00"/>
                </a:solidFill>
                <a:latin typeface="Arial"/>
                <a:ea typeface="Arial"/>
                <a:cs typeface="Arial"/>
                <a:sym typeface="Arial"/>
              </a:rPr>
              <a:t> </a:t>
            </a:r>
            <a:endParaRPr/>
          </a:p>
        </p:txBody>
      </p:sp>
      <p:pic>
        <p:nvPicPr>
          <p:cNvPr id="45" name="Google Shape;45;p6"/>
          <p:cNvPicPr preferRelativeResize="0"/>
          <p:nvPr/>
        </p:nvPicPr>
        <p:blipFill rotWithShape="1">
          <a:blip r:embed="rId2">
            <a:alphaModFix/>
          </a:blip>
          <a:srcRect/>
          <a:stretch/>
        </p:blipFill>
        <p:spPr>
          <a:xfrm>
            <a:off x="3555494" y="383209"/>
            <a:ext cx="2035968" cy="748283"/>
          </a:xfrm>
          <a:prstGeom prst="rect">
            <a:avLst/>
          </a:prstGeom>
          <a:noFill/>
          <a:ln>
            <a:noFill/>
          </a:ln>
        </p:spPr>
      </p:pic>
      <p:sp>
        <p:nvSpPr>
          <p:cNvPr id="46" name="Google Shape;46;p6"/>
          <p:cNvSpPr txBox="1">
            <a:spLocks noGrp="1"/>
          </p:cNvSpPr>
          <p:nvPr>
            <p:ph type="sldNum" idx="12"/>
          </p:nvPr>
        </p:nvSpPr>
        <p:spPr>
          <a:xfrm>
            <a:off x="8556784" y="4749851"/>
            <a:ext cx="548700" cy="393600"/>
          </a:xfrm>
          <a:prstGeom prst="rect">
            <a:avLst/>
          </a:prstGeom>
        </p:spPr>
        <p:txBody>
          <a:bodyPr spcFirstLastPara="1" wrap="square" lIns="91425" tIns="45700" rIns="91425" bIns="45700" anchor="ctr" anchorCtr="0">
            <a:noAutofit/>
          </a:bodyPr>
          <a:lstStyle>
            <a:lvl1pPr lvl="0" algn="r">
              <a:buNone/>
              <a:defRPr sz="1300"/>
            </a:lvl1pPr>
            <a:lvl2pPr lvl="1" algn="r">
              <a:buNone/>
              <a:defRPr sz="1300"/>
            </a:lvl2pPr>
            <a:lvl3pPr lvl="2" algn="r">
              <a:buNone/>
              <a:defRPr sz="1300"/>
            </a:lvl3pPr>
            <a:lvl4pPr lvl="3" algn="r">
              <a:buNone/>
              <a:defRPr sz="1300"/>
            </a:lvl4pPr>
            <a:lvl5pPr lvl="4" algn="r">
              <a:buNone/>
              <a:defRPr sz="1300"/>
            </a:lvl5pPr>
            <a:lvl6pPr lvl="5" algn="r">
              <a:buNone/>
              <a:defRPr sz="1300"/>
            </a:lvl6pPr>
            <a:lvl7pPr lvl="6" algn="r">
              <a:buNone/>
              <a:defRPr sz="1300"/>
            </a:lvl7pPr>
            <a:lvl8pPr lvl="7" algn="r">
              <a:buNone/>
              <a:defRPr sz="1300"/>
            </a:lvl8pPr>
            <a:lvl9pPr lvl="8" algn="r">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8_Title Slide">
  <p:cSld name="8_Title Slide">
    <p:spTree>
      <p:nvGrpSpPr>
        <p:cNvPr id="1" name="Shape 47"/>
        <p:cNvGrpSpPr/>
        <p:nvPr/>
      </p:nvGrpSpPr>
      <p:grpSpPr>
        <a:xfrm>
          <a:off x="0" y="0"/>
          <a:ext cx="0" cy="0"/>
          <a:chOff x="0" y="0"/>
          <a:chExt cx="0" cy="0"/>
        </a:xfrm>
      </p:grpSpPr>
      <p:sp>
        <p:nvSpPr>
          <p:cNvPr id="48" name="Google Shape;48;p7"/>
          <p:cNvSpPr/>
          <p:nvPr/>
        </p:nvSpPr>
        <p:spPr>
          <a:xfrm rot="5400000">
            <a:off x="3906600" y="-93923"/>
            <a:ext cx="1333800" cy="9141000"/>
          </a:xfrm>
          <a:prstGeom prst="rect">
            <a:avLst/>
          </a:prstGeom>
          <a:solidFill>
            <a:srgbClr val="0032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500">
              <a:solidFill>
                <a:schemeClr val="dk1"/>
              </a:solidFill>
              <a:latin typeface="Arial"/>
              <a:ea typeface="Arial"/>
              <a:cs typeface="Arial"/>
              <a:sym typeface="Arial"/>
            </a:endParaRPr>
          </a:p>
        </p:txBody>
      </p:sp>
      <p:sp>
        <p:nvSpPr>
          <p:cNvPr id="49" name="Google Shape;49;p7"/>
          <p:cNvSpPr txBox="1">
            <a:spLocks noGrp="1"/>
          </p:cNvSpPr>
          <p:nvPr>
            <p:ph type="ctrTitle"/>
          </p:nvPr>
        </p:nvSpPr>
        <p:spPr>
          <a:xfrm>
            <a:off x="946688" y="494978"/>
            <a:ext cx="7239000" cy="19365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2100" b="1" cap="none">
                <a:solidFill>
                  <a:srgbClr val="003264"/>
                </a:solidFill>
                <a:latin typeface="Arial"/>
                <a:ea typeface="Arial"/>
                <a:cs typeface="Arial"/>
                <a:sym typeface="Arial"/>
              </a:defRPr>
            </a:lvl1pPr>
            <a:lvl2pPr marR="0" lvl="1" algn="ctr" rtl="0">
              <a:spcBef>
                <a:spcPts val="0"/>
              </a:spcBef>
              <a:spcAft>
                <a:spcPts val="0"/>
              </a:spcAft>
              <a:buSzPts val="1400"/>
              <a:buNone/>
              <a:defRPr sz="3300" b="0" i="0" u="none" strike="noStrike" cap="none">
                <a:solidFill>
                  <a:srgbClr val="003D7C"/>
                </a:solidFill>
                <a:latin typeface="Calibri"/>
                <a:ea typeface="Calibri"/>
                <a:cs typeface="Calibri"/>
                <a:sym typeface="Calibri"/>
              </a:defRPr>
            </a:lvl2pPr>
            <a:lvl3pPr marR="0" lvl="2" algn="ctr" rtl="0">
              <a:spcBef>
                <a:spcPts val="0"/>
              </a:spcBef>
              <a:spcAft>
                <a:spcPts val="0"/>
              </a:spcAft>
              <a:buSzPts val="1400"/>
              <a:buNone/>
              <a:defRPr sz="3300" b="0" i="0" u="none" strike="noStrike" cap="none">
                <a:solidFill>
                  <a:srgbClr val="003D7C"/>
                </a:solidFill>
                <a:latin typeface="Calibri"/>
                <a:ea typeface="Calibri"/>
                <a:cs typeface="Calibri"/>
                <a:sym typeface="Calibri"/>
              </a:defRPr>
            </a:lvl3pPr>
            <a:lvl4pPr marR="0" lvl="3" algn="ctr" rtl="0">
              <a:spcBef>
                <a:spcPts val="0"/>
              </a:spcBef>
              <a:spcAft>
                <a:spcPts val="0"/>
              </a:spcAft>
              <a:buSzPts val="1400"/>
              <a:buNone/>
              <a:defRPr sz="3300" b="0" i="0" u="none" strike="noStrike" cap="none">
                <a:solidFill>
                  <a:srgbClr val="003D7C"/>
                </a:solidFill>
                <a:latin typeface="Calibri"/>
                <a:ea typeface="Calibri"/>
                <a:cs typeface="Calibri"/>
                <a:sym typeface="Calibri"/>
              </a:defRPr>
            </a:lvl4pPr>
            <a:lvl5pPr marR="0" lvl="4" algn="ctr" rtl="0">
              <a:spcBef>
                <a:spcPts val="0"/>
              </a:spcBef>
              <a:spcAft>
                <a:spcPts val="0"/>
              </a:spcAft>
              <a:buSzPts val="1400"/>
              <a:buNone/>
              <a:defRPr sz="3300" b="0" i="0" u="none" strike="noStrike" cap="none">
                <a:solidFill>
                  <a:srgbClr val="003D7C"/>
                </a:solidFill>
                <a:latin typeface="Calibri"/>
                <a:ea typeface="Calibri"/>
                <a:cs typeface="Calibri"/>
                <a:sym typeface="Calibri"/>
              </a:defRPr>
            </a:lvl5pPr>
            <a:lvl6pPr marR="0" lvl="5" algn="ctr" rtl="0">
              <a:spcBef>
                <a:spcPts val="0"/>
              </a:spcBef>
              <a:spcAft>
                <a:spcPts val="0"/>
              </a:spcAft>
              <a:buSzPts val="1400"/>
              <a:buNone/>
              <a:defRPr sz="3300" b="0" i="0" u="none" strike="noStrike" cap="none">
                <a:solidFill>
                  <a:srgbClr val="003D7C"/>
                </a:solidFill>
                <a:latin typeface="Arial"/>
                <a:ea typeface="Arial"/>
                <a:cs typeface="Arial"/>
                <a:sym typeface="Arial"/>
              </a:defRPr>
            </a:lvl6pPr>
            <a:lvl7pPr marR="0" lvl="6" algn="ctr" rtl="0">
              <a:spcBef>
                <a:spcPts val="0"/>
              </a:spcBef>
              <a:spcAft>
                <a:spcPts val="0"/>
              </a:spcAft>
              <a:buSzPts val="1400"/>
              <a:buNone/>
              <a:defRPr sz="3300" b="0" i="0" u="none" strike="noStrike" cap="none">
                <a:solidFill>
                  <a:srgbClr val="003D7C"/>
                </a:solidFill>
                <a:latin typeface="Arial"/>
                <a:ea typeface="Arial"/>
                <a:cs typeface="Arial"/>
                <a:sym typeface="Arial"/>
              </a:defRPr>
            </a:lvl7pPr>
            <a:lvl8pPr marR="0" lvl="7" algn="ctr" rtl="0">
              <a:spcBef>
                <a:spcPts val="0"/>
              </a:spcBef>
              <a:spcAft>
                <a:spcPts val="0"/>
              </a:spcAft>
              <a:buSzPts val="1400"/>
              <a:buNone/>
              <a:defRPr sz="3300" b="0" i="0" u="none" strike="noStrike" cap="none">
                <a:solidFill>
                  <a:srgbClr val="003D7C"/>
                </a:solidFill>
                <a:latin typeface="Arial"/>
                <a:ea typeface="Arial"/>
                <a:cs typeface="Arial"/>
                <a:sym typeface="Arial"/>
              </a:defRPr>
            </a:lvl8pPr>
            <a:lvl9pPr marR="0" lvl="8" algn="ctr" rtl="0">
              <a:spcBef>
                <a:spcPts val="0"/>
              </a:spcBef>
              <a:spcAft>
                <a:spcPts val="0"/>
              </a:spcAft>
              <a:buSzPts val="1400"/>
              <a:buNone/>
              <a:defRPr sz="3300" b="0" i="0" u="none" strike="noStrike" cap="none">
                <a:solidFill>
                  <a:srgbClr val="003D7C"/>
                </a:solidFill>
                <a:latin typeface="Arial"/>
                <a:ea typeface="Arial"/>
                <a:cs typeface="Arial"/>
                <a:sym typeface="Arial"/>
              </a:defRPr>
            </a:lvl9pPr>
          </a:lstStyle>
          <a:p>
            <a:endParaRPr/>
          </a:p>
        </p:txBody>
      </p:sp>
      <p:sp>
        <p:nvSpPr>
          <p:cNvPr id="50" name="Google Shape;50;p7"/>
          <p:cNvSpPr txBox="1">
            <a:spLocks noGrp="1"/>
          </p:cNvSpPr>
          <p:nvPr>
            <p:ph type="subTitle" idx="1"/>
          </p:nvPr>
        </p:nvSpPr>
        <p:spPr>
          <a:xfrm>
            <a:off x="946688" y="2521616"/>
            <a:ext cx="7239000" cy="1028700"/>
          </a:xfrm>
          <a:prstGeom prst="rect">
            <a:avLst/>
          </a:prstGeom>
          <a:noFill/>
          <a:ln>
            <a:noFill/>
          </a:ln>
        </p:spPr>
        <p:txBody>
          <a:bodyPr spcFirstLastPara="1" wrap="square" lIns="91425" tIns="45700" rIns="91425" bIns="45700" anchor="t" anchorCtr="0">
            <a:noAutofit/>
          </a:bodyPr>
          <a:lstStyle>
            <a:lvl1pPr lvl="0" algn="ctr">
              <a:spcBef>
                <a:spcPts val="270"/>
              </a:spcBef>
              <a:spcAft>
                <a:spcPts val="0"/>
              </a:spcAft>
              <a:buSzPts val="1350"/>
              <a:buFont typeface="Arial"/>
              <a:buNone/>
              <a:defRPr sz="1350" b="0" i="0">
                <a:solidFill>
                  <a:srgbClr val="003264"/>
                </a:solidFill>
                <a:latin typeface="Arial"/>
                <a:ea typeface="Arial"/>
                <a:cs typeface="Arial"/>
                <a:sym typeface="Arial"/>
              </a:defRPr>
            </a:lvl1pPr>
            <a:lvl2pPr lvl="1" algn="l">
              <a:spcBef>
                <a:spcPts val="360"/>
              </a:spcBef>
              <a:spcAft>
                <a:spcPts val="0"/>
              </a:spcAft>
              <a:buClr>
                <a:srgbClr val="003264"/>
              </a:buClr>
              <a:buSzPts val="1800"/>
              <a:buChar char="–"/>
              <a:defRPr/>
            </a:lvl2pPr>
            <a:lvl3pPr lvl="2" algn="l">
              <a:spcBef>
                <a:spcPts val="360"/>
              </a:spcBef>
              <a:spcAft>
                <a:spcPts val="0"/>
              </a:spcAft>
              <a:buClr>
                <a:srgbClr val="003264"/>
              </a:buClr>
              <a:buSzPts val="1800"/>
              <a:buChar char="•"/>
              <a:defRPr/>
            </a:lvl3pPr>
            <a:lvl4pPr lvl="3" algn="l">
              <a:spcBef>
                <a:spcPts val="360"/>
              </a:spcBef>
              <a:spcAft>
                <a:spcPts val="0"/>
              </a:spcAft>
              <a:buClr>
                <a:srgbClr val="003264"/>
              </a:buClr>
              <a:buSzPts val="1800"/>
              <a:buChar char="–"/>
              <a:defRPr/>
            </a:lvl4pPr>
            <a:lvl5pPr lvl="4" algn="l">
              <a:spcBef>
                <a:spcPts val="360"/>
              </a:spcBef>
              <a:spcAft>
                <a:spcPts val="0"/>
              </a:spcAft>
              <a:buClr>
                <a:srgbClr val="003264"/>
              </a:buClr>
              <a:buSzPts val="1800"/>
              <a:buChar char="»"/>
              <a:defRPr/>
            </a:lvl5pPr>
            <a:lvl6pPr lvl="5" algn="l">
              <a:spcBef>
                <a:spcPts val="360"/>
              </a:spcBef>
              <a:spcAft>
                <a:spcPts val="0"/>
              </a:spcAft>
              <a:buClr>
                <a:srgbClr val="003D7C"/>
              </a:buClr>
              <a:buSzPts val="1800"/>
              <a:buChar char="»"/>
              <a:defRPr/>
            </a:lvl6pPr>
            <a:lvl7pPr lvl="6" algn="l">
              <a:spcBef>
                <a:spcPts val="360"/>
              </a:spcBef>
              <a:spcAft>
                <a:spcPts val="0"/>
              </a:spcAft>
              <a:buClr>
                <a:srgbClr val="003D7C"/>
              </a:buClr>
              <a:buSzPts val="1800"/>
              <a:buChar char="»"/>
              <a:defRPr/>
            </a:lvl7pPr>
            <a:lvl8pPr lvl="7" algn="l">
              <a:spcBef>
                <a:spcPts val="360"/>
              </a:spcBef>
              <a:spcAft>
                <a:spcPts val="0"/>
              </a:spcAft>
              <a:buClr>
                <a:srgbClr val="003D7C"/>
              </a:buClr>
              <a:buSzPts val="1800"/>
              <a:buChar char="»"/>
              <a:defRPr/>
            </a:lvl8pPr>
            <a:lvl9pPr lvl="8" algn="l">
              <a:spcBef>
                <a:spcPts val="360"/>
              </a:spcBef>
              <a:spcAft>
                <a:spcPts val="0"/>
              </a:spcAft>
              <a:buClr>
                <a:srgbClr val="003D7C"/>
              </a:buClr>
              <a:buSzPts val="1800"/>
              <a:buChar char="»"/>
              <a:defRPr/>
            </a:lvl9pPr>
          </a:lstStyle>
          <a:p>
            <a:endParaRPr/>
          </a:p>
        </p:txBody>
      </p:sp>
      <p:sp>
        <p:nvSpPr>
          <p:cNvPr id="51" name="Google Shape;51;p7"/>
          <p:cNvSpPr txBox="1">
            <a:spLocks noGrp="1"/>
          </p:cNvSpPr>
          <p:nvPr>
            <p:ph type="dt" idx="10"/>
          </p:nvPr>
        </p:nvSpPr>
        <p:spPr>
          <a:xfrm>
            <a:off x="7086600" y="4800600"/>
            <a:ext cx="1905000" cy="2286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BFBFBF"/>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p:nvPr/>
        </p:nvSpPr>
        <p:spPr>
          <a:xfrm rot="5400000">
            <a:off x="4530452" y="-800772"/>
            <a:ext cx="86100" cy="9141000"/>
          </a:xfrm>
          <a:prstGeom prst="rect">
            <a:avLst/>
          </a:prstGeom>
          <a:solidFill>
            <a:srgbClr val="FFCC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1500">
                <a:solidFill>
                  <a:srgbClr val="FFCC00"/>
                </a:solidFill>
                <a:latin typeface="Arial"/>
                <a:ea typeface="Arial"/>
                <a:cs typeface="Arial"/>
                <a:sym typeface="Arial"/>
              </a:rPr>
              <a:t> </a:t>
            </a:r>
            <a:endParaRPr/>
          </a:p>
        </p:txBody>
      </p:sp>
      <p:pic>
        <p:nvPicPr>
          <p:cNvPr id="53" name="Google Shape;53;p7"/>
          <p:cNvPicPr preferRelativeResize="0"/>
          <p:nvPr/>
        </p:nvPicPr>
        <p:blipFill rotWithShape="1">
          <a:blip r:embed="rId2">
            <a:alphaModFix/>
          </a:blip>
          <a:srcRect/>
          <a:stretch/>
        </p:blipFill>
        <p:spPr>
          <a:xfrm>
            <a:off x="3555494" y="4052317"/>
            <a:ext cx="2035968" cy="748283"/>
          </a:xfrm>
          <a:prstGeom prst="rect">
            <a:avLst/>
          </a:prstGeom>
          <a:noFill/>
          <a:ln>
            <a:noFill/>
          </a:ln>
        </p:spPr>
      </p:pic>
      <p:sp>
        <p:nvSpPr>
          <p:cNvPr id="54" name="Google Shape;54;p7"/>
          <p:cNvSpPr txBox="1">
            <a:spLocks noGrp="1"/>
          </p:cNvSpPr>
          <p:nvPr>
            <p:ph type="sldNum" idx="12"/>
          </p:nvPr>
        </p:nvSpPr>
        <p:spPr>
          <a:xfrm>
            <a:off x="8556784" y="4749851"/>
            <a:ext cx="548700" cy="393600"/>
          </a:xfrm>
          <a:prstGeom prst="rect">
            <a:avLst/>
          </a:prstGeom>
        </p:spPr>
        <p:txBody>
          <a:bodyPr spcFirstLastPara="1" wrap="square" lIns="91425" tIns="45700" rIns="91425" bIns="45700" anchor="ctr" anchorCtr="0">
            <a:noAutofit/>
          </a:bodyPr>
          <a:lstStyle>
            <a:lvl1pPr lvl="0" algn="r">
              <a:buNone/>
              <a:defRPr sz="1300"/>
            </a:lvl1pPr>
            <a:lvl2pPr lvl="1" algn="r">
              <a:buNone/>
              <a:defRPr sz="1300"/>
            </a:lvl2pPr>
            <a:lvl3pPr lvl="2" algn="r">
              <a:buNone/>
              <a:defRPr sz="1300"/>
            </a:lvl3pPr>
            <a:lvl4pPr lvl="3" algn="r">
              <a:buNone/>
              <a:defRPr sz="1300"/>
            </a:lvl4pPr>
            <a:lvl5pPr lvl="4" algn="r">
              <a:buNone/>
              <a:defRPr sz="1300"/>
            </a:lvl5pPr>
            <a:lvl6pPr lvl="5" algn="r">
              <a:buNone/>
              <a:defRPr sz="1300"/>
            </a:lvl6pPr>
            <a:lvl7pPr lvl="6" algn="r">
              <a:buNone/>
              <a:defRPr sz="1300"/>
            </a:lvl7pPr>
            <a:lvl8pPr lvl="7" algn="r">
              <a:buNone/>
              <a:defRPr sz="1300"/>
            </a:lvl8pPr>
            <a:lvl9pPr lvl="8" algn="r">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10_Title Slide">
  <p:cSld name="10_Title Slide">
    <p:spTree>
      <p:nvGrpSpPr>
        <p:cNvPr id="1" name="Shape 55"/>
        <p:cNvGrpSpPr/>
        <p:nvPr/>
      </p:nvGrpSpPr>
      <p:grpSpPr>
        <a:xfrm>
          <a:off x="0" y="0"/>
          <a:ext cx="0" cy="0"/>
          <a:chOff x="0" y="0"/>
          <a:chExt cx="0" cy="0"/>
        </a:xfrm>
      </p:grpSpPr>
      <p:sp>
        <p:nvSpPr>
          <p:cNvPr id="56" name="Google Shape;56;p8"/>
          <p:cNvSpPr/>
          <p:nvPr/>
        </p:nvSpPr>
        <p:spPr>
          <a:xfrm rot="5400000">
            <a:off x="2001750" y="-1998749"/>
            <a:ext cx="5143500" cy="9141000"/>
          </a:xfrm>
          <a:prstGeom prst="rect">
            <a:avLst/>
          </a:prstGeom>
          <a:solidFill>
            <a:srgbClr val="0032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500">
              <a:solidFill>
                <a:schemeClr val="dk1"/>
              </a:solidFill>
              <a:latin typeface="Arial"/>
              <a:ea typeface="Arial"/>
              <a:cs typeface="Arial"/>
              <a:sym typeface="Arial"/>
            </a:endParaRPr>
          </a:p>
        </p:txBody>
      </p:sp>
      <p:sp>
        <p:nvSpPr>
          <p:cNvPr id="57" name="Google Shape;57;p8"/>
          <p:cNvSpPr txBox="1">
            <a:spLocks noGrp="1"/>
          </p:cNvSpPr>
          <p:nvPr>
            <p:ph type="dt" idx="10"/>
          </p:nvPr>
        </p:nvSpPr>
        <p:spPr>
          <a:xfrm>
            <a:off x="3768061" y="4309315"/>
            <a:ext cx="1610700" cy="228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BFBFBF"/>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ubTitle" idx="1"/>
          </p:nvPr>
        </p:nvSpPr>
        <p:spPr>
          <a:xfrm>
            <a:off x="946688" y="3346399"/>
            <a:ext cx="7239000" cy="814500"/>
          </a:xfrm>
          <a:prstGeom prst="rect">
            <a:avLst/>
          </a:prstGeom>
          <a:noFill/>
          <a:ln>
            <a:noFill/>
          </a:ln>
        </p:spPr>
        <p:txBody>
          <a:bodyPr spcFirstLastPara="1" wrap="square" lIns="91425" tIns="45700" rIns="91425" bIns="45700" anchor="t" anchorCtr="0">
            <a:noAutofit/>
          </a:bodyPr>
          <a:lstStyle>
            <a:lvl1pPr lvl="0" algn="ctr">
              <a:spcBef>
                <a:spcPts val="270"/>
              </a:spcBef>
              <a:spcAft>
                <a:spcPts val="0"/>
              </a:spcAft>
              <a:buSzPts val="1350"/>
              <a:buFont typeface="Arial"/>
              <a:buNone/>
              <a:defRPr sz="1350" b="0" i="0">
                <a:solidFill>
                  <a:srgbClr val="FFFFCC"/>
                </a:solidFill>
                <a:latin typeface="Arial"/>
                <a:ea typeface="Arial"/>
                <a:cs typeface="Arial"/>
                <a:sym typeface="Arial"/>
              </a:defRPr>
            </a:lvl1pPr>
            <a:lvl2pPr lvl="1" algn="l">
              <a:spcBef>
                <a:spcPts val="360"/>
              </a:spcBef>
              <a:spcAft>
                <a:spcPts val="0"/>
              </a:spcAft>
              <a:buClr>
                <a:srgbClr val="003264"/>
              </a:buClr>
              <a:buSzPts val="1800"/>
              <a:buChar char="–"/>
              <a:defRPr/>
            </a:lvl2pPr>
            <a:lvl3pPr lvl="2" algn="l">
              <a:spcBef>
                <a:spcPts val="360"/>
              </a:spcBef>
              <a:spcAft>
                <a:spcPts val="0"/>
              </a:spcAft>
              <a:buClr>
                <a:srgbClr val="003264"/>
              </a:buClr>
              <a:buSzPts val="1800"/>
              <a:buChar char="•"/>
              <a:defRPr/>
            </a:lvl3pPr>
            <a:lvl4pPr lvl="3" algn="l">
              <a:spcBef>
                <a:spcPts val="360"/>
              </a:spcBef>
              <a:spcAft>
                <a:spcPts val="0"/>
              </a:spcAft>
              <a:buClr>
                <a:srgbClr val="003264"/>
              </a:buClr>
              <a:buSzPts val="1800"/>
              <a:buChar char="–"/>
              <a:defRPr/>
            </a:lvl4pPr>
            <a:lvl5pPr lvl="4" algn="l">
              <a:spcBef>
                <a:spcPts val="360"/>
              </a:spcBef>
              <a:spcAft>
                <a:spcPts val="0"/>
              </a:spcAft>
              <a:buClr>
                <a:srgbClr val="003264"/>
              </a:buClr>
              <a:buSzPts val="1800"/>
              <a:buChar char="»"/>
              <a:defRPr/>
            </a:lvl5pPr>
            <a:lvl6pPr lvl="5" algn="l">
              <a:spcBef>
                <a:spcPts val="360"/>
              </a:spcBef>
              <a:spcAft>
                <a:spcPts val="0"/>
              </a:spcAft>
              <a:buClr>
                <a:srgbClr val="003D7C"/>
              </a:buClr>
              <a:buSzPts val="1800"/>
              <a:buChar char="»"/>
              <a:defRPr/>
            </a:lvl6pPr>
            <a:lvl7pPr lvl="6" algn="l">
              <a:spcBef>
                <a:spcPts val="360"/>
              </a:spcBef>
              <a:spcAft>
                <a:spcPts val="0"/>
              </a:spcAft>
              <a:buClr>
                <a:srgbClr val="003D7C"/>
              </a:buClr>
              <a:buSzPts val="1800"/>
              <a:buChar char="»"/>
              <a:defRPr/>
            </a:lvl7pPr>
            <a:lvl8pPr lvl="7" algn="l">
              <a:spcBef>
                <a:spcPts val="360"/>
              </a:spcBef>
              <a:spcAft>
                <a:spcPts val="0"/>
              </a:spcAft>
              <a:buClr>
                <a:srgbClr val="003D7C"/>
              </a:buClr>
              <a:buSzPts val="1800"/>
              <a:buChar char="»"/>
              <a:defRPr/>
            </a:lvl8pPr>
            <a:lvl9pPr lvl="8" algn="l">
              <a:spcBef>
                <a:spcPts val="360"/>
              </a:spcBef>
              <a:spcAft>
                <a:spcPts val="0"/>
              </a:spcAft>
              <a:buClr>
                <a:srgbClr val="003D7C"/>
              </a:buClr>
              <a:buSzPts val="1800"/>
              <a:buChar char="»"/>
              <a:defRPr/>
            </a:lvl9pPr>
          </a:lstStyle>
          <a:p>
            <a:endParaRPr/>
          </a:p>
        </p:txBody>
      </p:sp>
      <p:sp>
        <p:nvSpPr>
          <p:cNvPr id="59" name="Google Shape;59;p8"/>
          <p:cNvSpPr txBox="1">
            <a:spLocks noGrp="1"/>
          </p:cNvSpPr>
          <p:nvPr>
            <p:ph type="ctrTitle"/>
          </p:nvPr>
        </p:nvSpPr>
        <p:spPr>
          <a:xfrm>
            <a:off x="946688" y="1732168"/>
            <a:ext cx="7239000" cy="15363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2100" b="1" cap="none">
                <a:solidFill>
                  <a:schemeClr val="lt1"/>
                </a:solidFill>
                <a:latin typeface="Arial"/>
                <a:ea typeface="Arial"/>
                <a:cs typeface="Arial"/>
                <a:sym typeface="Arial"/>
              </a:defRPr>
            </a:lvl1pPr>
            <a:lvl2pPr marR="0" lvl="1" algn="ctr" rtl="0">
              <a:spcBef>
                <a:spcPts val="0"/>
              </a:spcBef>
              <a:spcAft>
                <a:spcPts val="0"/>
              </a:spcAft>
              <a:buSzPts val="1400"/>
              <a:buNone/>
              <a:defRPr sz="3300" b="0" i="0" u="none" strike="noStrike" cap="none">
                <a:solidFill>
                  <a:srgbClr val="003D7C"/>
                </a:solidFill>
                <a:latin typeface="Calibri"/>
                <a:ea typeface="Calibri"/>
                <a:cs typeface="Calibri"/>
                <a:sym typeface="Calibri"/>
              </a:defRPr>
            </a:lvl2pPr>
            <a:lvl3pPr marR="0" lvl="2" algn="ctr" rtl="0">
              <a:spcBef>
                <a:spcPts val="0"/>
              </a:spcBef>
              <a:spcAft>
                <a:spcPts val="0"/>
              </a:spcAft>
              <a:buSzPts val="1400"/>
              <a:buNone/>
              <a:defRPr sz="3300" b="0" i="0" u="none" strike="noStrike" cap="none">
                <a:solidFill>
                  <a:srgbClr val="003D7C"/>
                </a:solidFill>
                <a:latin typeface="Calibri"/>
                <a:ea typeface="Calibri"/>
                <a:cs typeface="Calibri"/>
                <a:sym typeface="Calibri"/>
              </a:defRPr>
            </a:lvl3pPr>
            <a:lvl4pPr marR="0" lvl="3" algn="ctr" rtl="0">
              <a:spcBef>
                <a:spcPts val="0"/>
              </a:spcBef>
              <a:spcAft>
                <a:spcPts val="0"/>
              </a:spcAft>
              <a:buSzPts val="1400"/>
              <a:buNone/>
              <a:defRPr sz="3300" b="0" i="0" u="none" strike="noStrike" cap="none">
                <a:solidFill>
                  <a:srgbClr val="003D7C"/>
                </a:solidFill>
                <a:latin typeface="Calibri"/>
                <a:ea typeface="Calibri"/>
                <a:cs typeface="Calibri"/>
                <a:sym typeface="Calibri"/>
              </a:defRPr>
            </a:lvl4pPr>
            <a:lvl5pPr marR="0" lvl="4" algn="ctr" rtl="0">
              <a:spcBef>
                <a:spcPts val="0"/>
              </a:spcBef>
              <a:spcAft>
                <a:spcPts val="0"/>
              </a:spcAft>
              <a:buSzPts val="1400"/>
              <a:buNone/>
              <a:defRPr sz="3300" b="0" i="0" u="none" strike="noStrike" cap="none">
                <a:solidFill>
                  <a:srgbClr val="003D7C"/>
                </a:solidFill>
                <a:latin typeface="Calibri"/>
                <a:ea typeface="Calibri"/>
                <a:cs typeface="Calibri"/>
                <a:sym typeface="Calibri"/>
              </a:defRPr>
            </a:lvl5pPr>
            <a:lvl6pPr marR="0" lvl="5" algn="ctr" rtl="0">
              <a:spcBef>
                <a:spcPts val="0"/>
              </a:spcBef>
              <a:spcAft>
                <a:spcPts val="0"/>
              </a:spcAft>
              <a:buSzPts val="1400"/>
              <a:buNone/>
              <a:defRPr sz="3300" b="0" i="0" u="none" strike="noStrike" cap="none">
                <a:solidFill>
                  <a:srgbClr val="003D7C"/>
                </a:solidFill>
                <a:latin typeface="Arial"/>
                <a:ea typeface="Arial"/>
                <a:cs typeface="Arial"/>
                <a:sym typeface="Arial"/>
              </a:defRPr>
            </a:lvl6pPr>
            <a:lvl7pPr marR="0" lvl="6" algn="ctr" rtl="0">
              <a:spcBef>
                <a:spcPts val="0"/>
              </a:spcBef>
              <a:spcAft>
                <a:spcPts val="0"/>
              </a:spcAft>
              <a:buSzPts val="1400"/>
              <a:buNone/>
              <a:defRPr sz="3300" b="0" i="0" u="none" strike="noStrike" cap="none">
                <a:solidFill>
                  <a:srgbClr val="003D7C"/>
                </a:solidFill>
                <a:latin typeface="Arial"/>
                <a:ea typeface="Arial"/>
                <a:cs typeface="Arial"/>
                <a:sym typeface="Arial"/>
              </a:defRPr>
            </a:lvl7pPr>
            <a:lvl8pPr marR="0" lvl="7" algn="ctr" rtl="0">
              <a:spcBef>
                <a:spcPts val="0"/>
              </a:spcBef>
              <a:spcAft>
                <a:spcPts val="0"/>
              </a:spcAft>
              <a:buSzPts val="1400"/>
              <a:buNone/>
              <a:defRPr sz="3300" b="0" i="0" u="none" strike="noStrike" cap="none">
                <a:solidFill>
                  <a:srgbClr val="003D7C"/>
                </a:solidFill>
                <a:latin typeface="Arial"/>
                <a:ea typeface="Arial"/>
                <a:cs typeface="Arial"/>
                <a:sym typeface="Arial"/>
              </a:defRPr>
            </a:lvl8pPr>
            <a:lvl9pPr marR="0" lvl="8" algn="ctr" rtl="0">
              <a:spcBef>
                <a:spcPts val="0"/>
              </a:spcBef>
              <a:spcAft>
                <a:spcPts val="0"/>
              </a:spcAft>
              <a:buSzPts val="1400"/>
              <a:buNone/>
              <a:defRPr sz="3300" b="0" i="0" u="none" strike="noStrike" cap="none">
                <a:solidFill>
                  <a:srgbClr val="003D7C"/>
                </a:solidFill>
                <a:latin typeface="Arial"/>
                <a:ea typeface="Arial"/>
                <a:cs typeface="Arial"/>
                <a:sym typeface="Arial"/>
              </a:defRPr>
            </a:lvl9pPr>
          </a:lstStyle>
          <a:p>
            <a:endParaRPr/>
          </a:p>
        </p:txBody>
      </p:sp>
      <p:pic>
        <p:nvPicPr>
          <p:cNvPr id="60" name="Google Shape;60;p8"/>
          <p:cNvPicPr preferRelativeResize="0"/>
          <p:nvPr/>
        </p:nvPicPr>
        <p:blipFill rotWithShape="1">
          <a:blip r:embed="rId2">
            <a:alphaModFix/>
          </a:blip>
          <a:srcRect/>
          <a:stretch/>
        </p:blipFill>
        <p:spPr>
          <a:xfrm>
            <a:off x="3555494" y="491943"/>
            <a:ext cx="2035968" cy="748283"/>
          </a:xfrm>
          <a:prstGeom prst="rect">
            <a:avLst/>
          </a:prstGeom>
          <a:noFill/>
          <a:ln>
            <a:noFill/>
          </a:ln>
        </p:spPr>
      </p:pic>
      <p:sp>
        <p:nvSpPr>
          <p:cNvPr id="61" name="Google Shape;61;p8"/>
          <p:cNvSpPr txBox="1">
            <a:spLocks noGrp="1"/>
          </p:cNvSpPr>
          <p:nvPr>
            <p:ph type="sldNum" idx="12"/>
          </p:nvPr>
        </p:nvSpPr>
        <p:spPr>
          <a:xfrm>
            <a:off x="8556784" y="4749851"/>
            <a:ext cx="548700" cy="393600"/>
          </a:xfrm>
          <a:prstGeom prst="rect">
            <a:avLst/>
          </a:prstGeom>
        </p:spPr>
        <p:txBody>
          <a:bodyPr spcFirstLastPara="1" wrap="square" lIns="91425" tIns="45700" rIns="91425" bIns="45700" anchor="ctr" anchorCtr="0">
            <a:noAutofit/>
          </a:bodyPr>
          <a:lstStyle>
            <a:lvl1pPr lvl="0" algn="r">
              <a:buNone/>
              <a:defRPr sz="1300"/>
            </a:lvl1pPr>
            <a:lvl2pPr lvl="1" algn="r">
              <a:buNone/>
              <a:defRPr sz="1300"/>
            </a:lvl2pPr>
            <a:lvl3pPr lvl="2" algn="r">
              <a:buNone/>
              <a:defRPr sz="1300"/>
            </a:lvl3pPr>
            <a:lvl4pPr lvl="3" algn="r">
              <a:buNone/>
              <a:defRPr sz="1300"/>
            </a:lvl4pPr>
            <a:lvl5pPr lvl="4" algn="r">
              <a:buNone/>
              <a:defRPr sz="1300"/>
            </a:lvl5pPr>
            <a:lvl6pPr lvl="5" algn="r">
              <a:buNone/>
              <a:defRPr sz="1300"/>
            </a:lvl6pPr>
            <a:lvl7pPr lvl="6" algn="r">
              <a:buNone/>
              <a:defRPr sz="1300"/>
            </a:lvl7pPr>
            <a:lvl8pPr lvl="7" algn="r">
              <a:buNone/>
              <a:defRPr sz="1300"/>
            </a:lvl8pPr>
            <a:lvl9pPr lvl="8" algn="r">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62"/>
        <p:cNvGrpSpPr/>
        <p:nvPr/>
      </p:nvGrpSpPr>
      <p:grpSpPr>
        <a:xfrm>
          <a:off x="0" y="0"/>
          <a:ext cx="0" cy="0"/>
          <a:chOff x="0" y="0"/>
          <a:chExt cx="0" cy="0"/>
        </a:xfrm>
      </p:grpSpPr>
      <p:sp>
        <p:nvSpPr>
          <p:cNvPr id="63" name="Google Shape;63;p9"/>
          <p:cNvSpPr/>
          <p:nvPr/>
        </p:nvSpPr>
        <p:spPr>
          <a:xfrm rot="5400000">
            <a:off x="2001750" y="-1998749"/>
            <a:ext cx="5143500" cy="9141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500">
              <a:solidFill>
                <a:schemeClr val="lt1"/>
              </a:solidFill>
              <a:latin typeface="Arial"/>
              <a:ea typeface="Arial"/>
              <a:cs typeface="Arial"/>
              <a:sym typeface="Arial"/>
            </a:endParaRPr>
          </a:p>
        </p:txBody>
      </p:sp>
      <p:sp>
        <p:nvSpPr>
          <p:cNvPr id="64" name="Google Shape;64;p9"/>
          <p:cNvSpPr txBox="1">
            <a:spLocks noGrp="1"/>
          </p:cNvSpPr>
          <p:nvPr>
            <p:ph type="ctrTitle"/>
          </p:nvPr>
        </p:nvSpPr>
        <p:spPr>
          <a:xfrm>
            <a:off x="946688" y="1441092"/>
            <a:ext cx="7239000" cy="15363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575" b="1" cap="none">
                <a:solidFill>
                  <a:srgbClr val="003264"/>
                </a:solidFill>
                <a:latin typeface="Arial"/>
                <a:ea typeface="Arial"/>
                <a:cs typeface="Arial"/>
                <a:sym typeface="Arial"/>
              </a:defRPr>
            </a:lvl1pPr>
            <a:lvl2pPr marR="0" lvl="1" algn="ctr" rtl="0">
              <a:spcBef>
                <a:spcPts val="0"/>
              </a:spcBef>
              <a:spcAft>
                <a:spcPts val="0"/>
              </a:spcAft>
              <a:buSzPts val="1400"/>
              <a:buNone/>
              <a:defRPr sz="3300" b="0" i="0" u="none" strike="noStrike" cap="none">
                <a:solidFill>
                  <a:srgbClr val="003D7C"/>
                </a:solidFill>
                <a:latin typeface="Calibri"/>
                <a:ea typeface="Calibri"/>
                <a:cs typeface="Calibri"/>
                <a:sym typeface="Calibri"/>
              </a:defRPr>
            </a:lvl2pPr>
            <a:lvl3pPr marR="0" lvl="2" algn="ctr" rtl="0">
              <a:spcBef>
                <a:spcPts val="0"/>
              </a:spcBef>
              <a:spcAft>
                <a:spcPts val="0"/>
              </a:spcAft>
              <a:buSzPts val="1400"/>
              <a:buNone/>
              <a:defRPr sz="3300" b="0" i="0" u="none" strike="noStrike" cap="none">
                <a:solidFill>
                  <a:srgbClr val="003D7C"/>
                </a:solidFill>
                <a:latin typeface="Calibri"/>
                <a:ea typeface="Calibri"/>
                <a:cs typeface="Calibri"/>
                <a:sym typeface="Calibri"/>
              </a:defRPr>
            </a:lvl3pPr>
            <a:lvl4pPr marR="0" lvl="3" algn="ctr" rtl="0">
              <a:spcBef>
                <a:spcPts val="0"/>
              </a:spcBef>
              <a:spcAft>
                <a:spcPts val="0"/>
              </a:spcAft>
              <a:buSzPts val="1400"/>
              <a:buNone/>
              <a:defRPr sz="3300" b="0" i="0" u="none" strike="noStrike" cap="none">
                <a:solidFill>
                  <a:srgbClr val="003D7C"/>
                </a:solidFill>
                <a:latin typeface="Calibri"/>
                <a:ea typeface="Calibri"/>
                <a:cs typeface="Calibri"/>
                <a:sym typeface="Calibri"/>
              </a:defRPr>
            </a:lvl4pPr>
            <a:lvl5pPr marR="0" lvl="4" algn="ctr" rtl="0">
              <a:spcBef>
                <a:spcPts val="0"/>
              </a:spcBef>
              <a:spcAft>
                <a:spcPts val="0"/>
              </a:spcAft>
              <a:buSzPts val="1400"/>
              <a:buNone/>
              <a:defRPr sz="3300" b="0" i="0" u="none" strike="noStrike" cap="none">
                <a:solidFill>
                  <a:srgbClr val="003D7C"/>
                </a:solidFill>
                <a:latin typeface="Calibri"/>
                <a:ea typeface="Calibri"/>
                <a:cs typeface="Calibri"/>
                <a:sym typeface="Calibri"/>
              </a:defRPr>
            </a:lvl5pPr>
            <a:lvl6pPr marR="0" lvl="5" algn="ctr" rtl="0">
              <a:spcBef>
                <a:spcPts val="0"/>
              </a:spcBef>
              <a:spcAft>
                <a:spcPts val="0"/>
              </a:spcAft>
              <a:buSzPts val="1400"/>
              <a:buNone/>
              <a:defRPr sz="3300" b="0" i="0" u="none" strike="noStrike" cap="none">
                <a:solidFill>
                  <a:srgbClr val="003D7C"/>
                </a:solidFill>
                <a:latin typeface="Arial"/>
                <a:ea typeface="Arial"/>
                <a:cs typeface="Arial"/>
                <a:sym typeface="Arial"/>
              </a:defRPr>
            </a:lvl6pPr>
            <a:lvl7pPr marR="0" lvl="6" algn="ctr" rtl="0">
              <a:spcBef>
                <a:spcPts val="0"/>
              </a:spcBef>
              <a:spcAft>
                <a:spcPts val="0"/>
              </a:spcAft>
              <a:buSzPts val="1400"/>
              <a:buNone/>
              <a:defRPr sz="3300" b="0" i="0" u="none" strike="noStrike" cap="none">
                <a:solidFill>
                  <a:srgbClr val="003D7C"/>
                </a:solidFill>
                <a:latin typeface="Arial"/>
                <a:ea typeface="Arial"/>
                <a:cs typeface="Arial"/>
                <a:sym typeface="Arial"/>
              </a:defRPr>
            </a:lvl7pPr>
            <a:lvl8pPr marR="0" lvl="7" algn="ctr" rtl="0">
              <a:spcBef>
                <a:spcPts val="0"/>
              </a:spcBef>
              <a:spcAft>
                <a:spcPts val="0"/>
              </a:spcAft>
              <a:buSzPts val="1400"/>
              <a:buNone/>
              <a:defRPr sz="3300" b="0" i="0" u="none" strike="noStrike" cap="none">
                <a:solidFill>
                  <a:srgbClr val="003D7C"/>
                </a:solidFill>
                <a:latin typeface="Arial"/>
                <a:ea typeface="Arial"/>
                <a:cs typeface="Arial"/>
                <a:sym typeface="Arial"/>
              </a:defRPr>
            </a:lvl8pPr>
            <a:lvl9pPr marR="0" lvl="8" algn="ctr" rtl="0">
              <a:spcBef>
                <a:spcPts val="0"/>
              </a:spcBef>
              <a:spcAft>
                <a:spcPts val="0"/>
              </a:spcAft>
              <a:buSzPts val="1400"/>
              <a:buNone/>
              <a:defRPr sz="3300" b="0" i="0" u="none" strike="noStrike" cap="none">
                <a:solidFill>
                  <a:srgbClr val="003D7C"/>
                </a:solidFill>
                <a:latin typeface="Arial"/>
                <a:ea typeface="Arial"/>
                <a:cs typeface="Arial"/>
                <a:sym typeface="Arial"/>
              </a:defRPr>
            </a:lvl9pPr>
          </a:lstStyle>
          <a:p>
            <a:endParaRPr/>
          </a:p>
        </p:txBody>
      </p:sp>
      <p:sp>
        <p:nvSpPr>
          <p:cNvPr id="65" name="Google Shape;65;p9"/>
          <p:cNvSpPr/>
          <p:nvPr/>
        </p:nvSpPr>
        <p:spPr>
          <a:xfrm rot="5400000">
            <a:off x="4165502" y="164953"/>
            <a:ext cx="816000" cy="9141000"/>
          </a:xfrm>
          <a:prstGeom prst="rect">
            <a:avLst/>
          </a:prstGeom>
          <a:solidFill>
            <a:srgbClr val="FFCC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1500">
                <a:solidFill>
                  <a:srgbClr val="FFCC00"/>
                </a:solidFill>
                <a:latin typeface="Arial"/>
                <a:ea typeface="Arial"/>
                <a:cs typeface="Arial"/>
                <a:sym typeface="Arial"/>
              </a:rPr>
              <a:t> </a:t>
            </a:r>
            <a:endParaRPr/>
          </a:p>
        </p:txBody>
      </p:sp>
      <p:pic>
        <p:nvPicPr>
          <p:cNvPr id="66" name="Google Shape;66;p9"/>
          <p:cNvPicPr preferRelativeResize="0"/>
          <p:nvPr/>
        </p:nvPicPr>
        <p:blipFill rotWithShape="1">
          <a:blip r:embed="rId2">
            <a:alphaModFix/>
          </a:blip>
          <a:srcRect/>
          <a:stretch/>
        </p:blipFill>
        <p:spPr>
          <a:xfrm>
            <a:off x="2474466" y="4528747"/>
            <a:ext cx="4141321" cy="349670"/>
          </a:xfrm>
          <a:prstGeom prst="rect">
            <a:avLst/>
          </a:prstGeom>
          <a:noFill/>
          <a:ln>
            <a:noFill/>
          </a:ln>
        </p:spPr>
      </p:pic>
      <p:sp>
        <p:nvSpPr>
          <p:cNvPr id="67" name="Google Shape;67;p9"/>
          <p:cNvSpPr txBox="1">
            <a:spLocks noGrp="1"/>
          </p:cNvSpPr>
          <p:nvPr>
            <p:ph type="sldNum" idx="12"/>
          </p:nvPr>
        </p:nvSpPr>
        <p:spPr>
          <a:xfrm>
            <a:off x="8556784" y="4749851"/>
            <a:ext cx="548700" cy="393600"/>
          </a:xfrm>
          <a:prstGeom prst="rect">
            <a:avLst/>
          </a:prstGeom>
        </p:spPr>
        <p:txBody>
          <a:bodyPr spcFirstLastPara="1" wrap="square" lIns="91425" tIns="45700" rIns="91425" bIns="45700" anchor="ctr" anchorCtr="0">
            <a:noAutofit/>
          </a:bodyPr>
          <a:lstStyle>
            <a:lvl1pPr lvl="0" algn="r">
              <a:buNone/>
              <a:defRPr sz="1300"/>
            </a:lvl1pPr>
            <a:lvl2pPr lvl="1" algn="r">
              <a:buNone/>
              <a:defRPr sz="1300"/>
            </a:lvl2pPr>
            <a:lvl3pPr lvl="2" algn="r">
              <a:buNone/>
              <a:defRPr sz="1300"/>
            </a:lvl3pPr>
            <a:lvl4pPr lvl="3" algn="r">
              <a:buNone/>
              <a:defRPr sz="1300"/>
            </a:lvl4pPr>
            <a:lvl5pPr lvl="4" algn="r">
              <a:buNone/>
              <a:defRPr sz="1300"/>
            </a:lvl5pPr>
            <a:lvl6pPr lvl="5" algn="r">
              <a:buNone/>
              <a:defRPr sz="1300"/>
            </a:lvl6pPr>
            <a:lvl7pPr lvl="6" algn="r">
              <a:buNone/>
              <a:defRPr sz="1300"/>
            </a:lvl7pPr>
            <a:lvl8pPr lvl="7" algn="r">
              <a:buNone/>
              <a:defRPr sz="1300"/>
            </a:lvl8pPr>
            <a:lvl9pPr lvl="8" algn="r">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Blank">
  <p:cSld name="5_Blank">
    <p:spTree>
      <p:nvGrpSpPr>
        <p:cNvPr id="1" name="Shape 68"/>
        <p:cNvGrpSpPr/>
        <p:nvPr/>
      </p:nvGrpSpPr>
      <p:grpSpPr>
        <a:xfrm>
          <a:off x="0" y="0"/>
          <a:ext cx="0" cy="0"/>
          <a:chOff x="0" y="0"/>
          <a:chExt cx="0" cy="0"/>
        </a:xfrm>
      </p:grpSpPr>
      <p:sp>
        <p:nvSpPr>
          <p:cNvPr id="69" name="Google Shape;69;p10"/>
          <p:cNvSpPr/>
          <p:nvPr/>
        </p:nvSpPr>
        <p:spPr>
          <a:xfrm rot="5400000">
            <a:off x="2001750" y="-1998750"/>
            <a:ext cx="5143500" cy="9141000"/>
          </a:xfrm>
          <a:prstGeom prst="rect">
            <a:avLst/>
          </a:prstGeom>
          <a:solidFill>
            <a:srgbClr val="FBCE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500">
              <a:solidFill>
                <a:schemeClr val="dk1"/>
              </a:solidFill>
              <a:latin typeface="Arial"/>
              <a:ea typeface="Arial"/>
              <a:cs typeface="Arial"/>
              <a:sym typeface="Arial"/>
            </a:endParaRPr>
          </a:p>
        </p:txBody>
      </p:sp>
      <p:sp>
        <p:nvSpPr>
          <p:cNvPr id="70" name="Google Shape;70;p10"/>
          <p:cNvSpPr txBox="1">
            <a:spLocks noGrp="1"/>
          </p:cNvSpPr>
          <p:nvPr>
            <p:ph type="ctrTitle"/>
          </p:nvPr>
        </p:nvSpPr>
        <p:spPr>
          <a:xfrm>
            <a:off x="946688" y="1441092"/>
            <a:ext cx="7239000" cy="15363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575" b="1" cap="none">
                <a:solidFill>
                  <a:srgbClr val="003264"/>
                </a:solidFill>
                <a:latin typeface="Arial"/>
                <a:ea typeface="Arial"/>
                <a:cs typeface="Arial"/>
                <a:sym typeface="Arial"/>
              </a:defRPr>
            </a:lvl1pPr>
            <a:lvl2pPr marR="0" lvl="1" algn="ctr" rtl="0">
              <a:spcBef>
                <a:spcPts val="0"/>
              </a:spcBef>
              <a:spcAft>
                <a:spcPts val="0"/>
              </a:spcAft>
              <a:buSzPts val="1400"/>
              <a:buNone/>
              <a:defRPr sz="3300" b="0" i="0" u="none" strike="noStrike" cap="none">
                <a:solidFill>
                  <a:srgbClr val="003D7C"/>
                </a:solidFill>
                <a:latin typeface="Calibri"/>
                <a:ea typeface="Calibri"/>
                <a:cs typeface="Calibri"/>
                <a:sym typeface="Calibri"/>
              </a:defRPr>
            </a:lvl2pPr>
            <a:lvl3pPr marR="0" lvl="2" algn="ctr" rtl="0">
              <a:spcBef>
                <a:spcPts val="0"/>
              </a:spcBef>
              <a:spcAft>
                <a:spcPts val="0"/>
              </a:spcAft>
              <a:buSzPts val="1400"/>
              <a:buNone/>
              <a:defRPr sz="3300" b="0" i="0" u="none" strike="noStrike" cap="none">
                <a:solidFill>
                  <a:srgbClr val="003D7C"/>
                </a:solidFill>
                <a:latin typeface="Calibri"/>
                <a:ea typeface="Calibri"/>
                <a:cs typeface="Calibri"/>
                <a:sym typeface="Calibri"/>
              </a:defRPr>
            </a:lvl3pPr>
            <a:lvl4pPr marR="0" lvl="3" algn="ctr" rtl="0">
              <a:spcBef>
                <a:spcPts val="0"/>
              </a:spcBef>
              <a:spcAft>
                <a:spcPts val="0"/>
              </a:spcAft>
              <a:buSzPts val="1400"/>
              <a:buNone/>
              <a:defRPr sz="3300" b="0" i="0" u="none" strike="noStrike" cap="none">
                <a:solidFill>
                  <a:srgbClr val="003D7C"/>
                </a:solidFill>
                <a:latin typeface="Calibri"/>
                <a:ea typeface="Calibri"/>
                <a:cs typeface="Calibri"/>
                <a:sym typeface="Calibri"/>
              </a:defRPr>
            </a:lvl4pPr>
            <a:lvl5pPr marR="0" lvl="4" algn="ctr" rtl="0">
              <a:spcBef>
                <a:spcPts val="0"/>
              </a:spcBef>
              <a:spcAft>
                <a:spcPts val="0"/>
              </a:spcAft>
              <a:buSzPts val="1400"/>
              <a:buNone/>
              <a:defRPr sz="3300" b="0" i="0" u="none" strike="noStrike" cap="none">
                <a:solidFill>
                  <a:srgbClr val="003D7C"/>
                </a:solidFill>
                <a:latin typeface="Calibri"/>
                <a:ea typeface="Calibri"/>
                <a:cs typeface="Calibri"/>
                <a:sym typeface="Calibri"/>
              </a:defRPr>
            </a:lvl5pPr>
            <a:lvl6pPr marR="0" lvl="5" algn="ctr" rtl="0">
              <a:spcBef>
                <a:spcPts val="0"/>
              </a:spcBef>
              <a:spcAft>
                <a:spcPts val="0"/>
              </a:spcAft>
              <a:buSzPts val="1400"/>
              <a:buNone/>
              <a:defRPr sz="3300" b="0" i="0" u="none" strike="noStrike" cap="none">
                <a:solidFill>
                  <a:srgbClr val="003D7C"/>
                </a:solidFill>
                <a:latin typeface="Arial"/>
                <a:ea typeface="Arial"/>
                <a:cs typeface="Arial"/>
                <a:sym typeface="Arial"/>
              </a:defRPr>
            </a:lvl6pPr>
            <a:lvl7pPr marR="0" lvl="6" algn="ctr" rtl="0">
              <a:spcBef>
                <a:spcPts val="0"/>
              </a:spcBef>
              <a:spcAft>
                <a:spcPts val="0"/>
              </a:spcAft>
              <a:buSzPts val="1400"/>
              <a:buNone/>
              <a:defRPr sz="3300" b="0" i="0" u="none" strike="noStrike" cap="none">
                <a:solidFill>
                  <a:srgbClr val="003D7C"/>
                </a:solidFill>
                <a:latin typeface="Arial"/>
                <a:ea typeface="Arial"/>
                <a:cs typeface="Arial"/>
                <a:sym typeface="Arial"/>
              </a:defRPr>
            </a:lvl7pPr>
            <a:lvl8pPr marR="0" lvl="7" algn="ctr" rtl="0">
              <a:spcBef>
                <a:spcPts val="0"/>
              </a:spcBef>
              <a:spcAft>
                <a:spcPts val="0"/>
              </a:spcAft>
              <a:buSzPts val="1400"/>
              <a:buNone/>
              <a:defRPr sz="3300" b="0" i="0" u="none" strike="noStrike" cap="none">
                <a:solidFill>
                  <a:srgbClr val="003D7C"/>
                </a:solidFill>
                <a:latin typeface="Arial"/>
                <a:ea typeface="Arial"/>
                <a:cs typeface="Arial"/>
                <a:sym typeface="Arial"/>
              </a:defRPr>
            </a:lvl8pPr>
            <a:lvl9pPr marR="0" lvl="8" algn="ctr" rtl="0">
              <a:spcBef>
                <a:spcPts val="0"/>
              </a:spcBef>
              <a:spcAft>
                <a:spcPts val="0"/>
              </a:spcAft>
              <a:buSzPts val="1400"/>
              <a:buNone/>
              <a:defRPr sz="3300" b="0" i="0" u="none" strike="noStrike" cap="none">
                <a:solidFill>
                  <a:srgbClr val="003D7C"/>
                </a:solidFill>
                <a:latin typeface="Arial"/>
                <a:ea typeface="Arial"/>
                <a:cs typeface="Arial"/>
                <a:sym typeface="Arial"/>
              </a:defRPr>
            </a:lvl9pPr>
          </a:lstStyle>
          <a:p>
            <a:endParaRPr/>
          </a:p>
        </p:txBody>
      </p:sp>
      <p:pic>
        <p:nvPicPr>
          <p:cNvPr id="71" name="Google Shape;71;p10"/>
          <p:cNvPicPr preferRelativeResize="0"/>
          <p:nvPr/>
        </p:nvPicPr>
        <p:blipFill rotWithShape="1">
          <a:blip r:embed="rId2">
            <a:alphaModFix/>
          </a:blip>
          <a:srcRect/>
          <a:stretch/>
        </p:blipFill>
        <p:spPr>
          <a:xfrm>
            <a:off x="2474466" y="4528747"/>
            <a:ext cx="4141321" cy="349670"/>
          </a:xfrm>
          <a:prstGeom prst="rect">
            <a:avLst/>
          </a:prstGeom>
          <a:noFill/>
          <a:ln>
            <a:noFill/>
          </a:ln>
        </p:spPr>
      </p:pic>
      <p:sp>
        <p:nvSpPr>
          <p:cNvPr id="72" name="Google Shape;72;p10"/>
          <p:cNvSpPr txBox="1">
            <a:spLocks noGrp="1"/>
          </p:cNvSpPr>
          <p:nvPr>
            <p:ph type="sldNum" idx="12"/>
          </p:nvPr>
        </p:nvSpPr>
        <p:spPr>
          <a:xfrm>
            <a:off x="8556784" y="4749851"/>
            <a:ext cx="548700" cy="393600"/>
          </a:xfrm>
          <a:prstGeom prst="rect">
            <a:avLst/>
          </a:prstGeom>
        </p:spPr>
        <p:txBody>
          <a:bodyPr spcFirstLastPara="1" wrap="square" lIns="91425" tIns="45700" rIns="91425" bIns="45700" anchor="ctr" anchorCtr="0">
            <a:noAutofit/>
          </a:bodyPr>
          <a:lstStyle>
            <a:lvl1pPr lvl="0" algn="r">
              <a:buNone/>
              <a:defRPr sz="1300"/>
            </a:lvl1pPr>
            <a:lvl2pPr lvl="1" algn="r">
              <a:buNone/>
              <a:defRPr sz="1300"/>
            </a:lvl2pPr>
            <a:lvl3pPr lvl="2" algn="r">
              <a:buNone/>
              <a:defRPr sz="1300"/>
            </a:lvl3pPr>
            <a:lvl4pPr lvl="3" algn="r">
              <a:buNone/>
              <a:defRPr sz="1300"/>
            </a:lvl4pPr>
            <a:lvl5pPr lvl="4" algn="r">
              <a:buNone/>
              <a:defRPr sz="1300"/>
            </a:lvl5pPr>
            <a:lvl6pPr lvl="5" algn="r">
              <a:buNone/>
              <a:defRPr sz="1300"/>
            </a:lvl6pPr>
            <a:lvl7pPr lvl="6" algn="r">
              <a:buNone/>
              <a:defRPr sz="1300"/>
            </a:lvl7pPr>
            <a:lvl8pPr lvl="7" algn="r">
              <a:buNone/>
              <a:defRPr sz="1300"/>
            </a:lvl8pPr>
            <a:lvl9pPr lvl="8" algn="r">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rot="5400000">
            <a:off x="4373402" y="373050"/>
            <a:ext cx="400200" cy="9141000"/>
          </a:xfrm>
          <a:prstGeom prst="rect">
            <a:avLst/>
          </a:prstGeom>
          <a:solidFill>
            <a:srgbClr val="FFCC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1500" b="0" i="0" u="none" strike="noStrike" cap="none">
                <a:solidFill>
                  <a:srgbClr val="FFCC00"/>
                </a:solidFill>
                <a:latin typeface="Arial"/>
                <a:ea typeface="Arial"/>
                <a:cs typeface="Arial"/>
                <a:sym typeface="Arial"/>
              </a:rPr>
              <a:t> </a:t>
            </a:r>
            <a:endParaRPr/>
          </a:p>
        </p:txBody>
      </p:sp>
      <p:sp>
        <p:nvSpPr>
          <p:cNvPr id="7" name="Google Shape;7;p1"/>
          <p:cNvSpPr/>
          <p:nvPr/>
        </p:nvSpPr>
        <p:spPr>
          <a:xfrm rot="5400000">
            <a:off x="4146751" y="-4143750"/>
            <a:ext cx="853500" cy="9141000"/>
          </a:xfrm>
          <a:prstGeom prst="rect">
            <a:avLst/>
          </a:prstGeom>
          <a:solidFill>
            <a:srgbClr val="0032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500" b="0" i="0" u="none" strike="noStrike" cap="none">
              <a:solidFill>
                <a:schemeClr val="dk1"/>
              </a:solidFill>
              <a:latin typeface="Arial"/>
              <a:ea typeface="Arial"/>
              <a:cs typeface="Arial"/>
              <a:sym typeface="Arial"/>
            </a:endParaRPr>
          </a:p>
        </p:txBody>
      </p:sp>
      <p:sp>
        <p:nvSpPr>
          <p:cNvPr id="8" name="Google Shape;8;p1"/>
          <p:cNvSpPr txBox="1">
            <a:spLocks noGrp="1"/>
          </p:cNvSpPr>
          <p:nvPr>
            <p:ph type="body" idx="1"/>
          </p:nvPr>
        </p:nvSpPr>
        <p:spPr>
          <a:xfrm>
            <a:off x="457200" y="1026301"/>
            <a:ext cx="8305800" cy="3717000"/>
          </a:xfrm>
          <a:prstGeom prst="rect">
            <a:avLst/>
          </a:prstGeom>
          <a:noFill/>
          <a:ln>
            <a:noFill/>
          </a:ln>
        </p:spPr>
        <p:txBody>
          <a:bodyPr spcFirstLastPara="1" wrap="square" lIns="91425" tIns="45700" rIns="91425" bIns="45700" anchor="t" anchorCtr="0">
            <a:noAutofit/>
          </a:bodyPr>
          <a:lstStyle>
            <a:lvl1pPr marL="457200" marR="0" lvl="0" indent="-328613" algn="l" rtl="0">
              <a:spcBef>
                <a:spcPts val="315"/>
              </a:spcBef>
              <a:spcAft>
                <a:spcPts val="0"/>
              </a:spcAft>
              <a:buClr>
                <a:srgbClr val="003264"/>
              </a:buClr>
              <a:buSzPts val="1575"/>
              <a:buFont typeface="Arial"/>
              <a:buChar char="•"/>
              <a:defRPr sz="1575" b="0" i="0" u="none" strike="noStrike" cap="none">
                <a:solidFill>
                  <a:srgbClr val="003264"/>
                </a:solidFill>
                <a:latin typeface="Arial"/>
                <a:ea typeface="Arial"/>
                <a:cs typeface="Arial"/>
                <a:sym typeface="Arial"/>
              </a:defRPr>
            </a:lvl1pPr>
            <a:lvl2pPr marL="914400" marR="0" lvl="1" indent="-314325" algn="l" rtl="0">
              <a:spcBef>
                <a:spcPts val="270"/>
              </a:spcBef>
              <a:spcAft>
                <a:spcPts val="0"/>
              </a:spcAft>
              <a:buClr>
                <a:srgbClr val="003264"/>
              </a:buClr>
              <a:buSzPts val="1350"/>
              <a:buFont typeface="Arial"/>
              <a:buChar char="–"/>
              <a:defRPr sz="1350" b="1" i="0" u="none" strike="noStrike" cap="none">
                <a:solidFill>
                  <a:srgbClr val="003264"/>
                </a:solidFill>
                <a:latin typeface="Arial"/>
                <a:ea typeface="Arial"/>
                <a:cs typeface="Arial"/>
                <a:sym typeface="Arial"/>
              </a:defRPr>
            </a:lvl2pPr>
            <a:lvl3pPr marL="1371600" marR="0" lvl="2" indent="-314325" algn="l" rtl="0">
              <a:spcBef>
                <a:spcPts val="270"/>
              </a:spcBef>
              <a:spcAft>
                <a:spcPts val="0"/>
              </a:spcAft>
              <a:buClr>
                <a:srgbClr val="003264"/>
              </a:buClr>
              <a:buSzPts val="1350"/>
              <a:buFont typeface="Arial"/>
              <a:buChar char="•"/>
              <a:defRPr sz="1350" b="0" i="0" u="none" strike="noStrike" cap="none">
                <a:solidFill>
                  <a:srgbClr val="003264"/>
                </a:solidFill>
                <a:latin typeface="Arial"/>
                <a:ea typeface="Arial"/>
                <a:cs typeface="Arial"/>
                <a:sym typeface="Arial"/>
              </a:defRPr>
            </a:lvl3pPr>
            <a:lvl4pPr marL="1828800" marR="0" lvl="3" indent="-304800" algn="l" rtl="0">
              <a:spcBef>
                <a:spcPts val="240"/>
              </a:spcBef>
              <a:spcAft>
                <a:spcPts val="0"/>
              </a:spcAft>
              <a:buClr>
                <a:srgbClr val="003264"/>
              </a:buClr>
              <a:buSzPts val="1200"/>
              <a:buFont typeface="Arial"/>
              <a:buChar char="–"/>
              <a:defRPr sz="1200" b="0" i="0" u="none" strike="noStrike" cap="none">
                <a:solidFill>
                  <a:srgbClr val="003264"/>
                </a:solidFill>
                <a:latin typeface="Arial"/>
                <a:ea typeface="Arial"/>
                <a:cs typeface="Arial"/>
                <a:sym typeface="Arial"/>
              </a:defRPr>
            </a:lvl4pPr>
            <a:lvl5pPr marL="2286000" marR="0" lvl="4" indent="-295275" algn="l" rtl="0">
              <a:spcBef>
                <a:spcPts val="210"/>
              </a:spcBef>
              <a:spcAft>
                <a:spcPts val="0"/>
              </a:spcAft>
              <a:buClr>
                <a:srgbClr val="003264"/>
              </a:buClr>
              <a:buSzPts val="1050"/>
              <a:buFont typeface="Arial"/>
              <a:buChar char="»"/>
              <a:defRPr sz="1050" b="0" i="0" u="none" strike="noStrike" cap="none">
                <a:solidFill>
                  <a:srgbClr val="003264"/>
                </a:solidFill>
                <a:latin typeface="Arial"/>
                <a:ea typeface="Arial"/>
                <a:cs typeface="Arial"/>
                <a:sym typeface="Arial"/>
              </a:defRPr>
            </a:lvl5pPr>
            <a:lvl6pPr marL="2743200" marR="0" lvl="5" indent="-323850" algn="l" rtl="0">
              <a:spcBef>
                <a:spcPts val="300"/>
              </a:spcBef>
              <a:spcAft>
                <a:spcPts val="0"/>
              </a:spcAft>
              <a:buClr>
                <a:srgbClr val="003D7C"/>
              </a:buClr>
              <a:buSzPts val="1500"/>
              <a:buFont typeface="Calibri"/>
              <a:buChar char="»"/>
              <a:defRPr sz="1500" b="0" i="0" u="none" strike="noStrike" cap="none">
                <a:solidFill>
                  <a:srgbClr val="003D7C"/>
                </a:solidFill>
                <a:latin typeface="Calibri"/>
                <a:ea typeface="Calibri"/>
                <a:cs typeface="Calibri"/>
                <a:sym typeface="Calibri"/>
              </a:defRPr>
            </a:lvl6pPr>
            <a:lvl7pPr marL="3200400" marR="0" lvl="6" indent="-323850" algn="l" rtl="0">
              <a:spcBef>
                <a:spcPts val="300"/>
              </a:spcBef>
              <a:spcAft>
                <a:spcPts val="0"/>
              </a:spcAft>
              <a:buClr>
                <a:srgbClr val="003D7C"/>
              </a:buClr>
              <a:buSzPts val="1500"/>
              <a:buFont typeface="Calibri"/>
              <a:buChar char="»"/>
              <a:defRPr sz="1500" b="0" i="0" u="none" strike="noStrike" cap="none">
                <a:solidFill>
                  <a:srgbClr val="003D7C"/>
                </a:solidFill>
                <a:latin typeface="Calibri"/>
                <a:ea typeface="Calibri"/>
                <a:cs typeface="Calibri"/>
                <a:sym typeface="Calibri"/>
              </a:defRPr>
            </a:lvl7pPr>
            <a:lvl8pPr marL="3657600" marR="0" lvl="7" indent="-323850" algn="l" rtl="0">
              <a:spcBef>
                <a:spcPts val="300"/>
              </a:spcBef>
              <a:spcAft>
                <a:spcPts val="0"/>
              </a:spcAft>
              <a:buClr>
                <a:srgbClr val="003D7C"/>
              </a:buClr>
              <a:buSzPts val="1500"/>
              <a:buFont typeface="Calibri"/>
              <a:buChar char="»"/>
              <a:defRPr sz="1500" b="0" i="0" u="none" strike="noStrike" cap="none">
                <a:solidFill>
                  <a:srgbClr val="003D7C"/>
                </a:solidFill>
                <a:latin typeface="Calibri"/>
                <a:ea typeface="Calibri"/>
                <a:cs typeface="Calibri"/>
                <a:sym typeface="Calibri"/>
              </a:defRPr>
            </a:lvl8pPr>
            <a:lvl9pPr marL="4114800" marR="0" lvl="8" indent="-323850" algn="l" rtl="0">
              <a:spcBef>
                <a:spcPts val="300"/>
              </a:spcBef>
              <a:spcAft>
                <a:spcPts val="0"/>
              </a:spcAft>
              <a:buClr>
                <a:srgbClr val="003D7C"/>
              </a:buClr>
              <a:buSzPts val="1500"/>
              <a:buFont typeface="Calibri"/>
              <a:buChar char="»"/>
              <a:defRPr sz="1500" b="0" i="0" u="none" strike="noStrike" cap="none">
                <a:solidFill>
                  <a:srgbClr val="003D7C"/>
                </a:solidFill>
                <a:latin typeface="Calibri"/>
                <a:ea typeface="Calibri"/>
                <a:cs typeface="Calibri"/>
                <a:sym typeface="Calibri"/>
              </a:defRPr>
            </a:lvl9pPr>
          </a:lstStyle>
          <a:p>
            <a:endParaRPr/>
          </a:p>
        </p:txBody>
      </p:sp>
      <p:sp>
        <p:nvSpPr>
          <p:cNvPr id="9" name="Google Shape;9;p1"/>
          <p:cNvSpPr txBox="1">
            <a:spLocks noGrp="1"/>
          </p:cNvSpPr>
          <p:nvPr>
            <p:ph type="dt" idx="10"/>
          </p:nvPr>
        </p:nvSpPr>
        <p:spPr>
          <a:xfrm>
            <a:off x="5848222" y="4914900"/>
            <a:ext cx="2913600" cy="2286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600" b="1" i="0" u="none" strike="noStrike" cap="none">
                <a:solidFill>
                  <a:srgbClr val="003264"/>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ftr" idx="11"/>
          </p:nvPr>
        </p:nvSpPr>
        <p:spPr>
          <a:xfrm>
            <a:off x="452380" y="4914900"/>
            <a:ext cx="2895600" cy="2286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600" b="1" i="0" u="none" strike="noStrike" cap="none">
                <a:solidFill>
                  <a:srgbClr val="003264"/>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11" name="Google Shape;11;p1"/>
          <p:cNvSpPr txBox="1">
            <a:spLocks noGrp="1"/>
          </p:cNvSpPr>
          <p:nvPr>
            <p:ph type="sldNum" idx="12"/>
          </p:nvPr>
        </p:nvSpPr>
        <p:spPr>
          <a:xfrm>
            <a:off x="3655447" y="4914900"/>
            <a:ext cx="1905000" cy="228600"/>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spcAft>
                <a:spcPts val="0"/>
              </a:spcAft>
              <a:buNone/>
              <a:defRPr sz="675" b="1" i="0" u="none" strike="noStrike" cap="none">
                <a:solidFill>
                  <a:srgbClr val="003264"/>
                </a:solidFill>
                <a:latin typeface="Arial"/>
                <a:ea typeface="Arial"/>
                <a:cs typeface="Arial"/>
                <a:sym typeface="Arial"/>
              </a:defRPr>
            </a:lvl1pPr>
            <a:lvl2pPr marL="0" marR="0" lvl="1" indent="0" algn="ctr" rtl="0">
              <a:spcBef>
                <a:spcPts val="0"/>
              </a:spcBef>
              <a:spcAft>
                <a:spcPts val="0"/>
              </a:spcAft>
              <a:buNone/>
              <a:defRPr sz="675" b="1" i="0" u="none" strike="noStrike" cap="none">
                <a:solidFill>
                  <a:srgbClr val="003264"/>
                </a:solidFill>
                <a:latin typeface="Arial"/>
                <a:ea typeface="Arial"/>
                <a:cs typeface="Arial"/>
                <a:sym typeface="Arial"/>
              </a:defRPr>
            </a:lvl2pPr>
            <a:lvl3pPr marL="0" marR="0" lvl="2" indent="0" algn="ctr" rtl="0">
              <a:spcBef>
                <a:spcPts val="0"/>
              </a:spcBef>
              <a:spcAft>
                <a:spcPts val="0"/>
              </a:spcAft>
              <a:buNone/>
              <a:defRPr sz="675" b="1" i="0" u="none" strike="noStrike" cap="none">
                <a:solidFill>
                  <a:srgbClr val="003264"/>
                </a:solidFill>
                <a:latin typeface="Arial"/>
                <a:ea typeface="Arial"/>
                <a:cs typeface="Arial"/>
                <a:sym typeface="Arial"/>
              </a:defRPr>
            </a:lvl3pPr>
            <a:lvl4pPr marL="0" marR="0" lvl="3" indent="0" algn="ctr" rtl="0">
              <a:spcBef>
                <a:spcPts val="0"/>
              </a:spcBef>
              <a:spcAft>
                <a:spcPts val="0"/>
              </a:spcAft>
              <a:buNone/>
              <a:defRPr sz="675" b="1" i="0" u="none" strike="noStrike" cap="none">
                <a:solidFill>
                  <a:srgbClr val="003264"/>
                </a:solidFill>
                <a:latin typeface="Arial"/>
                <a:ea typeface="Arial"/>
                <a:cs typeface="Arial"/>
                <a:sym typeface="Arial"/>
              </a:defRPr>
            </a:lvl4pPr>
            <a:lvl5pPr marL="0" marR="0" lvl="4" indent="0" algn="ctr" rtl="0">
              <a:spcBef>
                <a:spcPts val="0"/>
              </a:spcBef>
              <a:spcAft>
                <a:spcPts val="0"/>
              </a:spcAft>
              <a:buNone/>
              <a:defRPr sz="675" b="1" i="0" u="none" strike="noStrike" cap="none">
                <a:solidFill>
                  <a:srgbClr val="003264"/>
                </a:solidFill>
                <a:latin typeface="Arial"/>
                <a:ea typeface="Arial"/>
                <a:cs typeface="Arial"/>
                <a:sym typeface="Arial"/>
              </a:defRPr>
            </a:lvl5pPr>
            <a:lvl6pPr marL="0" marR="0" lvl="5" indent="0" algn="ctr" rtl="0">
              <a:spcBef>
                <a:spcPts val="0"/>
              </a:spcBef>
              <a:spcAft>
                <a:spcPts val="0"/>
              </a:spcAft>
              <a:buNone/>
              <a:defRPr sz="675" b="1" i="0" u="none" strike="noStrike" cap="none">
                <a:solidFill>
                  <a:srgbClr val="003264"/>
                </a:solidFill>
                <a:latin typeface="Arial"/>
                <a:ea typeface="Arial"/>
                <a:cs typeface="Arial"/>
                <a:sym typeface="Arial"/>
              </a:defRPr>
            </a:lvl6pPr>
            <a:lvl7pPr marL="0" marR="0" lvl="6" indent="0" algn="ctr" rtl="0">
              <a:spcBef>
                <a:spcPts val="0"/>
              </a:spcBef>
              <a:spcAft>
                <a:spcPts val="0"/>
              </a:spcAft>
              <a:buNone/>
              <a:defRPr sz="675" b="1" i="0" u="none" strike="noStrike" cap="none">
                <a:solidFill>
                  <a:srgbClr val="003264"/>
                </a:solidFill>
                <a:latin typeface="Arial"/>
                <a:ea typeface="Arial"/>
                <a:cs typeface="Arial"/>
                <a:sym typeface="Arial"/>
              </a:defRPr>
            </a:lvl7pPr>
            <a:lvl8pPr marL="0" marR="0" lvl="7" indent="0" algn="ctr" rtl="0">
              <a:spcBef>
                <a:spcPts val="0"/>
              </a:spcBef>
              <a:spcAft>
                <a:spcPts val="0"/>
              </a:spcAft>
              <a:buNone/>
              <a:defRPr sz="675" b="1" i="0" u="none" strike="noStrike" cap="none">
                <a:solidFill>
                  <a:srgbClr val="003264"/>
                </a:solidFill>
                <a:latin typeface="Arial"/>
                <a:ea typeface="Arial"/>
                <a:cs typeface="Arial"/>
                <a:sym typeface="Arial"/>
              </a:defRPr>
            </a:lvl8pPr>
            <a:lvl9pPr marL="0" marR="0" lvl="8" indent="0" algn="ctr" rtl="0">
              <a:spcBef>
                <a:spcPts val="0"/>
              </a:spcBef>
              <a:spcAft>
                <a:spcPts val="0"/>
              </a:spcAft>
              <a:buNone/>
              <a:defRPr sz="675" b="1" i="0" u="none" strike="noStrike" cap="none">
                <a:solidFill>
                  <a:srgbClr val="003264"/>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cxnSp>
        <p:nvCxnSpPr>
          <p:cNvPr id="12" name="Google Shape;12;p1"/>
          <p:cNvCxnSpPr/>
          <p:nvPr/>
        </p:nvCxnSpPr>
        <p:spPr>
          <a:xfrm>
            <a:off x="1074058" y="853413"/>
            <a:ext cx="7765200" cy="119400"/>
          </a:xfrm>
          <a:prstGeom prst="straightConnector1">
            <a:avLst/>
          </a:prstGeom>
          <a:noFill/>
          <a:ln>
            <a:noFill/>
          </a:ln>
        </p:spPr>
      </p:cxnSp>
      <p:cxnSp>
        <p:nvCxnSpPr>
          <p:cNvPr id="13" name="Google Shape;13;p1"/>
          <p:cNvCxnSpPr/>
          <p:nvPr/>
        </p:nvCxnSpPr>
        <p:spPr>
          <a:xfrm rot="-5400000">
            <a:off x="8580664" y="542841"/>
            <a:ext cx="58200" cy="1500"/>
          </a:xfrm>
          <a:prstGeom prst="straightConnector1">
            <a:avLst/>
          </a:prstGeom>
          <a:noFill/>
          <a:ln>
            <a:noFill/>
          </a:ln>
        </p:spPr>
      </p:cxnSp>
      <p:sp>
        <p:nvSpPr>
          <p:cNvPr id="14" name="Google Shape;14;p1"/>
          <p:cNvSpPr txBox="1"/>
          <p:nvPr/>
        </p:nvSpPr>
        <p:spPr>
          <a:xfrm>
            <a:off x="446569" y="0"/>
            <a:ext cx="8315100" cy="864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s://scholar.google.com/scholar_lookup?title=Low+head+pico+hydro+turbine+selection+using+a+multi-criteria+analysis&amp;amp=&amp;author=S.+J.+Williamson&amp;amp=&amp;author=B.+H.+Stark&amp;amp=&amp;author=J.+D.+Booker&amp;amp=&amp;publication_year=2014&amp;amp=&amp;journal=Renewable+Energy&amp;amp=&amp;pages=43-50&amp;amp=&amp;doi=10.1016/j.renene.2012.06.020" TargetMode="External"/><Relationship Id="rId3" Type="http://schemas.openxmlformats.org/officeDocument/2006/relationships/hyperlink" Target="https://impact.ornl.gov/en/datasets/technical-potential-for-hydropower-capacity-at-non-powered-dams/" TargetMode="External"/><Relationship Id="rId7" Type="http://schemas.openxmlformats.org/officeDocument/2006/relationships/hyperlink" Target="https://www.sciencedirect.com/science/article/abs/pii/S1364032102000060" TargetMode="External"/><Relationship Id="rId12" Type="http://schemas.openxmlformats.org/officeDocument/2006/relationships/hyperlink" Target="https://waterdata.usgs.gov/monitoring-location/USGS-05288400/"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www.ferc.gov/sites/default/files/2020-05/hydropower-primer.pdf" TargetMode="External"/><Relationship Id="rId11" Type="http://schemas.openxmlformats.org/officeDocument/2006/relationships/hyperlink" Target="https://www.rinnovabili.it/wp-content/uploads/2025/07/IRENA-RENEWABLE-POWER-GENERATION-COSTS-IN-2024.pdf" TargetMode="External"/><Relationship Id="rId5" Type="http://schemas.openxmlformats.org/officeDocument/2006/relationships/hyperlink" Target="https://nid.sec.usace.army.mil/lhdi" TargetMode="External"/><Relationship Id="rId10" Type="http://schemas.openxmlformats.org/officeDocument/2006/relationships/hyperlink" Target="https://atb.nrel.gov/electricity/2024/definitions" TargetMode="External"/><Relationship Id="rId4" Type="http://schemas.openxmlformats.org/officeDocument/2006/relationships/hyperlink" Target="https://www.energy.gov/sites/prod/files/2018/02/f49/Hydropower-Vision-021518.pdf" TargetMode="External"/><Relationship Id="rId9" Type="http://schemas.openxmlformats.org/officeDocument/2006/relationships/hyperlink" Target="https://pmc.ncbi.nlm.nih.gov/articles/PMC10881369/"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obnb.uk/p15265262-quality-function-deployment-and-six-sigma-a-qfd-handbook?utm_source=chatgpt.com" TargetMode="External"/><Relationship Id="rId3" Type="http://schemas.openxmlformats.org/officeDocument/2006/relationships/hyperlink" Target="https://studentenergy.org/source/hydro-power/?gad_source=1&amp;gad_campaignid=1654243094&amp;gbraid=0AAAAADmfXHS1brvcEmdjhgh3Bh2-BE8sS&amp;gclid=Cj0KCQjw8p7GBhCjARIsAEhghZ23280bp7kIy7zclB55_iTuTpQ5LtD_TIJClYEDh73TYyiz8Kvf5HUaAuJ1EALw_wcB" TargetMode="External"/><Relationship Id="rId7" Type="http://schemas.openxmlformats.org/officeDocument/2006/relationships/hyperlink" Target="https://www.sciencedirect.com/science/article/pii/S1364032102000060"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www.researchgate.net/publication/258404306_Hydropower_in_the_Context_of_Sustainable_Energy_Supply_A_Review_of_Technologies_and_Challenges" TargetMode="External"/><Relationship Id="rId5" Type="http://schemas.openxmlformats.org/officeDocument/2006/relationships/hyperlink" Target="https://dl.watereng.ir/doc/Larry%20W.%20Mays%20-%20Water%20Resources%20Engineering%20_2010,%20Wiley_.pdf" TargetMode="External"/><Relationship Id="rId10" Type="http://schemas.openxmlformats.org/officeDocument/2006/relationships/hyperlink" Target="https://www.eia.gov/electricity/sales_revenue_price/pdf/table_5A.pdf" TargetMode="External"/><Relationship Id="rId4" Type="http://schemas.openxmlformats.org/officeDocument/2006/relationships/hyperlink" Target="https://www.scribd.com/document/408962857/Chapallaz-Manual-on-Pump-used-as-Turbine-pdf" TargetMode="External"/><Relationship Id="rId9" Type="http://schemas.openxmlformats.org/officeDocument/2006/relationships/hyperlink" Target="https://www.ferc.gov/sites/default/files/2020-05/hydropower-primer.pdf?utm_source=chatgpt.com"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doi.org/10.21951/HydroCapacity_NPD/2570407"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www.doi.gov/cupcao/Hydropower"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littoralpower.com/" TargetMode="External"/><Relationship Id="rId3" Type="http://schemas.openxmlformats.org/officeDocument/2006/relationships/hyperlink" Target="https://www.energy.gov/eere/water/hydropower-program" TargetMode="External"/><Relationship Id="rId7" Type="http://schemas.openxmlformats.org/officeDocument/2006/relationships/hyperlink" Target="https://www.startus-insights.com/innovators-guide/hydropower-trends/" TargetMode="External"/><Relationship Id="rId12" Type="http://schemas.openxmlformats.org/officeDocument/2006/relationships/hyperlink" Target="https://rivergages.mvr.usace.army.mi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www.youtube.com/watch?v=lQPDAdgdFkk" TargetMode="External"/><Relationship Id="rId11" Type="http://schemas.openxmlformats.org/officeDocument/2006/relationships/hyperlink" Target="https://www.mnhs.org/mnopedia/search/index/thing/coon-rapids-hydroelectric-dam" TargetMode="External"/><Relationship Id="rId5" Type="http://schemas.openxmlformats.org/officeDocument/2006/relationships/hyperlink" Target="https://www.youtube.com/watch?v=3MvRpp7WnK0" TargetMode="External"/><Relationship Id="rId10" Type="http://schemas.openxmlformats.org/officeDocument/2006/relationships/hyperlink" Target="https://www.basementdoctorcincy.com/about-us/news-events/41175-5-warning-signs-that-hydrostatic-pressure-is-taking-its-toll-on-your-foundation.html" TargetMode="External"/><Relationship Id="rId4" Type="http://schemas.openxmlformats.org/officeDocument/2006/relationships/hyperlink" Target="https://namus.nij.ojp.gov/library/reports-and-statistics" TargetMode="External"/><Relationship Id="rId9" Type="http://schemas.openxmlformats.org/officeDocument/2006/relationships/hyperlink" Target="https://byjus.com/physics/hydrostatic-pressure/"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energy.gov/sites/default/files/2024-12/Hydropower%2520Supply%2520Chain%2520Report%2520-%2520Final%5B1%5D.pdf" TargetMode="External"/><Relationship Id="rId2" Type="http://schemas.openxmlformats.org/officeDocument/2006/relationships/hyperlink" Target="https://www.hydro.org/powerhouse/article/red-rock-hydroelectric-project-a-model-for" TargetMode="External"/><Relationship Id="rId1" Type="http://schemas.openxmlformats.org/officeDocument/2006/relationships/slideLayout" Target="../slideLayouts/slideLayout2.xml"/><Relationship Id="rId4" Type="http://schemas.openxmlformats.org/officeDocument/2006/relationships/hyperlink" Target="https://lowimpacthydro.org/lihi-certificate-116-"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mnhs.org/mnopedia/search/index/thing/coon-rapids-hydroelectric-dam" TargetMode="External"/><Relationship Id="rId3" Type="http://schemas.openxmlformats.org/officeDocument/2006/relationships/hyperlink" Target="https://www.rinnovabili.it/wp-content/uploads/2025/07/IRENA-RENEWABLE-POWER-GENERATION-COSTS-IN-2024.pdf" TargetMode="External"/><Relationship Id="rId7" Type="http://schemas.openxmlformats.org/officeDocument/2006/relationships/hyperlink" Target="https://www.doi.gov/cupcao/Hydropower" TargetMode="External"/><Relationship Id="rId2" Type="http://schemas.openxmlformats.org/officeDocument/2006/relationships/hyperlink" Target="https://atb.nrel.gov/electricity/2024/definitions" TargetMode="External"/><Relationship Id="rId1" Type="http://schemas.openxmlformats.org/officeDocument/2006/relationships/slideLayout" Target="../slideLayouts/slideLayout2.xml"/><Relationship Id="rId6" Type="http://schemas.openxmlformats.org/officeDocument/2006/relationships/hyperlink" Target="https://doi.org/10.21951/HydroCapacity_NPD/2570407" TargetMode="External"/><Relationship Id="rId5" Type="http://schemas.openxmlformats.org/officeDocument/2006/relationships/hyperlink" Target="https://www.ferc.gov/sites/default/files/2020-05/hydropower-primer.pdf?utm_source=chatgpt.com" TargetMode="External"/><Relationship Id="rId4" Type="http://schemas.openxmlformats.org/officeDocument/2006/relationships/hyperlink" Target="https://www.researchgate.net/publication/258404306_Hydropower_in_the_Context_of_Sustainable_Energy_Supply_A_Review_of_Technologies_and_Challenges" TargetMode="External"/><Relationship Id="rId9" Type="http://schemas.openxmlformats.org/officeDocument/2006/relationships/hyperlink" Target="https://rivergages.mvr.usace.army.mi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Google Shape;130;p18"/>
          <p:cNvSpPr txBox="1"/>
          <p:nvPr/>
        </p:nvSpPr>
        <p:spPr>
          <a:xfrm>
            <a:off x="247650" y="1000351"/>
            <a:ext cx="8648700" cy="570300"/>
          </a:xfrm>
          <a:prstGeom prst="rect">
            <a:avLst/>
          </a:prstGeom>
          <a:noFill/>
          <a:ln>
            <a:noFill/>
          </a:ln>
        </p:spPr>
        <p:txBody>
          <a:bodyPr spcFirstLastPara="1" wrap="square" lIns="91425" tIns="45700" rIns="91425" bIns="45700" anchor="b" anchorCtr="0">
            <a:noAutofit/>
          </a:bodyPr>
          <a:lstStyle/>
          <a:p>
            <a:pPr algn="ctr"/>
            <a:br>
              <a:rPr lang="en" sz="2400" b="1" i="0" u="none" strike="noStrike" cap="none">
                <a:latin typeface="Arial"/>
                <a:ea typeface="Arial"/>
                <a:cs typeface="Arial"/>
              </a:rPr>
            </a:br>
            <a:r>
              <a:rPr lang="en" sz="2400" b="1">
                <a:solidFill>
                  <a:srgbClr val="003264"/>
                </a:solidFill>
              </a:rPr>
              <a:t>Low-Head Hydropower Development at Coon Rapids Dam</a:t>
            </a:r>
          </a:p>
          <a:p>
            <a:pPr algn="ctr"/>
            <a:endParaRPr lang="en" sz="2400" b="1">
              <a:solidFill>
                <a:srgbClr val="003264"/>
              </a:solidFill>
            </a:endParaRPr>
          </a:p>
        </p:txBody>
      </p:sp>
      <p:sp>
        <p:nvSpPr>
          <p:cNvPr id="131" name="Google Shape;131;p18"/>
          <p:cNvSpPr txBox="1"/>
          <p:nvPr/>
        </p:nvSpPr>
        <p:spPr>
          <a:xfrm>
            <a:off x="952497" y="1883802"/>
            <a:ext cx="7239000" cy="2027100"/>
          </a:xfrm>
          <a:prstGeom prst="rect">
            <a:avLst/>
          </a:prstGeom>
          <a:noFill/>
          <a:ln>
            <a:noFill/>
          </a:ln>
        </p:spPr>
        <p:txBody>
          <a:bodyPr spcFirstLastPara="1" wrap="square" lIns="91425" tIns="45700" rIns="91425" bIns="45700" anchor="t" anchorCtr="0">
            <a:noAutofit/>
          </a:bodyPr>
          <a:lstStyle/>
          <a:p>
            <a:pPr algn="ctr">
              <a:spcBef>
                <a:spcPts val="360"/>
              </a:spcBef>
              <a:buClr>
                <a:srgbClr val="003264"/>
              </a:buClr>
              <a:buSzPts val="1800"/>
            </a:pPr>
            <a:r>
              <a:rPr lang="en" sz="1750" b="1">
                <a:solidFill>
                  <a:srgbClr val="003264"/>
                </a:solidFill>
              </a:rPr>
              <a:t>NAU </a:t>
            </a:r>
            <a:r>
              <a:rPr lang="en" sz="1750" b="1" err="1">
                <a:solidFill>
                  <a:srgbClr val="003264"/>
                </a:solidFill>
              </a:rPr>
              <a:t>HydroJacks</a:t>
            </a:r>
          </a:p>
          <a:p>
            <a:pPr marL="0" marR="0" lvl="0" indent="0" algn="ctr" rtl="0">
              <a:spcBef>
                <a:spcPts val="360"/>
              </a:spcBef>
              <a:spcAft>
                <a:spcPts val="0"/>
              </a:spcAft>
              <a:buClr>
                <a:srgbClr val="003264"/>
              </a:buClr>
              <a:buSzPts val="1800"/>
              <a:buFont typeface="Arial"/>
              <a:buNone/>
            </a:pPr>
            <a:r>
              <a:rPr lang="en" sz="1575">
                <a:solidFill>
                  <a:srgbClr val="003264"/>
                </a:solidFill>
              </a:rPr>
              <a:t>Nathaniel Holguin</a:t>
            </a:r>
            <a:endParaRPr sz="1575">
              <a:solidFill>
                <a:srgbClr val="003264"/>
              </a:solidFill>
            </a:endParaRPr>
          </a:p>
          <a:p>
            <a:pPr marL="0" marR="0" lvl="0" indent="0" algn="ctr" rtl="0">
              <a:spcBef>
                <a:spcPts val="360"/>
              </a:spcBef>
              <a:spcAft>
                <a:spcPts val="0"/>
              </a:spcAft>
              <a:buClr>
                <a:srgbClr val="003264"/>
              </a:buClr>
              <a:buSzPts val="1800"/>
              <a:buFont typeface="Arial"/>
              <a:buNone/>
            </a:pPr>
            <a:r>
              <a:rPr lang="en" sz="1575">
                <a:solidFill>
                  <a:srgbClr val="003264"/>
                </a:solidFill>
              </a:rPr>
              <a:t>Karsten Jones</a:t>
            </a:r>
            <a:endParaRPr sz="1575">
              <a:solidFill>
                <a:srgbClr val="003264"/>
              </a:solidFill>
            </a:endParaRPr>
          </a:p>
          <a:p>
            <a:pPr marL="0" marR="0" lvl="0" indent="0" algn="ctr" rtl="0">
              <a:spcBef>
                <a:spcPts val="360"/>
              </a:spcBef>
              <a:spcAft>
                <a:spcPts val="0"/>
              </a:spcAft>
              <a:buClr>
                <a:srgbClr val="003264"/>
              </a:buClr>
              <a:buSzPts val="1800"/>
              <a:buFont typeface="Arial"/>
              <a:buNone/>
            </a:pPr>
            <a:r>
              <a:rPr lang="en" sz="1575">
                <a:solidFill>
                  <a:srgbClr val="003264"/>
                </a:solidFill>
              </a:rPr>
              <a:t>Anthony Nuzzo</a:t>
            </a:r>
            <a:endParaRPr sz="1575">
              <a:solidFill>
                <a:srgbClr val="003264"/>
              </a:solidFill>
            </a:endParaRPr>
          </a:p>
          <a:p>
            <a:pPr marL="0" marR="0" lvl="0" indent="0" algn="ctr" rtl="0">
              <a:spcBef>
                <a:spcPts val="360"/>
              </a:spcBef>
              <a:spcAft>
                <a:spcPts val="0"/>
              </a:spcAft>
              <a:buClr>
                <a:srgbClr val="003264"/>
              </a:buClr>
              <a:buSzPts val="1800"/>
              <a:buFont typeface="Arial"/>
              <a:buNone/>
            </a:pPr>
            <a:r>
              <a:rPr lang="en" sz="1550">
                <a:solidFill>
                  <a:srgbClr val="003264"/>
                </a:solidFill>
              </a:rPr>
              <a:t>Dawson Stevens</a:t>
            </a:r>
            <a:br>
              <a:rPr lang="en" sz="1550"/>
            </a:br>
            <a:endParaRPr sz="1575">
              <a:solidFill>
                <a:srgbClr val="003264"/>
              </a:solidFill>
            </a:endParaRPr>
          </a:p>
        </p:txBody>
      </p:sp>
      <p:sp>
        <p:nvSpPr>
          <p:cNvPr id="132" name="Google Shape;132;p18"/>
          <p:cNvSpPr txBox="1">
            <a:spLocks noGrp="1"/>
          </p:cNvSpPr>
          <p:nvPr>
            <p:ph type="sldNum" idx="12"/>
          </p:nvPr>
        </p:nvSpPr>
        <p:spPr>
          <a:xfrm>
            <a:off x="8556784" y="4749851"/>
            <a:ext cx="548700" cy="3936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b="1">
                <a:solidFill>
                  <a:srgbClr val="003264"/>
                </a:solidFill>
              </a:rPr>
              <a:t>1</a:t>
            </a:fld>
            <a:endParaRPr b="1">
              <a:solidFill>
                <a:srgbClr val="00326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a:extLst>
            <a:ext uri="{FF2B5EF4-FFF2-40B4-BE49-F238E27FC236}">
              <a16:creationId xmlns:a16="http://schemas.microsoft.com/office/drawing/2014/main" id="{8E39C3BF-29E7-AF15-A57D-FE884DFDA111}"/>
            </a:ext>
          </a:extLst>
        </p:cNvPr>
        <p:cNvGrpSpPr/>
        <p:nvPr/>
      </p:nvGrpSpPr>
      <p:grpSpPr>
        <a:xfrm>
          <a:off x="0" y="0"/>
          <a:ext cx="0" cy="0"/>
          <a:chOff x="0" y="0"/>
          <a:chExt cx="0" cy="0"/>
        </a:xfrm>
      </p:grpSpPr>
      <p:sp>
        <p:nvSpPr>
          <p:cNvPr id="230" name="Google Shape;230;p30">
            <a:extLst>
              <a:ext uri="{FF2B5EF4-FFF2-40B4-BE49-F238E27FC236}">
                <a16:creationId xmlns:a16="http://schemas.microsoft.com/office/drawing/2014/main" id="{0DC327AC-61CD-AAA3-1EB8-DECB2DE96238}"/>
              </a:ext>
            </a:extLst>
          </p:cNvPr>
          <p:cNvSpPr txBox="1"/>
          <p:nvPr/>
        </p:nvSpPr>
        <p:spPr>
          <a:xfrm>
            <a:off x="382229" y="0"/>
            <a:ext cx="8379600" cy="853500"/>
          </a:xfrm>
          <a:prstGeom prst="rect">
            <a:avLst/>
          </a:prstGeom>
          <a:noFill/>
          <a:ln>
            <a:noFill/>
          </a:ln>
        </p:spPr>
        <p:txBody>
          <a:bodyPr spcFirstLastPara="1" wrap="square" lIns="91425" tIns="45700" rIns="91425" bIns="45700" anchor="ctr" anchorCtr="0">
            <a:noAutofit/>
          </a:bodyPr>
          <a:lstStyle/>
          <a:p>
            <a:pPr algn="ctr"/>
            <a:r>
              <a:rPr lang="en" sz="2400" b="1">
                <a:solidFill>
                  <a:schemeClr val="lt1"/>
                </a:solidFill>
              </a:rPr>
              <a:t>MATHEMATICAL MODELING</a:t>
            </a:r>
          </a:p>
        </p:txBody>
      </p:sp>
      <p:sp>
        <p:nvSpPr>
          <p:cNvPr id="231" name="Google Shape;231;p30">
            <a:extLst>
              <a:ext uri="{FF2B5EF4-FFF2-40B4-BE49-F238E27FC236}">
                <a16:creationId xmlns:a16="http://schemas.microsoft.com/office/drawing/2014/main" id="{264E2E1F-AD5C-3492-5299-362BB810FDC7}"/>
              </a:ext>
            </a:extLst>
          </p:cNvPr>
          <p:cNvSpPr txBox="1">
            <a:spLocks noGrp="1"/>
          </p:cNvSpPr>
          <p:nvPr>
            <p:ph type="sldNum" idx="12"/>
          </p:nvPr>
        </p:nvSpPr>
        <p:spPr>
          <a:xfrm>
            <a:off x="7304949" y="4749850"/>
            <a:ext cx="1800300" cy="3936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a:t>Stevens, </a:t>
            </a:r>
            <a:fld id="{00000000-1234-1234-1234-123412341234}" type="slidenum">
              <a:rPr lang="en" b="1" dirty="0"/>
              <a:t>10</a:t>
            </a:fld>
            <a:endParaRPr b="1"/>
          </a:p>
        </p:txBody>
      </p:sp>
      <p:sp>
        <p:nvSpPr>
          <p:cNvPr id="2" name="TextBox 1">
            <a:extLst>
              <a:ext uri="{FF2B5EF4-FFF2-40B4-BE49-F238E27FC236}">
                <a16:creationId xmlns:a16="http://schemas.microsoft.com/office/drawing/2014/main" id="{C8F15D77-BDA0-05BB-8D9C-71A5EF505EB6}"/>
              </a:ext>
            </a:extLst>
          </p:cNvPr>
          <p:cNvSpPr txBox="1"/>
          <p:nvPr/>
        </p:nvSpPr>
        <p:spPr>
          <a:xfrm>
            <a:off x="730249" y="1309687"/>
            <a:ext cx="340518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EEDD6870-CAAF-EC32-9777-FABF184D4E54}"/>
              </a:ext>
            </a:extLst>
          </p:cNvPr>
          <p:cNvSpPr txBox="1"/>
          <p:nvPr/>
        </p:nvSpPr>
        <p:spPr>
          <a:xfrm>
            <a:off x="119410" y="978334"/>
            <a:ext cx="4361240" cy="42319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bg2"/>
                </a:solidFill>
              </a:rPr>
              <a:t>Narrowing down the list of potential dams</a:t>
            </a:r>
          </a:p>
          <a:p>
            <a:pPr marL="285750" indent="-285750">
              <a:buFont typeface="Arial,Sans-Serif"/>
              <a:buChar char="•"/>
            </a:pPr>
            <a:r>
              <a:rPr lang="en-US" sz="1600">
                <a:solidFill>
                  <a:schemeClr val="bg2"/>
                </a:solidFill>
              </a:rPr>
              <a:t>80,000+ NPDs across the country</a:t>
            </a:r>
          </a:p>
          <a:p>
            <a:pPr marL="285750" indent="-285750">
              <a:buFont typeface="Arial,Sans-Serif"/>
              <a:buChar char="•"/>
            </a:pPr>
            <a:r>
              <a:rPr lang="en-US" sz="1600">
                <a:solidFill>
                  <a:schemeClr val="bg2"/>
                </a:solidFill>
              </a:rPr>
              <a:t>Database of ~2500 NPDs with flow rate, head, estimated output, etc.</a:t>
            </a:r>
          </a:p>
          <a:p>
            <a:pPr marL="285750" indent="-285750">
              <a:buFont typeface="Arial,Sans-Serif"/>
              <a:buChar char="•"/>
            </a:pPr>
            <a:r>
              <a:rPr lang="en-US" sz="1600">
                <a:solidFill>
                  <a:schemeClr val="bg2"/>
                </a:solidFill>
              </a:rPr>
              <a:t>Used MATLAB to filter out ~1700 of these entries through criteria:</a:t>
            </a:r>
          </a:p>
          <a:p>
            <a:pPr marL="742950" lvl="1" indent="-285750">
              <a:buFont typeface="Courier New,monospace"/>
              <a:buChar char="o"/>
            </a:pPr>
            <a:r>
              <a:rPr lang="en-US" sz="1600">
                <a:solidFill>
                  <a:schemeClr val="bg2"/>
                </a:solidFill>
              </a:rPr>
              <a:t>Maximum Output: 2 &lt; P &lt; 15 MW*</a:t>
            </a:r>
          </a:p>
          <a:p>
            <a:pPr marL="742950" lvl="1" indent="-285750">
              <a:buFont typeface="Courier New,monospace"/>
              <a:buChar char="o"/>
            </a:pPr>
            <a:r>
              <a:rPr lang="en-US" sz="1600">
                <a:solidFill>
                  <a:schemeClr val="bg2"/>
                </a:solidFill>
              </a:rPr>
              <a:t>Min Mean Flow: Q &gt; 400 ft</a:t>
            </a:r>
            <a:r>
              <a:rPr lang="en-US" sz="1100" baseline="30000">
                <a:solidFill>
                  <a:schemeClr val="bg2"/>
                </a:solidFill>
              </a:rPr>
              <a:t>3</a:t>
            </a:r>
            <a:r>
              <a:rPr lang="en-US" sz="1600">
                <a:solidFill>
                  <a:schemeClr val="bg2"/>
                </a:solidFill>
              </a:rPr>
              <a:t>/s </a:t>
            </a:r>
          </a:p>
          <a:p>
            <a:pPr marL="742950" lvl="1" indent="-285750">
              <a:buFont typeface="Courier New,monospace"/>
              <a:buChar char="o"/>
            </a:pPr>
            <a:r>
              <a:rPr lang="en-US" sz="1600">
                <a:solidFill>
                  <a:schemeClr val="bg2"/>
                </a:solidFill>
              </a:rPr>
              <a:t>Min Mean Monthly Output: E &gt; 1000 MWh</a:t>
            </a:r>
          </a:p>
          <a:p>
            <a:pPr marL="285750" indent="-285750">
              <a:buFont typeface="Arial,Sans-Serif"/>
              <a:buChar char="•"/>
            </a:pPr>
            <a:r>
              <a:rPr lang="en-US" sz="1600">
                <a:solidFill>
                  <a:schemeClr val="bg2"/>
                </a:solidFill>
              </a:rPr>
              <a:t>11 Dams fit these conditions</a:t>
            </a:r>
          </a:p>
          <a:p>
            <a:endParaRPr lang="en-US" sz="1600">
              <a:solidFill>
                <a:schemeClr val="bg2"/>
              </a:solidFill>
            </a:endParaRPr>
          </a:p>
          <a:p>
            <a:endParaRPr lang="en-US" sz="1600">
              <a:solidFill>
                <a:schemeClr val="bg2"/>
              </a:solidFill>
            </a:endParaRPr>
          </a:p>
          <a:p>
            <a:r>
              <a:rPr lang="en-US" sz="1100">
                <a:solidFill>
                  <a:schemeClr val="bg2"/>
                </a:solidFill>
              </a:rPr>
              <a:t>*Higher than 10 MW max since this number assumed 100% efficiency</a:t>
            </a:r>
          </a:p>
          <a:p>
            <a:endParaRPr lang="en-US" sz="1600">
              <a:latin typeface="Times New Roman"/>
              <a:cs typeface="Times New Roman"/>
            </a:endParaRPr>
          </a:p>
          <a:p>
            <a:endParaRPr lang="en-US" sz="1100"/>
          </a:p>
          <a:p>
            <a:pPr algn="l"/>
            <a:endParaRPr lang="en-US" sz="1200"/>
          </a:p>
        </p:txBody>
      </p:sp>
      <p:pic>
        <p:nvPicPr>
          <p:cNvPr id="5" name="Picture 4" descr="A graph with blue and white lines&#10;&#10;AI-generated content may be incorrect.">
            <a:extLst>
              <a:ext uri="{FF2B5EF4-FFF2-40B4-BE49-F238E27FC236}">
                <a16:creationId xmlns:a16="http://schemas.microsoft.com/office/drawing/2014/main" id="{68C5CE16-184A-EB7B-2947-44F700A9649A}"/>
              </a:ext>
            </a:extLst>
          </p:cNvPr>
          <p:cNvPicPr>
            <a:picLocks noChangeAspect="1"/>
          </p:cNvPicPr>
          <p:nvPr/>
        </p:nvPicPr>
        <p:blipFill>
          <a:blip r:embed="rId3"/>
          <a:stretch>
            <a:fillRect/>
          </a:stretch>
        </p:blipFill>
        <p:spPr>
          <a:xfrm>
            <a:off x="4476749" y="977475"/>
            <a:ext cx="4602201" cy="3606722"/>
          </a:xfrm>
          <a:prstGeom prst="rect">
            <a:avLst/>
          </a:prstGeom>
          <a:ln>
            <a:solidFill>
              <a:schemeClr val="tx1"/>
            </a:solidFill>
          </a:ln>
        </p:spPr>
      </p:pic>
    </p:spTree>
    <p:extLst>
      <p:ext uri="{BB962C8B-B14F-4D97-AF65-F5344CB8AC3E}">
        <p14:creationId xmlns:p14="http://schemas.microsoft.com/office/powerpoint/2010/main" val="1686796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0" name="Google Shape;230;p30"/>
          <p:cNvSpPr txBox="1"/>
          <p:nvPr/>
        </p:nvSpPr>
        <p:spPr>
          <a:xfrm>
            <a:off x="382229" y="0"/>
            <a:ext cx="8379600" cy="853500"/>
          </a:xfrm>
          <a:prstGeom prst="rect">
            <a:avLst/>
          </a:prstGeom>
          <a:noFill/>
          <a:ln>
            <a:noFill/>
          </a:ln>
        </p:spPr>
        <p:txBody>
          <a:bodyPr spcFirstLastPara="1" wrap="square" lIns="91425" tIns="45700" rIns="91425" bIns="45700" anchor="ctr" anchorCtr="0">
            <a:noAutofit/>
          </a:bodyPr>
          <a:lstStyle/>
          <a:p>
            <a:pPr algn="ctr"/>
            <a:r>
              <a:rPr lang="en" sz="2400" b="1">
                <a:solidFill>
                  <a:schemeClr val="lt1"/>
                </a:solidFill>
              </a:rPr>
              <a:t>MATHEMATICAL MODELING</a:t>
            </a:r>
          </a:p>
        </p:txBody>
      </p:sp>
      <p:sp>
        <p:nvSpPr>
          <p:cNvPr id="231" name="Google Shape;231;p30"/>
          <p:cNvSpPr txBox="1">
            <a:spLocks noGrp="1"/>
          </p:cNvSpPr>
          <p:nvPr>
            <p:ph type="sldNum" idx="12"/>
          </p:nvPr>
        </p:nvSpPr>
        <p:spPr>
          <a:xfrm>
            <a:off x="7304949" y="4749850"/>
            <a:ext cx="1800300" cy="3936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a:t>  Jones, </a:t>
            </a:r>
            <a:fld id="{00000000-1234-1234-1234-123412341234}" type="slidenum">
              <a:rPr lang="en" b="1" smtClean="0"/>
              <a:t>11</a:t>
            </a:fld>
            <a:endParaRPr b="1"/>
          </a:p>
        </p:txBody>
      </p:sp>
      <p:sp>
        <p:nvSpPr>
          <p:cNvPr id="2" name="TextBox 1">
            <a:extLst>
              <a:ext uri="{FF2B5EF4-FFF2-40B4-BE49-F238E27FC236}">
                <a16:creationId xmlns:a16="http://schemas.microsoft.com/office/drawing/2014/main" id="{B8390181-F128-CBF3-F7E1-89909857FD07}"/>
              </a:ext>
            </a:extLst>
          </p:cNvPr>
          <p:cNvSpPr txBox="1"/>
          <p:nvPr/>
        </p:nvSpPr>
        <p:spPr>
          <a:xfrm>
            <a:off x="730249" y="1309687"/>
            <a:ext cx="340518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52B0EED-0985-7BE2-6292-D55CAF96FE0B}"/>
                  </a:ext>
                </a:extLst>
              </p:cNvPr>
              <p:cNvSpPr txBox="1"/>
              <p:nvPr/>
            </p:nvSpPr>
            <p:spPr>
              <a:xfrm>
                <a:off x="494945" y="1121212"/>
                <a:ext cx="3868161" cy="3539430"/>
              </a:xfrm>
              <a:prstGeom prst="rect">
                <a:avLst/>
              </a:prstGeom>
              <a:noFill/>
            </p:spPr>
            <p:txBody>
              <a:bodyPr wrap="square" rtlCol="0">
                <a:spAutoFit/>
              </a:bodyPr>
              <a:lstStyle/>
              <a:p>
                <a:r>
                  <a:rPr lang="en-US" b="1">
                    <a:solidFill>
                      <a:schemeClr val="bg2"/>
                    </a:solidFill>
                  </a:rPr>
                  <a:t>Turbomachinery Modeling</a:t>
                </a:r>
              </a:p>
              <a:p>
                <a:endParaRPr lang="en-US" b="1">
                  <a:solidFill>
                    <a:schemeClr val="bg2"/>
                  </a:solidFill>
                </a:endParaRPr>
              </a:p>
              <a:p>
                <a:r>
                  <a:rPr lang="en-US" b="1">
                    <a:solidFill>
                      <a:schemeClr val="bg2"/>
                    </a:solidFill>
                  </a:rPr>
                  <a:t>Key Equations</a:t>
                </a:r>
              </a:p>
              <a:p>
                <a:pPr marL="285750" indent="-285750">
                  <a:buFont typeface="Arial" panose="020B0604020202020204" pitchFamily="34" charset="0"/>
                  <a:buChar char="•"/>
                </a:pPr>
                <a14:m>
                  <m:oMath xmlns:m="http://schemas.openxmlformats.org/officeDocument/2006/math">
                    <m:r>
                      <a:rPr lang="en-US" i="1">
                        <a:solidFill>
                          <a:schemeClr val="bg2"/>
                        </a:solidFill>
                        <a:latin typeface="Cambria Math" panose="02040503050406030204" pitchFamily="18" charset="0"/>
                      </a:rPr>
                      <m:t>𝑃</m:t>
                    </m:r>
                    <m:r>
                      <a:rPr lang="en-US" i="1">
                        <a:solidFill>
                          <a:schemeClr val="bg2"/>
                        </a:solidFill>
                        <a:latin typeface="Cambria Math" panose="02040503050406030204" pitchFamily="18" charset="0"/>
                      </a:rPr>
                      <m:t>=</m:t>
                    </m:r>
                    <m:r>
                      <a:rPr lang="en-US" i="1">
                        <a:solidFill>
                          <a:schemeClr val="bg2"/>
                        </a:solidFill>
                        <a:latin typeface="Cambria Math" panose="02040503050406030204" pitchFamily="18" charset="0"/>
                      </a:rPr>
                      <m:t>𝜌</m:t>
                    </m:r>
                    <m:r>
                      <a:rPr lang="en-US" i="1">
                        <a:solidFill>
                          <a:schemeClr val="bg2"/>
                        </a:solidFill>
                        <a:latin typeface="Cambria Math" panose="02040503050406030204" pitchFamily="18" charset="0"/>
                      </a:rPr>
                      <m:t>𝑔𝑄𝐻</m:t>
                    </m:r>
                    <m:r>
                      <a:rPr lang="en-US" i="1">
                        <a:solidFill>
                          <a:schemeClr val="bg2"/>
                        </a:solidFill>
                        <a:latin typeface="Cambria Math" panose="02040503050406030204" pitchFamily="18" charset="0"/>
                      </a:rPr>
                      <m:t>𝜂</m:t>
                    </m:r>
                  </m:oMath>
                </a14:m>
                <a:endParaRPr lang="en-US">
                  <a:solidFill>
                    <a:schemeClr val="bg2"/>
                  </a:solidFill>
                </a:endParaRPr>
              </a:p>
              <a:p>
                <a:pPr marL="285750" indent="-285750">
                  <a:buFont typeface="Arial" panose="020B0604020202020204" pitchFamily="34" charset="0"/>
                  <a:buChar char="•"/>
                </a:pPr>
                <a14:m>
                  <m:oMath xmlns:m="http://schemas.openxmlformats.org/officeDocument/2006/math">
                    <m:r>
                      <a:rPr lang="en-US" i="1">
                        <a:solidFill>
                          <a:schemeClr val="bg2"/>
                        </a:solidFill>
                        <a:latin typeface="Cambria Math" panose="02040503050406030204" pitchFamily="18" charset="0"/>
                      </a:rPr>
                      <m:t>𝑃</m:t>
                    </m:r>
                    <m:r>
                      <a:rPr lang="en-US" i="1">
                        <a:solidFill>
                          <a:schemeClr val="bg2"/>
                        </a:solidFill>
                        <a:latin typeface="Cambria Math" panose="02040503050406030204" pitchFamily="18" charset="0"/>
                      </a:rPr>
                      <m:t>=</m:t>
                    </m:r>
                    <m:r>
                      <a:rPr lang="en-US" i="1">
                        <a:solidFill>
                          <a:schemeClr val="bg2"/>
                        </a:solidFill>
                        <a:latin typeface="Cambria Math" panose="02040503050406030204" pitchFamily="18" charset="0"/>
                      </a:rPr>
                      <m:t>𝑇</m:t>
                    </m:r>
                    <m:r>
                      <a:rPr lang="en-US" i="1">
                        <a:solidFill>
                          <a:schemeClr val="bg2"/>
                        </a:solidFill>
                        <a:latin typeface="Cambria Math" panose="02040503050406030204" pitchFamily="18" charset="0"/>
                      </a:rPr>
                      <m:t>𝜔</m:t>
                    </m:r>
                  </m:oMath>
                </a14:m>
                <a:endParaRPr lang="en-US">
                  <a:solidFill>
                    <a:schemeClr val="bg2"/>
                  </a:solidFill>
                </a:endParaRPr>
              </a:p>
              <a:p>
                <a:endParaRPr lang="en-US">
                  <a:solidFill>
                    <a:schemeClr val="bg2"/>
                  </a:solidFill>
                </a:endParaRPr>
              </a:p>
              <a:p>
                <a:r>
                  <a:rPr lang="en-US" b="1">
                    <a:solidFill>
                      <a:schemeClr val="bg2"/>
                    </a:solidFill>
                  </a:rPr>
                  <a:t>Model Basis</a:t>
                </a:r>
              </a:p>
              <a:p>
                <a:pPr marL="285750" indent="-285750">
                  <a:buFont typeface="Arial" panose="020B0604020202020204" pitchFamily="34" charset="0"/>
                  <a:buChar char="•"/>
                </a:pPr>
                <a:r>
                  <a:rPr lang="en-US">
                    <a:solidFill>
                      <a:schemeClr val="bg2"/>
                    </a:solidFill>
                  </a:rPr>
                  <a:t>MATLAB turbomachinery model</a:t>
                </a:r>
              </a:p>
              <a:p>
                <a:pPr marL="285750" indent="-285750">
                  <a:buFont typeface="Arial" panose="020B0604020202020204" pitchFamily="34" charset="0"/>
                  <a:buChar char="•"/>
                </a:pPr>
                <a:r>
                  <a:rPr lang="en-US">
                    <a:solidFill>
                      <a:schemeClr val="bg2"/>
                    </a:solidFill>
                  </a:rPr>
                  <a:t>Inputs: </a:t>
                </a:r>
                <a14:m>
                  <m:oMath xmlns:m="http://schemas.openxmlformats.org/officeDocument/2006/math">
                    <m:r>
                      <a:rPr lang="en-US" b="0" i="1" smtClean="0">
                        <a:solidFill>
                          <a:schemeClr val="bg2"/>
                        </a:solidFill>
                        <a:latin typeface="Cambria Math" panose="02040503050406030204" pitchFamily="18" charset="0"/>
                      </a:rPr>
                      <m:t>𝐻</m:t>
                    </m:r>
                    <m:r>
                      <a:rPr lang="en-US" b="0" i="1" smtClean="0">
                        <a:solidFill>
                          <a:schemeClr val="bg2"/>
                        </a:solidFill>
                        <a:latin typeface="Cambria Math" panose="02040503050406030204" pitchFamily="18" charset="0"/>
                      </a:rPr>
                      <m:t>=5.21 </m:t>
                    </m:r>
                    <m:r>
                      <a:rPr lang="en-US" b="0" i="1" smtClean="0">
                        <a:solidFill>
                          <a:schemeClr val="bg2"/>
                        </a:solidFill>
                        <a:latin typeface="Cambria Math" panose="02040503050406030204" pitchFamily="18" charset="0"/>
                      </a:rPr>
                      <m:t>𝑚</m:t>
                    </m:r>
                  </m:oMath>
                </a14:m>
                <a:r>
                  <a:rPr lang="en-US">
                    <a:solidFill>
                      <a:schemeClr val="bg2"/>
                    </a:solidFill>
                  </a:rPr>
                  <a:t>, </a:t>
                </a:r>
                <a14:m>
                  <m:oMath xmlns:m="http://schemas.openxmlformats.org/officeDocument/2006/math">
                    <m:r>
                      <a:rPr lang="en-US" b="0" i="1" smtClean="0">
                        <a:solidFill>
                          <a:schemeClr val="bg2"/>
                        </a:solidFill>
                        <a:latin typeface="Cambria Math" panose="02040503050406030204" pitchFamily="18" charset="0"/>
                      </a:rPr>
                      <m:t>𝑄</m:t>
                    </m:r>
                    <m:r>
                      <a:rPr lang="en-US" b="0" i="1" smtClean="0">
                        <a:solidFill>
                          <a:schemeClr val="bg2"/>
                        </a:solidFill>
                        <a:latin typeface="Cambria Math" panose="02040503050406030204" pitchFamily="18" charset="0"/>
                      </a:rPr>
                      <m:t>=10 </m:t>
                    </m:r>
                    <m:sSup>
                      <m:sSupPr>
                        <m:ctrlPr>
                          <a:rPr lang="en-US" b="0" i="1" smtClean="0">
                            <a:solidFill>
                              <a:schemeClr val="bg2"/>
                            </a:solidFill>
                            <a:latin typeface="Cambria Math" panose="02040503050406030204" pitchFamily="18" charset="0"/>
                          </a:rPr>
                        </m:ctrlPr>
                      </m:sSupPr>
                      <m:e>
                        <m:r>
                          <a:rPr lang="en-US" b="0" i="1" smtClean="0">
                            <a:solidFill>
                              <a:schemeClr val="bg2"/>
                            </a:solidFill>
                            <a:latin typeface="Cambria Math" panose="02040503050406030204" pitchFamily="18" charset="0"/>
                          </a:rPr>
                          <m:t>𝑚</m:t>
                        </m:r>
                      </m:e>
                      <m:sup>
                        <m:r>
                          <a:rPr lang="en-US" b="0" i="1" smtClean="0">
                            <a:solidFill>
                              <a:schemeClr val="bg2"/>
                            </a:solidFill>
                            <a:latin typeface="Cambria Math" panose="02040503050406030204" pitchFamily="18" charset="0"/>
                          </a:rPr>
                          <m:t>3</m:t>
                        </m:r>
                      </m:sup>
                    </m:sSup>
                    <m:r>
                      <a:rPr lang="en-US" b="0" i="1" smtClean="0">
                        <a:solidFill>
                          <a:schemeClr val="bg2"/>
                        </a:solidFill>
                        <a:latin typeface="Cambria Math" panose="02040503050406030204" pitchFamily="18" charset="0"/>
                      </a:rPr>
                      <m:t>/</m:t>
                    </m:r>
                    <m:r>
                      <a:rPr lang="en-US" b="0" i="1" smtClean="0">
                        <a:solidFill>
                          <a:schemeClr val="bg2"/>
                        </a:solidFill>
                        <a:latin typeface="Cambria Math" panose="02040503050406030204" pitchFamily="18" charset="0"/>
                      </a:rPr>
                      <m:t>𝑠</m:t>
                    </m:r>
                  </m:oMath>
                </a14:m>
                <a:endParaRPr lang="en-US">
                  <a:solidFill>
                    <a:schemeClr val="bg2"/>
                  </a:solidFill>
                </a:endParaRPr>
              </a:p>
              <a:p>
                <a:pPr marL="285750" indent="-285750">
                  <a:buFont typeface="Arial" panose="020B0604020202020204" pitchFamily="34" charset="0"/>
                  <a:buChar char="•"/>
                </a:pPr>
                <a:r>
                  <a:rPr lang="en-US">
                    <a:solidFill>
                      <a:schemeClr val="bg2"/>
                    </a:solidFill>
                  </a:rPr>
                  <a:t>Speed sweep: 20-300 RPM</a:t>
                </a:r>
              </a:p>
              <a:p>
                <a:pPr marL="285750" indent="-285750">
                  <a:buFont typeface="Arial" panose="020B0604020202020204" pitchFamily="34" charset="0"/>
                  <a:buChar char="•"/>
                </a:pPr>
                <a:endParaRPr lang="en-US">
                  <a:solidFill>
                    <a:schemeClr val="bg2"/>
                  </a:solidFill>
                </a:endParaRPr>
              </a:p>
              <a:p>
                <a:r>
                  <a:rPr lang="en-US" b="1">
                    <a:solidFill>
                      <a:schemeClr val="bg2"/>
                    </a:solidFill>
                  </a:rPr>
                  <a:t>Design Insight</a:t>
                </a:r>
              </a:p>
              <a:p>
                <a:pPr marL="285750" indent="-285750">
                  <a:buFont typeface="Arial" panose="020B0604020202020204" pitchFamily="34" charset="0"/>
                  <a:buChar char="•"/>
                </a:pPr>
                <a:r>
                  <a:rPr lang="en-US">
                    <a:solidFill>
                      <a:schemeClr val="bg2"/>
                    </a:solidFill>
                  </a:rPr>
                  <a:t>Feasible Operating region identified near ~120 RPM </a:t>
                </a:r>
              </a:p>
              <a:p>
                <a:endParaRPr lang="en-US">
                  <a:solidFill>
                    <a:schemeClr val="bg2"/>
                  </a:solidFill>
                </a:endParaRPr>
              </a:p>
              <a:p>
                <a:pPr marL="285750" indent="-285750">
                  <a:buFont typeface="Arial" panose="020B0604020202020204" pitchFamily="34" charset="0"/>
                  <a:buChar char="•"/>
                </a:pPr>
                <a:endParaRPr lang="en-US">
                  <a:solidFill>
                    <a:schemeClr val="bg2"/>
                  </a:solidFill>
                </a:endParaRPr>
              </a:p>
            </p:txBody>
          </p:sp>
        </mc:Choice>
        <mc:Fallback xmlns="">
          <p:sp>
            <p:nvSpPr>
              <p:cNvPr id="4" name="TextBox 3">
                <a:extLst>
                  <a:ext uri="{FF2B5EF4-FFF2-40B4-BE49-F238E27FC236}">
                    <a16:creationId xmlns:a16="http://schemas.microsoft.com/office/drawing/2014/main" id="{452B0EED-0985-7BE2-6292-D55CAF96FE0B}"/>
                  </a:ext>
                </a:extLst>
              </p:cNvPr>
              <p:cNvSpPr txBox="1">
                <a:spLocks noRot="1" noChangeAspect="1" noMove="1" noResize="1" noEditPoints="1" noAdjustHandles="1" noChangeArrowheads="1" noChangeShapeType="1" noTextEdit="1"/>
              </p:cNvSpPr>
              <p:nvPr/>
            </p:nvSpPr>
            <p:spPr>
              <a:xfrm>
                <a:off x="494945" y="1121212"/>
                <a:ext cx="3868161" cy="3539430"/>
              </a:xfrm>
              <a:prstGeom prst="rect">
                <a:avLst/>
              </a:prstGeom>
              <a:blipFill>
                <a:blip r:embed="rId3"/>
                <a:stretch>
                  <a:fillRect l="-472" t="-344"/>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57EE4E7D-611F-DCE4-39F8-F530C76A0C73}"/>
              </a:ext>
            </a:extLst>
          </p:cNvPr>
          <p:cNvPicPr>
            <a:picLocks noChangeAspect="1"/>
          </p:cNvPicPr>
          <p:nvPr/>
        </p:nvPicPr>
        <p:blipFill>
          <a:blip r:embed="rId4"/>
          <a:stretch>
            <a:fillRect/>
          </a:stretch>
        </p:blipFill>
        <p:spPr>
          <a:xfrm>
            <a:off x="4642894" y="1463575"/>
            <a:ext cx="4020449" cy="2655123"/>
          </a:xfrm>
          <a:prstGeom prst="rect">
            <a:avLst/>
          </a:prstGeom>
          <a:ln>
            <a:solidFill>
              <a:schemeClr val="tx1"/>
            </a:solidFill>
          </a:ln>
        </p:spPr>
      </p:pic>
      <p:sp>
        <p:nvSpPr>
          <p:cNvPr id="7" name="Oval 6">
            <a:extLst>
              <a:ext uri="{FF2B5EF4-FFF2-40B4-BE49-F238E27FC236}">
                <a16:creationId xmlns:a16="http://schemas.microsoft.com/office/drawing/2014/main" id="{74C8B58F-BFFE-4282-4A8D-DE7C5EA3F000}"/>
              </a:ext>
            </a:extLst>
          </p:cNvPr>
          <p:cNvSpPr/>
          <p:nvPr/>
        </p:nvSpPr>
        <p:spPr>
          <a:xfrm>
            <a:off x="6336001" y="3529012"/>
            <a:ext cx="60830" cy="69705"/>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B40BBB0-DED8-839D-3827-76C6F794068A}"/>
              </a:ext>
            </a:extLst>
          </p:cNvPr>
          <p:cNvSpPr>
            <a:spLocks noGrp="1"/>
          </p:cNvSpPr>
          <p:nvPr>
            <p:ph type="sldNum" idx="12"/>
          </p:nvPr>
        </p:nvSpPr>
        <p:spPr>
          <a:xfrm>
            <a:off x="7972147" y="4749851"/>
            <a:ext cx="1172750" cy="393600"/>
          </a:xfrm>
        </p:spPr>
        <p:txBody>
          <a:bodyPr/>
          <a:lstStyle/>
          <a:p>
            <a:r>
              <a:rPr lang="en"/>
              <a:t>Nuzzo, </a:t>
            </a:r>
            <a:fld id="{EFA6F7D1-6B64-4B0E-8C1C-015E48881F89}" type="slidenum">
              <a:rPr lang="en" dirty="0"/>
              <a:pPr/>
              <a:t>12</a:t>
            </a:fld>
            <a:endParaRPr lang="en"/>
          </a:p>
        </p:txBody>
      </p:sp>
      <p:sp>
        <p:nvSpPr>
          <p:cNvPr id="5" name="Google Shape;230;p30">
            <a:extLst>
              <a:ext uri="{FF2B5EF4-FFF2-40B4-BE49-F238E27FC236}">
                <a16:creationId xmlns:a16="http://schemas.microsoft.com/office/drawing/2014/main" id="{1F7B03C9-4009-12B6-B3AC-997E948E7144}"/>
              </a:ext>
            </a:extLst>
          </p:cNvPr>
          <p:cNvSpPr txBox="1"/>
          <p:nvPr/>
        </p:nvSpPr>
        <p:spPr>
          <a:xfrm>
            <a:off x="382229" y="0"/>
            <a:ext cx="8379600" cy="853500"/>
          </a:xfrm>
          <a:prstGeom prst="rect">
            <a:avLst/>
          </a:prstGeom>
          <a:noFill/>
          <a:ln>
            <a:noFill/>
          </a:ln>
        </p:spPr>
        <p:txBody>
          <a:bodyPr spcFirstLastPara="1" wrap="square" lIns="91425" tIns="45700" rIns="91425" bIns="45700" anchor="ctr" anchorCtr="0">
            <a:noAutofit/>
          </a:bodyPr>
          <a:lstStyle/>
          <a:p>
            <a:pPr algn="ctr"/>
            <a:r>
              <a:rPr lang="en" sz="2400" b="1">
                <a:solidFill>
                  <a:schemeClr val="lt1"/>
                </a:solidFill>
              </a:rPr>
              <a:t>MATHEMATICAL MODELING</a:t>
            </a:r>
          </a:p>
        </p:txBody>
      </p:sp>
      <p:pic>
        <p:nvPicPr>
          <p:cNvPr id="6" name="Picture 5" descr="A graph showing a number of times&#10;&#10;AI-generated content may be incorrect.">
            <a:extLst>
              <a:ext uri="{FF2B5EF4-FFF2-40B4-BE49-F238E27FC236}">
                <a16:creationId xmlns:a16="http://schemas.microsoft.com/office/drawing/2014/main" id="{D48CC8C4-73A1-EC97-9C63-311BFE7F955E}"/>
              </a:ext>
            </a:extLst>
          </p:cNvPr>
          <p:cNvPicPr>
            <a:picLocks noChangeAspect="1"/>
          </p:cNvPicPr>
          <p:nvPr/>
        </p:nvPicPr>
        <p:blipFill>
          <a:blip r:embed="rId2"/>
          <a:stretch>
            <a:fillRect/>
          </a:stretch>
        </p:blipFill>
        <p:spPr>
          <a:xfrm>
            <a:off x="247814" y="994049"/>
            <a:ext cx="4181475" cy="2695575"/>
          </a:xfrm>
          <a:prstGeom prst="rect">
            <a:avLst/>
          </a:prstGeom>
          <a:ln w="12700">
            <a:solidFill>
              <a:schemeClr val="tx1"/>
            </a:solidFill>
          </a:ln>
        </p:spPr>
      </p:pic>
      <p:pic>
        <p:nvPicPr>
          <p:cNvPr id="7" name="Picture 6" descr="A graph showing a number of blue lines&#10;&#10;AI-generated content may be incorrect.">
            <a:extLst>
              <a:ext uri="{FF2B5EF4-FFF2-40B4-BE49-F238E27FC236}">
                <a16:creationId xmlns:a16="http://schemas.microsoft.com/office/drawing/2014/main" id="{CE5EDE63-7C6B-6570-91D3-02EA417BADCD}"/>
              </a:ext>
            </a:extLst>
          </p:cNvPr>
          <p:cNvPicPr>
            <a:picLocks noChangeAspect="1"/>
          </p:cNvPicPr>
          <p:nvPr/>
        </p:nvPicPr>
        <p:blipFill>
          <a:blip r:embed="rId3"/>
          <a:stretch>
            <a:fillRect/>
          </a:stretch>
        </p:blipFill>
        <p:spPr>
          <a:xfrm>
            <a:off x="4731298" y="994049"/>
            <a:ext cx="4095750" cy="2695575"/>
          </a:xfrm>
          <a:prstGeom prst="rect">
            <a:avLst/>
          </a:prstGeom>
          <a:ln w="12700">
            <a:solidFill>
              <a:schemeClr val="tx1"/>
            </a:solidFill>
          </a:ln>
        </p:spPr>
      </p:pic>
      <p:sp>
        <p:nvSpPr>
          <p:cNvPr id="8" name="TextBox 7">
            <a:extLst>
              <a:ext uri="{FF2B5EF4-FFF2-40B4-BE49-F238E27FC236}">
                <a16:creationId xmlns:a16="http://schemas.microsoft.com/office/drawing/2014/main" id="{1C97E7A0-61BC-A28B-4A27-A4BF4B798C8F}"/>
              </a:ext>
            </a:extLst>
          </p:cNvPr>
          <p:cNvSpPr txBox="1"/>
          <p:nvPr/>
        </p:nvSpPr>
        <p:spPr>
          <a:xfrm>
            <a:off x="2377966" y="3878974"/>
            <a:ext cx="457200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0" i="0" u="none" strike="noStrike">
                <a:solidFill>
                  <a:srgbClr val="003264"/>
                </a:solidFill>
                <a:latin typeface="Arial"/>
                <a:ea typeface="Arial"/>
                <a:cs typeface="Arial"/>
              </a:rPr>
              <a:t>-Summer median pricing exceeds winter median</a:t>
            </a:r>
          </a:p>
          <a:p>
            <a:pPr algn="ctr"/>
            <a:r>
              <a:rPr lang="en-US" sz="1200" b="0" i="0" u="none" strike="noStrike">
                <a:solidFill>
                  <a:srgbClr val="003264"/>
                </a:solidFill>
                <a:latin typeface="Arial"/>
                <a:ea typeface="Arial"/>
                <a:cs typeface="Arial"/>
              </a:rPr>
              <a:t>-Winter Scarcity brings high value hours</a:t>
            </a:r>
          </a:p>
          <a:p>
            <a:pPr algn="ctr"/>
            <a:r>
              <a:rPr lang="en-US" sz="1200" b="0" i="0" u="none" strike="noStrike">
                <a:solidFill>
                  <a:srgbClr val="003264"/>
                </a:solidFill>
                <a:latin typeface="Arial"/>
                <a:ea typeface="Arial"/>
                <a:cs typeface="Arial"/>
              </a:rPr>
              <a:t>-Summer peak demand brings consistent pricing</a:t>
            </a:r>
          </a:p>
          <a:p>
            <a:endParaRPr lang="en-US"/>
          </a:p>
          <a:p>
            <a:pPr algn="ctr"/>
            <a:endParaRPr lang="en-US"/>
          </a:p>
        </p:txBody>
      </p:sp>
    </p:spTree>
    <p:extLst>
      <p:ext uri="{BB962C8B-B14F-4D97-AF65-F5344CB8AC3E}">
        <p14:creationId xmlns:p14="http://schemas.microsoft.com/office/powerpoint/2010/main" val="3135492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C82FECB-9C76-03A7-2C99-8562A0C447F8}"/>
              </a:ext>
            </a:extLst>
          </p:cNvPr>
          <p:cNvSpPr>
            <a:spLocks noGrp="1"/>
          </p:cNvSpPr>
          <p:nvPr>
            <p:ph type="sldNum" idx="12"/>
          </p:nvPr>
        </p:nvSpPr>
        <p:spPr>
          <a:xfrm>
            <a:off x="8064112" y="4749851"/>
            <a:ext cx="1080785" cy="393600"/>
          </a:xfrm>
        </p:spPr>
        <p:txBody>
          <a:bodyPr/>
          <a:lstStyle/>
          <a:p>
            <a:r>
              <a:rPr lang="en"/>
              <a:t>Nuzzo, </a:t>
            </a:r>
            <a:fld id="{F9EB0C04-021B-403D-9FA6-1994C816F63B}" type="slidenum">
              <a:rPr lang="en" dirty="0"/>
              <a:pPr/>
              <a:t>13</a:t>
            </a:fld>
            <a:endParaRPr lang="en"/>
          </a:p>
        </p:txBody>
      </p:sp>
      <p:sp>
        <p:nvSpPr>
          <p:cNvPr id="5" name="Google Shape;230;p30">
            <a:extLst>
              <a:ext uri="{FF2B5EF4-FFF2-40B4-BE49-F238E27FC236}">
                <a16:creationId xmlns:a16="http://schemas.microsoft.com/office/drawing/2014/main" id="{E7EF6489-6771-B25A-F2CC-07CE36710471}"/>
              </a:ext>
            </a:extLst>
          </p:cNvPr>
          <p:cNvSpPr txBox="1"/>
          <p:nvPr/>
        </p:nvSpPr>
        <p:spPr>
          <a:xfrm>
            <a:off x="382229" y="0"/>
            <a:ext cx="8379600" cy="853500"/>
          </a:xfrm>
          <a:prstGeom prst="rect">
            <a:avLst/>
          </a:prstGeom>
          <a:noFill/>
          <a:ln>
            <a:noFill/>
          </a:ln>
        </p:spPr>
        <p:txBody>
          <a:bodyPr spcFirstLastPara="1" wrap="square" lIns="91425" tIns="45700" rIns="91425" bIns="45700" anchor="ctr" anchorCtr="0">
            <a:noAutofit/>
          </a:bodyPr>
          <a:lstStyle/>
          <a:p>
            <a:pPr algn="ctr"/>
            <a:r>
              <a:rPr lang="en" sz="2400" b="1">
                <a:solidFill>
                  <a:schemeClr val="lt1"/>
                </a:solidFill>
              </a:rPr>
              <a:t>MATHEMATICAL MODELING</a:t>
            </a:r>
          </a:p>
        </p:txBody>
      </p:sp>
      <p:pic>
        <p:nvPicPr>
          <p:cNvPr id="6" name="Picture 5" descr="A graph with red and blue lines&#10;&#10;AI-generated content may be incorrect.">
            <a:extLst>
              <a:ext uri="{FF2B5EF4-FFF2-40B4-BE49-F238E27FC236}">
                <a16:creationId xmlns:a16="http://schemas.microsoft.com/office/drawing/2014/main" id="{ECEAF8F5-E5D6-2E1C-00AD-46087723BA66}"/>
              </a:ext>
            </a:extLst>
          </p:cNvPr>
          <p:cNvPicPr>
            <a:picLocks noChangeAspect="1"/>
          </p:cNvPicPr>
          <p:nvPr/>
        </p:nvPicPr>
        <p:blipFill>
          <a:blip r:embed="rId2"/>
          <a:stretch>
            <a:fillRect/>
          </a:stretch>
        </p:blipFill>
        <p:spPr>
          <a:xfrm>
            <a:off x="113314" y="948724"/>
            <a:ext cx="4989129" cy="3239485"/>
          </a:xfrm>
          <a:prstGeom prst="rect">
            <a:avLst/>
          </a:prstGeom>
          <a:ln w="12700">
            <a:solidFill>
              <a:schemeClr val="tx1"/>
            </a:solidFill>
          </a:ln>
        </p:spPr>
      </p:pic>
      <p:pic>
        <p:nvPicPr>
          <p:cNvPr id="7" name="Picture 6" descr="A close-up of a graph&#10;&#10;AI-generated content may be incorrect.">
            <a:extLst>
              <a:ext uri="{FF2B5EF4-FFF2-40B4-BE49-F238E27FC236}">
                <a16:creationId xmlns:a16="http://schemas.microsoft.com/office/drawing/2014/main" id="{48AE0A2A-8FC5-8950-0F27-5E527836E4FD}"/>
              </a:ext>
            </a:extLst>
          </p:cNvPr>
          <p:cNvPicPr>
            <a:picLocks noChangeAspect="1"/>
          </p:cNvPicPr>
          <p:nvPr/>
        </p:nvPicPr>
        <p:blipFill>
          <a:blip r:embed="rId3"/>
          <a:stretch>
            <a:fillRect/>
          </a:stretch>
        </p:blipFill>
        <p:spPr>
          <a:xfrm>
            <a:off x="5183407" y="3947618"/>
            <a:ext cx="3854998" cy="716675"/>
          </a:xfrm>
          <a:prstGeom prst="rect">
            <a:avLst/>
          </a:prstGeom>
          <a:ln>
            <a:solidFill>
              <a:srgbClr val="4472C4"/>
            </a:solidFill>
          </a:ln>
        </p:spPr>
      </p:pic>
      <p:sp>
        <p:nvSpPr>
          <p:cNvPr id="8" name="TextBox 7">
            <a:extLst>
              <a:ext uri="{FF2B5EF4-FFF2-40B4-BE49-F238E27FC236}">
                <a16:creationId xmlns:a16="http://schemas.microsoft.com/office/drawing/2014/main" id="{2DE5B7B8-E8A0-BC64-7C8F-2886134F95EB}"/>
              </a:ext>
            </a:extLst>
          </p:cNvPr>
          <p:cNvSpPr txBox="1"/>
          <p:nvPr/>
        </p:nvSpPr>
        <p:spPr>
          <a:xfrm>
            <a:off x="5104087" y="949216"/>
            <a:ext cx="3731174" cy="27238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sz="1575" b="0" i="0" u="none" strike="noStrike">
                <a:solidFill>
                  <a:srgbClr val="003264"/>
                </a:solidFill>
                <a:latin typeface="Arial"/>
                <a:ea typeface="Arial"/>
                <a:cs typeface="Arial"/>
              </a:rPr>
              <a:t>Summer median pricing exceeds winter median, indicating stronger typical peak demand value</a:t>
            </a:r>
          </a:p>
          <a:p>
            <a:endParaRPr lang="en-US" sz="1550">
              <a:solidFill>
                <a:srgbClr val="003264"/>
              </a:solidFill>
            </a:endParaRPr>
          </a:p>
          <a:p>
            <a:pPr marL="228600" indent="-228600">
              <a:buFont typeface=""/>
              <a:buChar char="•"/>
            </a:pPr>
            <a:r>
              <a:rPr lang="en-US" sz="1575" b="0" i="0" u="none" strike="noStrike">
                <a:solidFill>
                  <a:srgbClr val="003264"/>
                </a:solidFill>
                <a:latin typeface="Arial"/>
                <a:ea typeface="Arial"/>
                <a:cs typeface="Arial"/>
              </a:rPr>
              <a:t>Winter exhibits higher upper-tail volatility(P95) due to scarcity events</a:t>
            </a:r>
          </a:p>
          <a:p>
            <a:endParaRPr lang="en-US" sz="1550">
              <a:solidFill>
                <a:srgbClr val="003264"/>
              </a:solidFill>
            </a:endParaRPr>
          </a:p>
          <a:p>
            <a:pPr marL="228600" indent="-228600">
              <a:buFont typeface=""/>
              <a:buChar char="•"/>
            </a:pPr>
            <a:r>
              <a:rPr lang="en-US" sz="1575" b="0" i="0" u="none" strike="noStrike">
                <a:solidFill>
                  <a:srgbClr val="003264"/>
                </a:solidFill>
                <a:latin typeface="Arial"/>
                <a:ea typeface="Arial"/>
                <a:cs typeface="Arial"/>
              </a:rPr>
              <a:t>Hydro production aligns with both seasonal peak demand and high-value scarcity hours.</a:t>
            </a:r>
          </a:p>
          <a:p>
            <a:pPr algn="ctr"/>
            <a:endParaRPr lang="en-US"/>
          </a:p>
        </p:txBody>
      </p:sp>
    </p:spTree>
    <p:extLst>
      <p:ext uri="{BB962C8B-B14F-4D97-AF65-F5344CB8AC3E}">
        <p14:creationId xmlns:p14="http://schemas.microsoft.com/office/powerpoint/2010/main" val="2908681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a:extLst>
            <a:ext uri="{FF2B5EF4-FFF2-40B4-BE49-F238E27FC236}">
              <a16:creationId xmlns:a16="http://schemas.microsoft.com/office/drawing/2014/main" id="{22A764F6-2830-6DAB-5A0E-444B812DD680}"/>
            </a:ext>
          </a:extLst>
        </p:cNvPr>
        <p:cNvGrpSpPr/>
        <p:nvPr/>
      </p:nvGrpSpPr>
      <p:grpSpPr>
        <a:xfrm>
          <a:off x="0" y="0"/>
          <a:ext cx="0" cy="0"/>
          <a:chOff x="0" y="0"/>
          <a:chExt cx="0" cy="0"/>
        </a:xfrm>
      </p:grpSpPr>
      <p:sp>
        <p:nvSpPr>
          <p:cNvPr id="244" name="Google Shape;244;p32">
            <a:extLst>
              <a:ext uri="{FF2B5EF4-FFF2-40B4-BE49-F238E27FC236}">
                <a16:creationId xmlns:a16="http://schemas.microsoft.com/office/drawing/2014/main" id="{B75E8FFC-BB44-F904-1AF1-2C54553FC003}"/>
              </a:ext>
            </a:extLst>
          </p:cNvPr>
          <p:cNvSpPr txBox="1"/>
          <p:nvPr/>
        </p:nvSpPr>
        <p:spPr>
          <a:xfrm>
            <a:off x="382229" y="0"/>
            <a:ext cx="8379600" cy="853500"/>
          </a:xfrm>
          <a:prstGeom prst="rect">
            <a:avLst/>
          </a:prstGeom>
          <a:noFill/>
          <a:ln>
            <a:noFill/>
          </a:ln>
        </p:spPr>
        <p:txBody>
          <a:bodyPr spcFirstLastPara="1" wrap="square" lIns="91425" tIns="45700" rIns="91425" bIns="45700" anchor="ctr" anchorCtr="0">
            <a:noAutofit/>
          </a:bodyPr>
          <a:lstStyle/>
          <a:p>
            <a:pPr algn="ctr"/>
            <a:r>
              <a:rPr lang="en" sz="2400" b="1">
                <a:solidFill>
                  <a:schemeClr val="lt1"/>
                </a:solidFill>
              </a:rPr>
              <a:t>MATHMATECAL MODELING</a:t>
            </a:r>
          </a:p>
        </p:txBody>
      </p:sp>
      <p:sp>
        <p:nvSpPr>
          <p:cNvPr id="2" name="Slide Number Placeholder 1">
            <a:extLst>
              <a:ext uri="{FF2B5EF4-FFF2-40B4-BE49-F238E27FC236}">
                <a16:creationId xmlns:a16="http://schemas.microsoft.com/office/drawing/2014/main" id="{D733CDF8-90BE-BC50-FA51-0E33284C5623}"/>
              </a:ext>
            </a:extLst>
          </p:cNvPr>
          <p:cNvSpPr>
            <a:spLocks noGrp="1"/>
          </p:cNvSpPr>
          <p:nvPr>
            <p:ph type="sldNum" idx="12"/>
          </p:nvPr>
        </p:nvSpPr>
        <p:spPr>
          <a:xfrm>
            <a:off x="8080617" y="4749851"/>
            <a:ext cx="1024292" cy="393600"/>
          </a:xfrm>
        </p:spPr>
        <p:txBody>
          <a:bodyPr/>
          <a:lstStyle/>
          <a:p>
            <a:r>
              <a:rPr lang="en"/>
              <a:t>Nuzzo, </a:t>
            </a:r>
            <a:fld id="{00000000-1234-1234-1234-123412341234}" type="slidenum">
              <a:rPr lang="en" dirty="0"/>
              <a:pPr/>
              <a:t>14</a:t>
            </a:fld>
            <a:endParaRPr lang="en-US"/>
          </a:p>
        </p:txBody>
      </p:sp>
      <p:pic>
        <p:nvPicPr>
          <p:cNvPr id="4" name="Picture 3" descr="A graph with colored lines&#10;&#10;AI-generated content may be incorrect.">
            <a:extLst>
              <a:ext uri="{FF2B5EF4-FFF2-40B4-BE49-F238E27FC236}">
                <a16:creationId xmlns:a16="http://schemas.microsoft.com/office/drawing/2014/main" id="{BA6E3CBE-9E3E-8B7E-AB52-FF706D72F8EF}"/>
              </a:ext>
            </a:extLst>
          </p:cNvPr>
          <p:cNvPicPr>
            <a:picLocks noChangeAspect="1"/>
          </p:cNvPicPr>
          <p:nvPr/>
        </p:nvPicPr>
        <p:blipFill>
          <a:blip r:embed="rId3"/>
          <a:stretch>
            <a:fillRect/>
          </a:stretch>
        </p:blipFill>
        <p:spPr>
          <a:xfrm>
            <a:off x="-2382" y="852487"/>
            <a:ext cx="5934075" cy="3895725"/>
          </a:xfrm>
          <a:prstGeom prst="rect">
            <a:avLst/>
          </a:prstGeom>
          <a:ln>
            <a:solidFill>
              <a:srgbClr val="4472C4"/>
            </a:solidFill>
          </a:ln>
        </p:spPr>
      </p:pic>
      <p:sp>
        <p:nvSpPr>
          <p:cNvPr id="5" name="TextBox 4">
            <a:extLst>
              <a:ext uri="{FF2B5EF4-FFF2-40B4-BE49-F238E27FC236}">
                <a16:creationId xmlns:a16="http://schemas.microsoft.com/office/drawing/2014/main" id="{A29E0ECE-FDBE-6548-8005-D045F29E751A}"/>
              </a:ext>
            </a:extLst>
          </p:cNvPr>
          <p:cNvSpPr txBox="1"/>
          <p:nvPr/>
        </p:nvSpPr>
        <p:spPr>
          <a:xfrm>
            <a:off x="5872162" y="957262"/>
            <a:ext cx="3236119" cy="16119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75">
                <a:solidFill>
                  <a:srgbClr val="003264"/>
                </a:solidFill>
                <a:latin typeface="Arial"/>
                <a:ea typeface="Arial"/>
                <a:cs typeface="Arial"/>
              </a:rPr>
              <a:t>System Performance </a:t>
            </a:r>
          </a:p>
          <a:p>
            <a:pPr marL="228600" indent="-228600">
              <a:buFont typeface=""/>
              <a:buChar char="•"/>
            </a:pPr>
            <a:r>
              <a:rPr lang="en-US" sz="1100">
                <a:solidFill>
                  <a:srgbClr val="003466"/>
                </a:solidFill>
                <a:latin typeface="Arial"/>
                <a:ea typeface="Arial"/>
                <a:cs typeface="Arial"/>
              </a:rPr>
              <a:t>Power output limited by flow availability &amp; turbine capacity</a:t>
            </a:r>
          </a:p>
          <a:p>
            <a:pPr marL="228600" indent="-228600">
              <a:buFont typeface=""/>
              <a:buChar char="•"/>
            </a:pPr>
            <a:r>
              <a:rPr lang="en-US" sz="1100">
                <a:solidFill>
                  <a:srgbClr val="003466"/>
                </a:solidFill>
                <a:latin typeface="Arial"/>
                <a:ea typeface="Arial"/>
                <a:cs typeface="Arial"/>
              </a:rPr>
              <a:t>High exceedance → reduced power due to flow constraints</a:t>
            </a:r>
          </a:p>
          <a:p>
            <a:pPr marL="228600" indent="-228600">
              <a:buFont typeface=""/>
              <a:buChar char="•"/>
            </a:pPr>
            <a:r>
              <a:rPr lang="en-US" sz="1100">
                <a:solidFill>
                  <a:srgbClr val="003466"/>
                </a:solidFill>
                <a:latin typeface="Arial"/>
                <a:ea typeface="Arial"/>
                <a:cs typeface="Arial"/>
              </a:rPr>
              <a:t>Flat regions → capacity-limited operation</a:t>
            </a:r>
          </a:p>
          <a:p>
            <a:endParaRPr lang="en-US"/>
          </a:p>
          <a:p>
            <a:pPr algn="ctr"/>
            <a:endParaRPr lang="en-US"/>
          </a:p>
        </p:txBody>
      </p:sp>
      <p:sp>
        <p:nvSpPr>
          <p:cNvPr id="7" name="TextBox 6">
            <a:extLst>
              <a:ext uri="{FF2B5EF4-FFF2-40B4-BE49-F238E27FC236}">
                <a16:creationId xmlns:a16="http://schemas.microsoft.com/office/drawing/2014/main" id="{843C262D-8E67-2DA4-63CC-79072E7ADF2B}"/>
              </a:ext>
            </a:extLst>
          </p:cNvPr>
          <p:cNvSpPr txBox="1"/>
          <p:nvPr/>
        </p:nvSpPr>
        <p:spPr>
          <a:xfrm>
            <a:off x="5929312" y="2143125"/>
            <a:ext cx="3100386" cy="2930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003264"/>
                </a:solidFill>
              </a:rPr>
              <a:t>Key Takeaways</a:t>
            </a:r>
            <a:endParaRPr lang="en-US" sz="1100"/>
          </a:p>
          <a:p>
            <a:endParaRPr lang="en-US" sz="1100"/>
          </a:p>
          <a:p>
            <a:pPr marL="171450" indent="-171450">
              <a:buChar char="•"/>
            </a:pPr>
            <a:r>
              <a:rPr lang="en-US" sz="1100">
                <a:solidFill>
                  <a:srgbClr val="003466"/>
                </a:solidFill>
              </a:rPr>
              <a:t>Increasing from 3 to 7 units increased installed capacity by 133%</a:t>
            </a:r>
          </a:p>
          <a:p>
            <a:endParaRPr lang="en-US" sz="1100">
              <a:solidFill>
                <a:srgbClr val="003466"/>
              </a:solidFill>
            </a:endParaRPr>
          </a:p>
          <a:p>
            <a:pPr marL="171450" indent="-171450">
              <a:buChar char="•"/>
            </a:pPr>
            <a:r>
              <a:rPr lang="en-US" sz="1100">
                <a:solidFill>
                  <a:srgbClr val="003466"/>
                </a:solidFill>
              </a:rPr>
              <a:t>Annual energy only increased by about 48%</a:t>
            </a:r>
          </a:p>
          <a:p>
            <a:endParaRPr lang="en-US" sz="1100">
              <a:solidFill>
                <a:srgbClr val="003466"/>
              </a:solidFill>
            </a:endParaRPr>
          </a:p>
          <a:p>
            <a:pPr marL="171450" indent="-171450">
              <a:buChar char="•"/>
            </a:pPr>
            <a:r>
              <a:rPr lang="en-US" sz="1100">
                <a:solidFill>
                  <a:srgbClr val="003466"/>
                </a:solidFill>
              </a:rPr>
              <a:t>Capacity factor dropped about 37% </a:t>
            </a:r>
          </a:p>
          <a:p>
            <a:endParaRPr lang="en-US" sz="1100">
              <a:solidFill>
                <a:srgbClr val="003466"/>
              </a:solidFill>
            </a:endParaRPr>
          </a:p>
          <a:p>
            <a:pPr marL="171450" indent="-171450">
              <a:buChar char="•"/>
            </a:pPr>
            <a:r>
              <a:rPr lang="en-US" sz="1100">
                <a:solidFill>
                  <a:srgbClr val="003466"/>
                </a:solidFill>
              </a:rPr>
              <a:t>LCOE increased by about 58%, supporting the decision to implement five turbines.</a:t>
            </a:r>
          </a:p>
          <a:p>
            <a:pPr marL="171450" indent="-171450">
              <a:buChar char="•"/>
            </a:pPr>
            <a:endParaRPr lang="en-US" sz="1100">
              <a:solidFill>
                <a:srgbClr val="003466"/>
              </a:solidFill>
            </a:endParaRPr>
          </a:p>
          <a:p>
            <a:pPr marL="171450" indent="-171450">
              <a:buChar char="•"/>
            </a:pPr>
            <a:r>
              <a:rPr lang="en-US" sz="1100">
                <a:solidFill>
                  <a:schemeClr val="bg2"/>
                </a:solidFill>
              </a:rPr>
              <a:t>Selected 5 Turbines</a:t>
            </a:r>
          </a:p>
          <a:p>
            <a:pPr marL="228600" indent="-228600">
              <a:buChar char="•"/>
            </a:pPr>
            <a:r>
              <a:rPr lang="en-US" sz="1100">
                <a:solidFill>
                  <a:schemeClr val="bg2"/>
                </a:solidFill>
              </a:rPr>
              <a:t>12.70 GWh/year</a:t>
            </a:r>
          </a:p>
          <a:p>
            <a:pPr marL="228600" indent="-228600">
              <a:buChar char="•"/>
            </a:pPr>
            <a:r>
              <a:rPr lang="en-US" sz="1100">
                <a:solidFill>
                  <a:schemeClr val="bg2"/>
                </a:solidFill>
              </a:rPr>
              <a:t>CF ≈ 0.67 (balanced performance)</a:t>
            </a:r>
          </a:p>
          <a:p>
            <a:pPr marL="228600" indent="-228600">
              <a:lnSpc>
                <a:spcPct val="150000"/>
              </a:lnSpc>
              <a:buChar char="•"/>
            </a:pPr>
            <a:endParaRPr lang="en-US" sz="1100">
              <a:solidFill>
                <a:srgbClr val="003466"/>
              </a:solidFill>
            </a:endParaRPr>
          </a:p>
        </p:txBody>
      </p:sp>
    </p:spTree>
    <p:extLst>
      <p:ext uri="{BB962C8B-B14F-4D97-AF65-F5344CB8AC3E}">
        <p14:creationId xmlns:p14="http://schemas.microsoft.com/office/powerpoint/2010/main" val="5492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8" name="Google Shape;238;p31"/>
          <p:cNvSpPr txBox="1">
            <a:spLocks noGrp="1"/>
          </p:cNvSpPr>
          <p:nvPr>
            <p:ph type="sldNum" idx="12"/>
          </p:nvPr>
        </p:nvSpPr>
        <p:spPr>
          <a:xfrm>
            <a:off x="7304949" y="4749850"/>
            <a:ext cx="1800300" cy="3936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a:t>Nuzzo, </a:t>
            </a:r>
            <a:fld id="{00000000-1234-1234-1234-123412341234}" type="slidenum">
              <a:rPr lang="en" b="1" dirty="0"/>
              <a:t>15</a:t>
            </a:fld>
            <a:endParaRPr b="1"/>
          </a:p>
        </p:txBody>
      </p:sp>
      <p:sp>
        <p:nvSpPr>
          <p:cNvPr id="239" name="Google Shape;239;p31"/>
          <p:cNvSpPr txBox="1"/>
          <p:nvPr/>
        </p:nvSpPr>
        <p:spPr>
          <a:xfrm>
            <a:off x="1837225" y="1343000"/>
            <a:ext cx="5469600" cy="311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lang="en" sz="1550">
              <a:solidFill>
                <a:srgbClr val="003264"/>
              </a:solidFill>
            </a:endParaRPr>
          </a:p>
          <a:p>
            <a:pPr marL="0" lvl="0" indent="0" algn="l" rtl="0">
              <a:spcBef>
                <a:spcPts val="0"/>
              </a:spcBef>
              <a:spcAft>
                <a:spcPts val="0"/>
              </a:spcAft>
              <a:buNone/>
            </a:pPr>
            <a:r>
              <a:rPr lang="en" sz="1550">
                <a:solidFill>
                  <a:srgbClr val="003264"/>
                </a:solidFill>
              </a:rPr>
              <a:t> </a:t>
            </a:r>
            <a:endParaRPr sz="1550">
              <a:solidFill>
                <a:srgbClr val="003264"/>
              </a:solidFill>
            </a:endParaRPr>
          </a:p>
        </p:txBody>
      </p:sp>
      <p:sp>
        <p:nvSpPr>
          <p:cNvPr id="6" name="TextBox 5">
            <a:extLst>
              <a:ext uri="{FF2B5EF4-FFF2-40B4-BE49-F238E27FC236}">
                <a16:creationId xmlns:a16="http://schemas.microsoft.com/office/drawing/2014/main" id="{3CE30265-5C7D-83DF-E1A2-6C772ED6BEFE}"/>
              </a:ext>
            </a:extLst>
          </p:cNvPr>
          <p:cNvSpPr txBox="1"/>
          <p:nvPr/>
        </p:nvSpPr>
        <p:spPr>
          <a:xfrm>
            <a:off x="2141483" y="213491"/>
            <a:ext cx="4572000"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baseline="0">
                <a:solidFill>
                  <a:srgbClr val="FFFFFF"/>
                </a:solidFill>
                <a:latin typeface="Arial"/>
              </a:rPr>
              <a:t>MATHEMATICAL MODELING</a:t>
            </a:r>
            <a:endParaRPr lang="en-US"/>
          </a:p>
          <a:p>
            <a:pPr algn="ctr"/>
            <a:endParaRPr lang="en-US"/>
          </a:p>
        </p:txBody>
      </p:sp>
      <p:pic>
        <p:nvPicPr>
          <p:cNvPr id="2" name="Picture 1" descr="A graph of a number of bars&#10;&#10;AI-generated content may be incorrect.">
            <a:extLst>
              <a:ext uri="{FF2B5EF4-FFF2-40B4-BE49-F238E27FC236}">
                <a16:creationId xmlns:a16="http://schemas.microsoft.com/office/drawing/2014/main" id="{0EBCC6D6-5771-195D-9EF3-020A9F949842}"/>
              </a:ext>
            </a:extLst>
          </p:cNvPr>
          <p:cNvPicPr>
            <a:picLocks noChangeAspect="1"/>
          </p:cNvPicPr>
          <p:nvPr/>
        </p:nvPicPr>
        <p:blipFill>
          <a:blip r:embed="rId3"/>
          <a:stretch>
            <a:fillRect/>
          </a:stretch>
        </p:blipFill>
        <p:spPr>
          <a:xfrm>
            <a:off x="164717" y="1242683"/>
            <a:ext cx="4235998" cy="3354443"/>
          </a:xfrm>
          <a:prstGeom prst="rect">
            <a:avLst/>
          </a:prstGeom>
          <a:ln>
            <a:solidFill>
              <a:srgbClr val="4472C4"/>
            </a:solidFill>
          </a:ln>
        </p:spPr>
      </p:pic>
      <p:sp>
        <p:nvSpPr>
          <p:cNvPr id="3" name="TextBox 2">
            <a:extLst>
              <a:ext uri="{FF2B5EF4-FFF2-40B4-BE49-F238E27FC236}">
                <a16:creationId xmlns:a16="http://schemas.microsoft.com/office/drawing/2014/main" id="{917CD012-E9A0-B098-191F-07405EFF00D8}"/>
              </a:ext>
            </a:extLst>
          </p:cNvPr>
          <p:cNvSpPr txBox="1"/>
          <p:nvPr/>
        </p:nvSpPr>
        <p:spPr>
          <a:xfrm>
            <a:off x="342900" y="892968"/>
            <a:ext cx="3943349" cy="3071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2"/>
                </a:solidFill>
              </a:rPr>
              <a:t>Solar Integration</a:t>
            </a:r>
          </a:p>
        </p:txBody>
      </p:sp>
      <p:sp>
        <p:nvSpPr>
          <p:cNvPr id="4" name="TextBox 3">
            <a:extLst>
              <a:ext uri="{FF2B5EF4-FFF2-40B4-BE49-F238E27FC236}">
                <a16:creationId xmlns:a16="http://schemas.microsoft.com/office/drawing/2014/main" id="{24F9F93C-BF5F-761D-0687-6650DA7B400F}"/>
              </a:ext>
            </a:extLst>
          </p:cNvPr>
          <p:cNvSpPr txBox="1"/>
          <p:nvPr/>
        </p:nvSpPr>
        <p:spPr>
          <a:xfrm>
            <a:off x="4755929" y="962352"/>
            <a:ext cx="2088935" cy="8156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rgbClr val="003466"/>
                </a:solidFill>
                <a:latin typeface="Arial"/>
                <a:ea typeface="Arial"/>
                <a:cs typeface="Arial"/>
              </a:rPr>
              <a:t>Proposed Site installation Area (~0.9 acres), 575 modules</a:t>
            </a:r>
            <a:endParaRPr lang="en-US"/>
          </a:p>
          <a:p>
            <a:pPr algn="ctr"/>
            <a:endParaRPr lang="en-US"/>
          </a:p>
        </p:txBody>
      </p:sp>
      <p:pic>
        <p:nvPicPr>
          <p:cNvPr id="5" name="Picture 4" descr="An aerial view of a park&#10;&#10;AI-generated content may be incorrect.">
            <a:extLst>
              <a:ext uri="{FF2B5EF4-FFF2-40B4-BE49-F238E27FC236}">
                <a16:creationId xmlns:a16="http://schemas.microsoft.com/office/drawing/2014/main" id="{E03F7C2A-9B1E-5825-41A8-FB3D180DAFD2}"/>
              </a:ext>
            </a:extLst>
          </p:cNvPr>
          <p:cNvPicPr>
            <a:picLocks noChangeAspect="1"/>
          </p:cNvPicPr>
          <p:nvPr/>
        </p:nvPicPr>
        <p:blipFill>
          <a:blip r:embed="rId4"/>
          <a:stretch>
            <a:fillRect/>
          </a:stretch>
        </p:blipFill>
        <p:spPr>
          <a:xfrm>
            <a:off x="6575206" y="893215"/>
            <a:ext cx="2457450" cy="1990725"/>
          </a:xfrm>
          <a:prstGeom prst="rect">
            <a:avLst/>
          </a:prstGeom>
          <a:ln>
            <a:solidFill>
              <a:srgbClr val="4472C4"/>
            </a:solidFill>
          </a:ln>
        </p:spPr>
      </p:pic>
      <p:sp>
        <p:nvSpPr>
          <p:cNvPr id="7" name="TextBox 6">
            <a:extLst>
              <a:ext uri="{FF2B5EF4-FFF2-40B4-BE49-F238E27FC236}">
                <a16:creationId xmlns:a16="http://schemas.microsoft.com/office/drawing/2014/main" id="{BF19FF2D-EB71-8C83-CDEE-2DE82B69524C}"/>
              </a:ext>
            </a:extLst>
          </p:cNvPr>
          <p:cNvSpPr txBox="1"/>
          <p:nvPr/>
        </p:nvSpPr>
        <p:spPr>
          <a:xfrm>
            <a:off x="4532586" y="2919905"/>
            <a:ext cx="4572000" cy="15388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sz="1100">
                <a:solidFill>
                  <a:srgbClr val="003264"/>
                </a:solidFill>
                <a:latin typeface="Arial"/>
                <a:ea typeface="Arial"/>
                <a:cs typeface="Arial"/>
              </a:rPr>
              <a:t>Installed capacity: 305 kWdc / 250 kWac</a:t>
            </a:r>
          </a:p>
          <a:p>
            <a:pPr marL="228600" indent="-228600">
              <a:buFont typeface=""/>
              <a:buChar char="•"/>
            </a:pPr>
            <a:r>
              <a:rPr lang="en-US" sz="1100">
                <a:solidFill>
                  <a:srgbClr val="003264"/>
                </a:solidFill>
                <a:latin typeface="Arial"/>
                <a:ea typeface="Arial"/>
                <a:cs typeface="Arial"/>
              </a:rPr>
              <a:t>Annual generation: 415 MWh/year</a:t>
            </a:r>
          </a:p>
          <a:p>
            <a:pPr marL="228600" indent="-228600">
              <a:buFont typeface=""/>
              <a:buChar char="•"/>
            </a:pPr>
            <a:r>
              <a:rPr lang="en-US" sz="1100">
                <a:solidFill>
                  <a:srgbClr val="003264"/>
                </a:solidFill>
                <a:latin typeface="Arial"/>
                <a:ea typeface="Arial"/>
                <a:cs typeface="Arial"/>
              </a:rPr>
              <a:t>Capacity factor: 15.5%</a:t>
            </a:r>
          </a:p>
          <a:p>
            <a:pPr marL="228600" indent="-228600">
              <a:buFont typeface=""/>
              <a:buChar char="•"/>
            </a:pPr>
            <a:r>
              <a:rPr lang="en-US" sz="1100">
                <a:solidFill>
                  <a:srgbClr val="003264"/>
                </a:solidFill>
                <a:latin typeface="Arial"/>
                <a:ea typeface="Arial"/>
                <a:cs typeface="Arial"/>
              </a:rPr>
              <a:t>Specific yield: 1,361 kWh/kW-yr</a:t>
            </a:r>
          </a:p>
          <a:p>
            <a:pPr marL="228600" indent="-228600">
              <a:buFont typeface=""/>
              <a:buChar char="•"/>
            </a:pPr>
            <a:r>
              <a:rPr lang="en-US" sz="1100">
                <a:solidFill>
                  <a:srgbClr val="003264"/>
                </a:solidFill>
                <a:latin typeface="Arial"/>
                <a:ea typeface="Arial"/>
                <a:cs typeface="Arial"/>
              </a:rPr>
              <a:t>LCOE: ~ 12.2 ¢/kWh</a:t>
            </a:r>
          </a:p>
          <a:p>
            <a:pPr marL="228600" indent="-228600">
              <a:buFont typeface=""/>
              <a:buChar char="•"/>
            </a:pPr>
            <a:r>
              <a:rPr lang="en-US" sz="1100">
                <a:solidFill>
                  <a:srgbClr val="003264"/>
                </a:solidFill>
                <a:latin typeface="Arial"/>
                <a:ea typeface="Arial"/>
                <a:cs typeface="Arial"/>
              </a:rPr>
              <a:t>Installed cost: ~ $560k</a:t>
            </a:r>
          </a:p>
          <a:p>
            <a:endParaRPr lang="en-US"/>
          </a:p>
          <a:p>
            <a:pPr algn="ctr"/>
            <a:endParaRPr lang="en-US"/>
          </a:p>
        </p:txBody>
      </p:sp>
      <p:sp>
        <p:nvSpPr>
          <p:cNvPr id="8" name="TextBox 7">
            <a:extLst>
              <a:ext uri="{FF2B5EF4-FFF2-40B4-BE49-F238E27FC236}">
                <a16:creationId xmlns:a16="http://schemas.microsoft.com/office/drawing/2014/main" id="{17E12F3A-B488-8405-926F-8E825C5E8E62}"/>
              </a:ext>
            </a:extLst>
          </p:cNvPr>
          <p:cNvSpPr txBox="1"/>
          <p:nvPr/>
        </p:nvSpPr>
        <p:spPr>
          <a:xfrm>
            <a:off x="4532586" y="4135164"/>
            <a:ext cx="45720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rgbClr val="003264"/>
                </a:solidFill>
                <a:latin typeface="Arial"/>
                <a:ea typeface="Arial"/>
                <a:cs typeface="Arial"/>
              </a:rPr>
              <a:t>Peak solar productivity aligns with summer recreational demand and compliments hydropower variability.</a:t>
            </a:r>
            <a:endParaRPr lang="en-US"/>
          </a:p>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27BD37-EE12-E85B-22BA-B178DB740987}"/>
              </a:ext>
            </a:extLst>
          </p:cNvPr>
          <p:cNvSpPr>
            <a:spLocks noGrp="1"/>
          </p:cNvSpPr>
          <p:nvPr>
            <p:ph type="sldNum" idx="12"/>
          </p:nvPr>
        </p:nvSpPr>
        <p:spPr>
          <a:xfrm>
            <a:off x="8083819" y="4749851"/>
            <a:ext cx="1021665" cy="393600"/>
          </a:xfrm>
        </p:spPr>
        <p:txBody>
          <a:bodyPr/>
          <a:lstStyle/>
          <a:p>
            <a:r>
              <a:rPr lang="en"/>
              <a:t>Nuzzo, </a:t>
            </a:r>
            <a:fld id="{00000000-1234-1234-1234-123412341234}" type="slidenum">
              <a:rPr lang="en" dirty="0"/>
              <a:pPr/>
              <a:t>16</a:t>
            </a:fld>
            <a:endParaRPr lang="en"/>
          </a:p>
        </p:txBody>
      </p:sp>
      <p:sp>
        <p:nvSpPr>
          <p:cNvPr id="5" name="Google Shape;230;p30">
            <a:extLst>
              <a:ext uri="{FF2B5EF4-FFF2-40B4-BE49-F238E27FC236}">
                <a16:creationId xmlns:a16="http://schemas.microsoft.com/office/drawing/2014/main" id="{2FB06DF1-C618-C223-AAE8-F3F677009F38}"/>
              </a:ext>
            </a:extLst>
          </p:cNvPr>
          <p:cNvSpPr txBox="1"/>
          <p:nvPr/>
        </p:nvSpPr>
        <p:spPr>
          <a:xfrm>
            <a:off x="382229" y="0"/>
            <a:ext cx="8379600" cy="853500"/>
          </a:xfrm>
          <a:prstGeom prst="rect">
            <a:avLst/>
          </a:prstGeom>
          <a:noFill/>
          <a:ln>
            <a:noFill/>
          </a:ln>
        </p:spPr>
        <p:txBody>
          <a:bodyPr spcFirstLastPara="1" wrap="square" lIns="91425" tIns="45700" rIns="91425" bIns="45700" anchor="ctr" anchorCtr="0">
            <a:noAutofit/>
          </a:bodyPr>
          <a:lstStyle/>
          <a:p>
            <a:pPr algn="ctr"/>
            <a:r>
              <a:rPr lang="en" sz="2400" b="1">
                <a:solidFill>
                  <a:schemeClr val="lt1"/>
                </a:solidFill>
              </a:rPr>
              <a:t>MATHEMATICAL MODELING</a:t>
            </a:r>
          </a:p>
        </p:txBody>
      </p:sp>
      <p:pic>
        <p:nvPicPr>
          <p:cNvPr id="6" name="Picture 5">
            <a:extLst>
              <a:ext uri="{FF2B5EF4-FFF2-40B4-BE49-F238E27FC236}">
                <a16:creationId xmlns:a16="http://schemas.microsoft.com/office/drawing/2014/main" id="{DABAE619-688F-938D-D7A6-E0131F331864}"/>
              </a:ext>
            </a:extLst>
          </p:cNvPr>
          <p:cNvPicPr>
            <a:picLocks noChangeAspect="1"/>
          </p:cNvPicPr>
          <p:nvPr/>
        </p:nvPicPr>
        <p:blipFill>
          <a:blip r:embed="rId2"/>
          <a:stretch>
            <a:fillRect/>
          </a:stretch>
        </p:blipFill>
        <p:spPr>
          <a:xfrm>
            <a:off x="153056" y="1205077"/>
            <a:ext cx="5448300" cy="3219450"/>
          </a:xfrm>
          <a:prstGeom prst="rect">
            <a:avLst/>
          </a:prstGeom>
          <a:ln>
            <a:solidFill>
              <a:srgbClr val="4472C4"/>
            </a:solidFill>
          </a:ln>
        </p:spPr>
      </p:pic>
      <p:sp>
        <p:nvSpPr>
          <p:cNvPr id="7" name="TextBox 6">
            <a:extLst>
              <a:ext uri="{FF2B5EF4-FFF2-40B4-BE49-F238E27FC236}">
                <a16:creationId xmlns:a16="http://schemas.microsoft.com/office/drawing/2014/main" id="{68124360-5CBD-A61E-BD3F-A7270D76668E}"/>
              </a:ext>
            </a:extLst>
          </p:cNvPr>
          <p:cNvSpPr txBox="1"/>
          <p:nvPr/>
        </p:nvSpPr>
        <p:spPr>
          <a:xfrm>
            <a:off x="5669018" y="1579836"/>
            <a:ext cx="3435569" cy="19890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sz="1575" b="0" i="0" u="none" strike="noStrike">
                <a:solidFill>
                  <a:srgbClr val="003264"/>
                </a:solidFill>
                <a:latin typeface="Arial"/>
                <a:ea typeface="Arial"/>
                <a:cs typeface="Arial"/>
              </a:rPr>
              <a:t>Around 1MW from Jan-Aug</a:t>
            </a:r>
          </a:p>
          <a:p>
            <a:pPr marL="228600" indent="-228600">
              <a:buFont typeface=""/>
              <a:buChar char="•"/>
            </a:pPr>
            <a:r>
              <a:rPr lang="en-US" sz="1575" b="0" i="0" u="none" strike="noStrike">
                <a:solidFill>
                  <a:srgbClr val="003264"/>
                </a:solidFill>
                <a:latin typeface="Arial"/>
                <a:ea typeface="Arial"/>
                <a:cs typeface="Arial"/>
              </a:rPr>
              <a:t>Sept-Oct reaches nameplate capacity </a:t>
            </a:r>
          </a:p>
          <a:p>
            <a:pPr marL="228600" indent="-228600">
              <a:buFont typeface=""/>
              <a:buChar char="•"/>
            </a:pPr>
            <a:r>
              <a:rPr lang="en-US" sz="1550" b="0" i="0" u="none" strike="noStrike">
                <a:solidFill>
                  <a:srgbClr val="003264"/>
                </a:solidFill>
                <a:latin typeface="Arial"/>
                <a:ea typeface="Arial"/>
                <a:cs typeface="Arial"/>
              </a:rPr>
              <a:t>Solar</a:t>
            </a:r>
            <a:r>
              <a:rPr lang="en-US" sz="1550">
                <a:solidFill>
                  <a:srgbClr val="003264"/>
                </a:solidFill>
              </a:rPr>
              <a:t> copower keeps</a:t>
            </a:r>
            <a:r>
              <a:rPr lang="en-US" sz="1550" b="0" i="0" u="none" strike="noStrike">
                <a:solidFill>
                  <a:srgbClr val="003264"/>
                </a:solidFill>
                <a:latin typeface="Arial"/>
                <a:ea typeface="Arial"/>
                <a:cs typeface="Arial"/>
              </a:rPr>
              <a:t> the system above 1MW</a:t>
            </a:r>
          </a:p>
          <a:p>
            <a:pPr marL="228600" indent="-228600">
              <a:buFont typeface=""/>
              <a:buChar char="•"/>
            </a:pPr>
            <a:r>
              <a:rPr lang="en-US" sz="1550">
                <a:solidFill>
                  <a:srgbClr val="003264"/>
                </a:solidFill>
              </a:rPr>
              <a:t>Solar contributes 3.7% of total energy</a:t>
            </a:r>
          </a:p>
          <a:p>
            <a:pPr algn="ctr"/>
            <a:endParaRPr lang="en-US"/>
          </a:p>
        </p:txBody>
      </p:sp>
    </p:spTree>
    <p:extLst>
      <p:ext uri="{BB962C8B-B14F-4D97-AF65-F5344CB8AC3E}">
        <p14:creationId xmlns:p14="http://schemas.microsoft.com/office/powerpoint/2010/main" val="3878310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a:extLst>
            <a:ext uri="{FF2B5EF4-FFF2-40B4-BE49-F238E27FC236}">
              <a16:creationId xmlns:a16="http://schemas.microsoft.com/office/drawing/2014/main" id="{83690D7F-F0CB-4272-0287-9F1F782A0C6E}"/>
            </a:ext>
          </a:extLst>
        </p:cNvPr>
        <p:cNvGrpSpPr/>
        <p:nvPr/>
      </p:nvGrpSpPr>
      <p:grpSpPr>
        <a:xfrm>
          <a:off x="0" y="0"/>
          <a:ext cx="0" cy="0"/>
          <a:chOff x="0" y="0"/>
          <a:chExt cx="0" cy="0"/>
        </a:xfrm>
      </p:grpSpPr>
      <p:sp>
        <p:nvSpPr>
          <p:cNvPr id="230" name="Google Shape;230;p30">
            <a:extLst>
              <a:ext uri="{FF2B5EF4-FFF2-40B4-BE49-F238E27FC236}">
                <a16:creationId xmlns:a16="http://schemas.microsoft.com/office/drawing/2014/main" id="{7A7018B9-7A42-7ECD-AD4B-801F28A4C56A}"/>
              </a:ext>
            </a:extLst>
          </p:cNvPr>
          <p:cNvSpPr txBox="1"/>
          <p:nvPr/>
        </p:nvSpPr>
        <p:spPr>
          <a:xfrm>
            <a:off x="382229" y="0"/>
            <a:ext cx="8379600" cy="853500"/>
          </a:xfrm>
          <a:prstGeom prst="rect">
            <a:avLst/>
          </a:prstGeom>
          <a:noFill/>
          <a:ln>
            <a:noFill/>
          </a:ln>
        </p:spPr>
        <p:txBody>
          <a:bodyPr spcFirstLastPara="1" wrap="square" lIns="91425" tIns="45700" rIns="91425" bIns="45700" anchor="ctr" anchorCtr="0">
            <a:noAutofit/>
          </a:bodyPr>
          <a:lstStyle/>
          <a:p>
            <a:pPr algn="ctr"/>
            <a:r>
              <a:rPr lang="en" sz="2400" b="1">
                <a:solidFill>
                  <a:schemeClr val="lt1"/>
                </a:solidFill>
              </a:rPr>
              <a:t>MATHEMATICAL MODELING</a:t>
            </a:r>
          </a:p>
        </p:txBody>
      </p:sp>
      <p:sp>
        <p:nvSpPr>
          <p:cNvPr id="231" name="Google Shape;231;p30">
            <a:extLst>
              <a:ext uri="{FF2B5EF4-FFF2-40B4-BE49-F238E27FC236}">
                <a16:creationId xmlns:a16="http://schemas.microsoft.com/office/drawing/2014/main" id="{392CE47A-4131-742A-68A4-F9D8F8B576C8}"/>
              </a:ext>
            </a:extLst>
          </p:cNvPr>
          <p:cNvSpPr txBox="1">
            <a:spLocks noGrp="1"/>
          </p:cNvSpPr>
          <p:nvPr>
            <p:ph type="sldNum" idx="12"/>
          </p:nvPr>
        </p:nvSpPr>
        <p:spPr>
          <a:xfrm>
            <a:off x="7304949" y="4749850"/>
            <a:ext cx="1800300" cy="3936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a:t>Holguin, </a:t>
            </a:r>
            <a:fld id="{00000000-1234-1234-1234-123412341234}" type="slidenum">
              <a:rPr lang="en" b="1" dirty="0"/>
              <a:t>17</a:t>
            </a:fld>
            <a:endParaRPr b="1"/>
          </a:p>
        </p:txBody>
      </p:sp>
      <p:sp>
        <p:nvSpPr>
          <p:cNvPr id="2" name="TextBox 1">
            <a:extLst>
              <a:ext uri="{FF2B5EF4-FFF2-40B4-BE49-F238E27FC236}">
                <a16:creationId xmlns:a16="http://schemas.microsoft.com/office/drawing/2014/main" id="{E2034C52-F33C-0341-C7CA-A387E493D159}"/>
              </a:ext>
            </a:extLst>
          </p:cNvPr>
          <p:cNvSpPr txBox="1"/>
          <p:nvPr/>
        </p:nvSpPr>
        <p:spPr>
          <a:xfrm>
            <a:off x="730249" y="1309687"/>
            <a:ext cx="340518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69549643-6277-34E3-E6F6-59EB13BC98B1}"/>
              </a:ext>
            </a:extLst>
          </p:cNvPr>
          <p:cNvSpPr txBox="1"/>
          <p:nvPr/>
        </p:nvSpPr>
        <p:spPr>
          <a:xfrm>
            <a:off x="231913" y="1097446"/>
            <a:ext cx="2824370"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a:solidFill>
                  <a:schemeClr val="bg2"/>
                </a:solidFill>
                <a:ea typeface="Times New Roman"/>
              </a:rPr>
              <a:t>How strong of a wall or dam do we need?</a:t>
            </a:r>
          </a:p>
          <a:p>
            <a:pPr marL="228600" indent="-228600">
              <a:buFont typeface=""/>
              <a:buChar char="•"/>
            </a:pPr>
            <a:r>
              <a:rPr lang="en-US">
                <a:solidFill>
                  <a:schemeClr val="bg2"/>
                </a:solidFill>
                <a:ea typeface="Times New Roman"/>
              </a:rPr>
              <a:t>Forces and moments pushing on dam as a result of the water</a:t>
            </a:r>
          </a:p>
          <a:p>
            <a:pPr marL="228600" indent="-228600">
              <a:buFont typeface=""/>
              <a:buChar char="•"/>
            </a:pPr>
            <a:r>
              <a:rPr lang="en-US">
                <a:solidFill>
                  <a:schemeClr val="bg2"/>
                </a:solidFill>
                <a:ea typeface="Times New Roman"/>
              </a:rPr>
              <a:t>Knowing theses value indicates our reaction forces and moment needed from a wall or gate</a:t>
            </a:r>
          </a:p>
          <a:p>
            <a:br>
              <a:rPr lang="en-US" sz="1050">
                <a:solidFill>
                  <a:schemeClr val="bg2"/>
                </a:solidFill>
              </a:rPr>
            </a:br>
            <a:r>
              <a:rPr lang="en-US" sz="1100">
                <a:solidFill>
                  <a:schemeClr val="bg2"/>
                </a:solidFill>
                <a:ea typeface="Times New Roman"/>
              </a:rPr>
              <a:t>Ex:</a:t>
            </a:r>
          </a:p>
          <a:p>
            <a:pPr marL="228600" indent="-228600">
              <a:buFont typeface=""/>
              <a:buChar char="•"/>
            </a:pPr>
            <a:r>
              <a:rPr lang="en-US" sz="1100">
                <a:solidFill>
                  <a:schemeClr val="bg2"/>
                </a:solidFill>
                <a:ea typeface="Times New Roman"/>
              </a:rPr>
              <a:t>w = 6 m</a:t>
            </a:r>
          </a:p>
          <a:p>
            <a:pPr marL="228600" indent="-228600">
              <a:buFont typeface=""/>
              <a:buChar char="•"/>
            </a:pPr>
            <a:r>
              <a:rPr lang="en-US" sz="1100">
                <a:solidFill>
                  <a:schemeClr val="bg2"/>
                </a:solidFill>
                <a:ea typeface="Times New Roman"/>
              </a:rPr>
              <a:t>h = 3 m</a:t>
            </a:r>
          </a:p>
          <a:p>
            <a:br>
              <a:rPr lang="en-US" sz="1050">
                <a:solidFill>
                  <a:schemeClr val="bg2"/>
                </a:solidFill>
              </a:rPr>
            </a:br>
            <a:r>
              <a:rPr lang="en-US" sz="1100">
                <a:solidFill>
                  <a:schemeClr val="bg2"/>
                </a:solidFill>
                <a:ea typeface="Times New Roman"/>
              </a:rPr>
              <a:t>Gives us:</a:t>
            </a:r>
          </a:p>
          <a:p>
            <a:pPr marL="228600" indent="-228600">
              <a:buFont typeface=""/>
              <a:buChar char="•"/>
            </a:pPr>
            <a:r>
              <a:rPr lang="en-US" sz="1100">
                <a:solidFill>
                  <a:schemeClr val="bg2"/>
                </a:solidFill>
                <a:ea typeface="Times New Roman"/>
              </a:rPr>
              <a:t>P = 29.43 kPa</a:t>
            </a:r>
          </a:p>
          <a:p>
            <a:pPr marL="228600" indent="-228600">
              <a:buFont typeface=""/>
              <a:buChar char="•"/>
            </a:pPr>
            <a:r>
              <a:rPr lang="en-US" sz="1100">
                <a:solidFill>
                  <a:schemeClr val="bg2"/>
                </a:solidFill>
                <a:ea typeface="Times New Roman"/>
              </a:rPr>
              <a:t>F = 270 </a:t>
            </a:r>
            <a:r>
              <a:rPr lang="en-US" sz="1100" err="1">
                <a:solidFill>
                  <a:schemeClr val="bg2"/>
                </a:solidFill>
                <a:ea typeface="Times New Roman"/>
              </a:rPr>
              <a:t>kN</a:t>
            </a:r>
            <a:endParaRPr lang="en-US" sz="1100">
              <a:solidFill>
                <a:schemeClr val="bg2"/>
              </a:solidFill>
              <a:ea typeface="Times New Roman"/>
            </a:endParaRPr>
          </a:p>
          <a:p>
            <a:pPr marL="228600" indent="-228600">
              <a:buFont typeface=""/>
              <a:buChar char="•"/>
            </a:pPr>
            <a:r>
              <a:rPr lang="en-US" sz="1100">
                <a:solidFill>
                  <a:schemeClr val="bg2"/>
                </a:solidFill>
                <a:ea typeface="Times New Roman"/>
              </a:rPr>
              <a:t>M = 270 </a:t>
            </a:r>
            <a:r>
              <a:rPr lang="en-US" sz="1100" err="1">
                <a:solidFill>
                  <a:schemeClr val="bg2"/>
                </a:solidFill>
                <a:ea typeface="Times New Roman"/>
              </a:rPr>
              <a:t>kN</a:t>
            </a:r>
            <a:r>
              <a:rPr lang="en-US" sz="1100">
                <a:solidFill>
                  <a:schemeClr val="bg2"/>
                </a:solidFill>
                <a:ea typeface="Times New Roman"/>
              </a:rPr>
              <a:t>*m</a:t>
            </a:r>
          </a:p>
        </p:txBody>
      </p:sp>
      <p:pic>
        <p:nvPicPr>
          <p:cNvPr id="6" name="Picture 5" descr="A diagram of a rectangular shape with a red arrow and a red line&#10;&#10;AI-generated content may be incorrect.">
            <a:extLst>
              <a:ext uri="{FF2B5EF4-FFF2-40B4-BE49-F238E27FC236}">
                <a16:creationId xmlns:a16="http://schemas.microsoft.com/office/drawing/2014/main" id="{937BC2CA-4AF3-8C6D-F2DF-38B66F10FCCB}"/>
              </a:ext>
            </a:extLst>
          </p:cNvPr>
          <p:cNvPicPr>
            <a:picLocks noChangeAspect="1"/>
          </p:cNvPicPr>
          <p:nvPr/>
        </p:nvPicPr>
        <p:blipFill>
          <a:blip r:embed="rId3"/>
          <a:stretch>
            <a:fillRect/>
          </a:stretch>
        </p:blipFill>
        <p:spPr>
          <a:xfrm>
            <a:off x="5527330" y="2928800"/>
            <a:ext cx="2327275" cy="1766887"/>
          </a:xfrm>
          <a:prstGeom prst="rect">
            <a:avLst/>
          </a:prstGeom>
        </p:spPr>
      </p:pic>
      <p:graphicFrame>
        <p:nvGraphicFramePr>
          <p:cNvPr id="8" name="Table 7">
            <a:extLst>
              <a:ext uri="{FF2B5EF4-FFF2-40B4-BE49-F238E27FC236}">
                <a16:creationId xmlns:a16="http://schemas.microsoft.com/office/drawing/2014/main" id="{ECDBD93E-3678-1BE2-3AC2-A125BDB7427C}"/>
              </a:ext>
            </a:extLst>
          </p:cNvPr>
          <p:cNvGraphicFramePr>
            <a:graphicFrameLocks noGrp="1"/>
          </p:cNvGraphicFramePr>
          <p:nvPr>
            <p:extLst>
              <p:ext uri="{D42A27DB-BD31-4B8C-83A1-F6EECF244321}">
                <p14:modId xmlns:p14="http://schemas.microsoft.com/office/powerpoint/2010/main" val="444717721"/>
              </p:ext>
            </p:extLst>
          </p:nvPr>
        </p:nvGraphicFramePr>
        <p:xfrm>
          <a:off x="3056283" y="1184412"/>
          <a:ext cx="5975184" cy="1523917"/>
        </p:xfrm>
        <a:graphic>
          <a:graphicData uri="http://schemas.openxmlformats.org/drawingml/2006/table">
            <a:tbl>
              <a:tblPr firstRow="1" bandRow="1">
                <a:tableStyleId>{28456A9D-3179-4D9A-BD51-C93F428C1468}</a:tableStyleId>
              </a:tblPr>
              <a:tblGrid>
                <a:gridCol w="2987592">
                  <a:extLst>
                    <a:ext uri="{9D8B030D-6E8A-4147-A177-3AD203B41FA5}">
                      <a16:colId xmlns:a16="http://schemas.microsoft.com/office/drawing/2014/main" val="4082560228"/>
                    </a:ext>
                  </a:extLst>
                </a:gridCol>
                <a:gridCol w="2987592">
                  <a:extLst>
                    <a:ext uri="{9D8B030D-6E8A-4147-A177-3AD203B41FA5}">
                      <a16:colId xmlns:a16="http://schemas.microsoft.com/office/drawing/2014/main" val="783982397"/>
                    </a:ext>
                  </a:extLst>
                </a:gridCol>
              </a:tblGrid>
              <a:tr h="403777">
                <a:tc>
                  <a:txBody>
                    <a:bodyPr/>
                    <a:lstStyle/>
                    <a:p>
                      <a:pPr rtl="0" fontAlgn="t">
                        <a:buNone/>
                      </a:pPr>
                      <a:r>
                        <a:rPr lang="en-US" sz="1200" b="1">
                          <a:solidFill>
                            <a:schemeClr val="bg2"/>
                          </a:solidFill>
                          <a:effectLst/>
                          <a:latin typeface="Times New Roman"/>
                        </a:rPr>
                        <a:t>Hydrostatic Force</a:t>
                      </a:r>
                      <a:r>
                        <a:rPr lang="en-US" sz="1200">
                          <a:solidFill>
                            <a:schemeClr val="bg2"/>
                          </a:solidFill>
                          <a:effectLst/>
                          <a:latin typeface="Times New Roman"/>
                        </a:rPr>
                        <a:t>, (N) F = ½ P(h) * A</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buNone/>
                      </a:pPr>
                      <a:r>
                        <a:rPr lang="en-US" sz="1200" b="1">
                          <a:solidFill>
                            <a:schemeClr val="bg2"/>
                          </a:solidFill>
                          <a:effectLst/>
                          <a:latin typeface="Times New Roman"/>
                        </a:rPr>
                        <a:t>Height/Depth of Dam</a:t>
                      </a:r>
                      <a:r>
                        <a:rPr lang="en-US" sz="1200">
                          <a:solidFill>
                            <a:schemeClr val="bg2"/>
                          </a:solidFill>
                          <a:effectLst/>
                          <a:latin typeface="Times New Roman"/>
                        </a:rPr>
                        <a:t>, </a:t>
                      </a:r>
                      <a:r>
                        <a:rPr lang="en-US" sz="1200" i="1">
                          <a:solidFill>
                            <a:schemeClr val="bg2"/>
                          </a:solidFill>
                          <a:effectLst/>
                          <a:latin typeface="Times New Roman"/>
                        </a:rPr>
                        <a:t>h </a:t>
                      </a:r>
                      <a:r>
                        <a:rPr lang="en-US" sz="1200">
                          <a:solidFill>
                            <a:schemeClr val="bg2"/>
                          </a:solidFill>
                          <a:effectLst/>
                          <a:latin typeface="Times New Roman"/>
                        </a:rPr>
                        <a:t>(m) </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4268595180"/>
                  </a:ext>
                </a:extLst>
              </a:tr>
              <a:tr h="348980">
                <a:tc>
                  <a:txBody>
                    <a:bodyPr/>
                    <a:lstStyle/>
                    <a:p>
                      <a:pPr rtl="0" fontAlgn="t">
                        <a:buNone/>
                      </a:pPr>
                      <a:r>
                        <a:rPr lang="en-US" sz="1200" b="1">
                          <a:solidFill>
                            <a:schemeClr val="bg2"/>
                          </a:solidFill>
                          <a:effectLst/>
                          <a:latin typeface="Times New Roman"/>
                        </a:rPr>
                        <a:t>Hydrostatic Pressure</a:t>
                      </a:r>
                      <a:r>
                        <a:rPr lang="en-US" sz="1200">
                          <a:solidFill>
                            <a:schemeClr val="bg2"/>
                          </a:solidFill>
                          <a:effectLst/>
                          <a:latin typeface="Times New Roman"/>
                        </a:rPr>
                        <a:t>, (Pa) P(h) = </a:t>
                      </a:r>
                      <a:r>
                        <a:rPr lang="en-US" sz="1200" i="1">
                          <a:solidFill>
                            <a:schemeClr val="bg2"/>
                          </a:solidFill>
                          <a:effectLst/>
                          <a:latin typeface="Times New Roman"/>
                        </a:rPr>
                        <a:t>⍴</a:t>
                      </a:r>
                      <a:r>
                        <a:rPr lang="en-US" sz="1200" i="1" err="1">
                          <a:solidFill>
                            <a:schemeClr val="bg2"/>
                          </a:solidFill>
                          <a:effectLst/>
                          <a:latin typeface="Times New Roman"/>
                        </a:rPr>
                        <a:t>gh</a:t>
                      </a:r>
                      <a:endParaRPr lang="en-US" sz="1200">
                        <a:solidFill>
                          <a:schemeClr val="bg2"/>
                        </a:solidFill>
                        <a:effectLst/>
                        <a:latin typeface="Times New Roman"/>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buNone/>
                      </a:pPr>
                      <a:r>
                        <a:rPr lang="en-US" sz="1200" b="1">
                          <a:solidFill>
                            <a:schemeClr val="bg2"/>
                          </a:solidFill>
                          <a:effectLst/>
                          <a:latin typeface="Times New Roman"/>
                        </a:rPr>
                        <a:t>Gravitational Acceleration</a:t>
                      </a:r>
                      <a:r>
                        <a:rPr lang="en-US" sz="1200">
                          <a:solidFill>
                            <a:schemeClr val="bg2"/>
                          </a:solidFill>
                          <a:effectLst/>
                          <a:latin typeface="Times New Roman"/>
                        </a:rPr>
                        <a:t>, 9.81  </a:t>
                      </a:r>
                      <a:r>
                        <a:rPr lang="en-US" sz="1200" i="1">
                          <a:solidFill>
                            <a:schemeClr val="bg2"/>
                          </a:solidFill>
                          <a:effectLst/>
                          <a:latin typeface="Times New Roman"/>
                        </a:rPr>
                        <a:t>g</a:t>
                      </a:r>
                      <a:r>
                        <a:rPr lang="en-US" sz="1200">
                          <a:solidFill>
                            <a:schemeClr val="bg2"/>
                          </a:solidFill>
                          <a:effectLst/>
                          <a:latin typeface="Times New Roman"/>
                        </a:rPr>
                        <a:t>  (m/s</a:t>
                      </a:r>
                      <a:r>
                        <a:rPr lang="en-US" sz="1200" baseline="30000">
                          <a:solidFill>
                            <a:schemeClr val="bg2"/>
                          </a:solidFill>
                          <a:effectLst/>
                          <a:latin typeface="Times New Roman"/>
                        </a:rPr>
                        <a:t>2</a:t>
                      </a:r>
                      <a:r>
                        <a:rPr lang="en-US" sz="1200">
                          <a:solidFill>
                            <a:schemeClr val="bg2"/>
                          </a:solidFill>
                          <a:effectLst/>
                          <a:latin typeface="Times New Roman"/>
                        </a:rPr>
                        <a:t>)</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2156403035"/>
                  </a:ext>
                </a:extLst>
              </a:tr>
              <a:tr h="348980">
                <a:tc>
                  <a:txBody>
                    <a:bodyPr/>
                    <a:lstStyle/>
                    <a:p>
                      <a:pPr rtl="0" fontAlgn="t">
                        <a:buNone/>
                      </a:pPr>
                      <a:r>
                        <a:rPr lang="en-US" sz="1200" b="1">
                          <a:solidFill>
                            <a:schemeClr val="bg2"/>
                          </a:solidFill>
                          <a:effectLst/>
                          <a:latin typeface="Times New Roman"/>
                        </a:rPr>
                        <a:t>Moment of Force at Base</a:t>
                      </a:r>
                      <a:r>
                        <a:rPr lang="en-US" sz="1200">
                          <a:solidFill>
                            <a:schemeClr val="bg2"/>
                          </a:solidFill>
                          <a:effectLst/>
                          <a:latin typeface="Times New Roman"/>
                        </a:rPr>
                        <a:t>, M = F * (h/3)</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buNone/>
                      </a:pPr>
                      <a:r>
                        <a:rPr lang="en-US" sz="1200" b="1">
                          <a:solidFill>
                            <a:schemeClr val="bg2"/>
                          </a:solidFill>
                          <a:effectLst/>
                          <a:latin typeface="Times New Roman"/>
                        </a:rPr>
                        <a:t>Density of Water</a:t>
                      </a:r>
                      <a:r>
                        <a:rPr lang="en-US" sz="1200">
                          <a:solidFill>
                            <a:schemeClr val="bg2"/>
                          </a:solidFill>
                          <a:effectLst/>
                          <a:latin typeface="Times New Roman"/>
                        </a:rPr>
                        <a:t>,</a:t>
                      </a:r>
                      <a:r>
                        <a:rPr lang="en-US" sz="1200" i="1">
                          <a:solidFill>
                            <a:schemeClr val="bg2"/>
                          </a:solidFill>
                          <a:effectLst/>
                          <a:latin typeface="Times New Roman"/>
                        </a:rPr>
                        <a:t> </a:t>
                      </a:r>
                      <a:r>
                        <a:rPr lang="en-US" sz="1200">
                          <a:solidFill>
                            <a:schemeClr val="bg2"/>
                          </a:solidFill>
                          <a:effectLst/>
                          <a:latin typeface="Times New Roman"/>
                        </a:rPr>
                        <a:t>1000</a:t>
                      </a:r>
                      <a:r>
                        <a:rPr lang="en-US" sz="1200" i="1">
                          <a:solidFill>
                            <a:schemeClr val="bg2"/>
                          </a:solidFill>
                          <a:effectLst/>
                          <a:latin typeface="Times New Roman"/>
                        </a:rPr>
                        <a:t>  ⍴  </a:t>
                      </a:r>
                      <a:r>
                        <a:rPr lang="en-US" sz="1200">
                          <a:solidFill>
                            <a:schemeClr val="bg2"/>
                          </a:solidFill>
                          <a:effectLst/>
                          <a:latin typeface="Times New Roman"/>
                        </a:rPr>
                        <a:t>(kg/m</a:t>
                      </a:r>
                      <a:r>
                        <a:rPr lang="en-US" sz="1200" baseline="30000">
                          <a:solidFill>
                            <a:schemeClr val="bg2"/>
                          </a:solidFill>
                          <a:effectLst/>
                          <a:latin typeface="Times New Roman"/>
                        </a:rPr>
                        <a:t>3</a:t>
                      </a:r>
                      <a:r>
                        <a:rPr lang="en-US" sz="1200">
                          <a:solidFill>
                            <a:schemeClr val="bg2"/>
                          </a:solidFill>
                          <a:effectLst/>
                          <a:latin typeface="Times New Roman"/>
                        </a:rPr>
                        <a:t>)</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604451735"/>
                  </a:ext>
                </a:extLst>
              </a:tr>
              <a:tr h="348980">
                <a:tc>
                  <a:txBody>
                    <a:bodyPr/>
                    <a:lstStyle/>
                    <a:p>
                      <a:pPr rtl="0" fontAlgn="t">
                        <a:buNone/>
                      </a:pPr>
                      <a:r>
                        <a:rPr lang="en-US" sz="1200" b="1">
                          <a:solidFill>
                            <a:schemeClr val="bg2"/>
                          </a:solidFill>
                          <a:effectLst/>
                          <a:latin typeface="Times New Roman"/>
                        </a:rPr>
                        <a:t>Area of the Contact/Dam</a:t>
                      </a:r>
                      <a:r>
                        <a:rPr lang="en-US" sz="1200">
                          <a:solidFill>
                            <a:schemeClr val="bg2"/>
                          </a:solidFill>
                          <a:effectLst/>
                          <a:latin typeface="Times New Roman"/>
                        </a:rPr>
                        <a:t>, </a:t>
                      </a:r>
                      <a:r>
                        <a:rPr lang="en-US" sz="1200" i="1">
                          <a:solidFill>
                            <a:schemeClr val="bg2"/>
                          </a:solidFill>
                          <a:effectLst/>
                          <a:latin typeface="Times New Roman"/>
                        </a:rPr>
                        <a:t>A </a:t>
                      </a:r>
                      <a:r>
                        <a:rPr lang="en-US" sz="1200">
                          <a:solidFill>
                            <a:schemeClr val="bg2"/>
                          </a:solidFill>
                          <a:effectLst/>
                          <a:latin typeface="Times New Roman"/>
                        </a:rPr>
                        <a:t>(m</a:t>
                      </a:r>
                      <a:r>
                        <a:rPr lang="en-US" sz="1200" baseline="30000">
                          <a:solidFill>
                            <a:schemeClr val="bg2"/>
                          </a:solidFill>
                          <a:effectLst/>
                          <a:latin typeface="Times New Roman"/>
                        </a:rPr>
                        <a:t>2</a:t>
                      </a:r>
                      <a:r>
                        <a:rPr lang="en-US" sz="1200">
                          <a:solidFill>
                            <a:schemeClr val="bg2"/>
                          </a:solidFill>
                          <a:effectLst/>
                          <a:latin typeface="Times New Roman"/>
                        </a:rPr>
                        <a:t>) A = w*h</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buNone/>
                      </a:pPr>
                      <a:r>
                        <a:rPr lang="en-US" sz="1200" b="1">
                          <a:solidFill>
                            <a:schemeClr val="bg2"/>
                          </a:solidFill>
                          <a:effectLst/>
                          <a:latin typeface="Times New Roman"/>
                        </a:rPr>
                        <a:t>Width of Dam</a:t>
                      </a:r>
                      <a:r>
                        <a:rPr lang="en-US" sz="1200">
                          <a:solidFill>
                            <a:schemeClr val="bg2"/>
                          </a:solidFill>
                          <a:effectLst/>
                          <a:latin typeface="Times New Roman"/>
                        </a:rPr>
                        <a:t>, </a:t>
                      </a:r>
                      <a:r>
                        <a:rPr lang="en-US" sz="1200" i="1">
                          <a:solidFill>
                            <a:schemeClr val="bg2"/>
                          </a:solidFill>
                          <a:effectLst/>
                          <a:latin typeface="Times New Roman"/>
                        </a:rPr>
                        <a:t>w </a:t>
                      </a:r>
                      <a:r>
                        <a:rPr lang="en-US" sz="1200">
                          <a:solidFill>
                            <a:schemeClr val="bg2"/>
                          </a:solidFill>
                          <a:effectLst/>
                          <a:latin typeface="Times New Roman"/>
                        </a:rPr>
                        <a:t>(m)</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621650713"/>
                  </a:ext>
                </a:extLst>
              </a:tr>
            </a:tbl>
          </a:graphicData>
        </a:graphic>
      </p:graphicFrame>
    </p:spTree>
    <p:extLst>
      <p:ext uri="{BB962C8B-B14F-4D97-AF65-F5344CB8AC3E}">
        <p14:creationId xmlns:p14="http://schemas.microsoft.com/office/powerpoint/2010/main" val="1497724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a:extLst>
            <a:ext uri="{FF2B5EF4-FFF2-40B4-BE49-F238E27FC236}">
              <a16:creationId xmlns:a16="http://schemas.microsoft.com/office/drawing/2014/main" id="{B503C745-58C7-EB6A-4F53-E459F1BF52AC}"/>
            </a:ext>
          </a:extLst>
        </p:cNvPr>
        <p:cNvGrpSpPr/>
        <p:nvPr/>
      </p:nvGrpSpPr>
      <p:grpSpPr>
        <a:xfrm>
          <a:off x="0" y="0"/>
          <a:ext cx="0" cy="0"/>
          <a:chOff x="0" y="0"/>
          <a:chExt cx="0" cy="0"/>
        </a:xfrm>
      </p:grpSpPr>
      <p:sp>
        <p:nvSpPr>
          <p:cNvPr id="244" name="Google Shape;244;p32">
            <a:extLst>
              <a:ext uri="{FF2B5EF4-FFF2-40B4-BE49-F238E27FC236}">
                <a16:creationId xmlns:a16="http://schemas.microsoft.com/office/drawing/2014/main" id="{77A6D6E7-E1C4-1B84-B669-552942AE6BA3}"/>
              </a:ext>
            </a:extLst>
          </p:cNvPr>
          <p:cNvSpPr txBox="1"/>
          <p:nvPr/>
        </p:nvSpPr>
        <p:spPr>
          <a:xfrm>
            <a:off x="382229" y="0"/>
            <a:ext cx="8379600" cy="853500"/>
          </a:xfrm>
          <a:prstGeom prst="rect">
            <a:avLst/>
          </a:prstGeom>
          <a:noFill/>
          <a:ln>
            <a:noFill/>
          </a:ln>
        </p:spPr>
        <p:txBody>
          <a:bodyPr spcFirstLastPara="1" wrap="square" lIns="91425" tIns="45700" rIns="91425" bIns="45700" anchor="ctr" anchorCtr="0">
            <a:noAutofit/>
          </a:bodyPr>
          <a:lstStyle/>
          <a:p>
            <a:pPr algn="ctr"/>
            <a:r>
              <a:rPr lang="en" sz="2400" b="1">
                <a:solidFill>
                  <a:schemeClr val="lt1"/>
                </a:solidFill>
              </a:rPr>
              <a:t>FUNCTIONAL DECOMPOSITION</a:t>
            </a:r>
          </a:p>
        </p:txBody>
      </p:sp>
      <p:sp>
        <p:nvSpPr>
          <p:cNvPr id="2" name="Slide Number Placeholder 1">
            <a:extLst>
              <a:ext uri="{FF2B5EF4-FFF2-40B4-BE49-F238E27FC236}">
                <a16:creationId xmlns:a16="http://schemas.microsoft.com/office/drawing/2014/main" id="{A882C000-2905-8C99-AD02-20A84F4E09FC}"/>
              </a:ext>
            </a:extLst>
          </p:cNvPr>
          <p:cNvSpPr>
            <a:spLocks noGrp="1"/>
          </p:cNvSpPr>
          <p:nvPr>
            <p:ph type="sldNum" idx="12"/>
          </p:nvPr>
        </p:nvSpPr>
        <p:spPr>
          <a:xfrm>
            <a:off x="7993222" y="4749851"/>
            <a:ext cx="1151949" cy="393600"/>
          </a:xfrm>
        </p:spPr>
        <p:txBody>
          <a:bodyPr/>
          <a:lstStyle/>
          <a:p>
            <a:r>
              <a:rPr lang="en"/>
              <a:t>Jones, </a:t>
            </a:r>
            <a:fld id="{00000000-1234-1234-1234-123412341234}" type="slidenum">
              <a:rPr lang="en"/>
              <a:t>18</a:t>
            </a:fld>
            <a:endParaRPr lang="en-US"/>
          </a:p>
        </p:txBody>
      </p:sp>
      <p:graphicFrame>
        <p:nvGraphicFramePr>
          <p:cNvPr id="5" name="Diagram 4">
            <a:extLst>
              <a:ext uri="{FF2B5EF4-FFF2-40B4-BE49-F238E27FC236}">
                <a16:creationId xmlns:a16="http://schemas.microsoft.com/office/drawing/2014/main" id="{157B2C2E-D082-9E4C-4E5E-96F2E5C4B3CD}"/>
              </a:ext>
            </a:extLst>
          </p:cNvPr>
          <p:cNvGraphicFramePr/>
          <p:nvPr>
            <p:extLst>
              <p:ext uri="{D42A27DB-BD31-4B8C-83A1-F6EECF244321}">
                <p14:modId xmlns:p14="http://schemas.microsoft.com/office/powerpoint/2010/main" val="211469213"/>
              </p:ext>
            </p:extLst>
          </p:nvPr>
        </p:nvGraphicFramePr>
        <p:xfrm>
          <a:off x="235527" y="539750"/>
          <a:ext cx="867294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3E384635-6058-DCB6-F930-37F9F58849C1}"/>
              </a:ext>
            </a:extLst>
          </p:cNvPr>
          <p:cNvSpPr txBox="1"/>
          <p:nvPr/>
        </p:nvSpPr>
        <p:spPr>
          <a:xfrm>
            <a:off x="2008909" y="1676399"/>
            <a:ext cx="5126181" cy="307777"/>
          </a:xfrm>
          <a:prstGeom prst="rect">
            <a:avLst/>
          </a:prstGeom>
          <a:noFill/>
        </p:spPr>
        <p:txBody>
          <a:bodyPr wrap="square" rtlCol="0">
            <a:spAutoFit/>
          </a:bodyPr>
          <a:lstStyle/>
          <a:p>
            <a:r>
              <a:rPr lang="en-US" b="1">
                <a:solidFill>
                  <a:schemeClr val="bg2"/>
                </a:solidFill>
              </a:rPr>
              <a:t>Primary Function: Generate Electricity from Flowing Water</a:t>
            </a:r>
          </a:p>
        </p:txBody>
      </p:sp>
    </p:spTree>
    <p:extLst>
      <p:ext uri="{BB962C8B-B14F-4D97-AF65-F5344CB8AC3E}">
        <p14:creationId xmlns:p14="http://schemas.microsoft.com/office/powerpoint/2010/main" val="305484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a:extLst>
            <a:ext uri="{FF2B5EF4-FFF2-40B4-BE49-F238E27FC236}">
              <a16:creationId xmlns:a16="http://schemas.microsoft.com/office/drawing/2014/main" id="{93C1D448-3459-9F1C-CA9E-9ADB18831583}"/>
            </a:ext>
          </a:extLst>
        </p:cNvPr>
        <p:cNvGrpSpPr/>
        <p:nvPr/>
      </p:nvGrpSpPr>
      <p:grpSpPr>
        <a:xfrm>
          <a:off x="0" y="0"/>
          <a:ext cx="0" cy="0"/>
          <a:chOff x="0" y="0"/>
          <a:chExt cx="0" cy="0"/>
        </a:xfrm>
      </p:grpSpPr>
      <p:sp>
        <p:nvSpPr>
          <p:cNvPr id="244" name="Google Shape;244;p32">
            <a:extLst>
              <a:ext uri="{FF2B5EF4-FFF2-40B4-BE49-F238E27FC236}">
                <a16:creationId xmlns:a16="http://schemas.microsoft.com/office/drawing/2014/main" id="{91B03979-7D5B-8347-103B-6F61B563399B}"/>
              </a:ext>
            </a:extLst>
          </p:cNvPr>
          <p:cNvSpPr txBox="1"/>
          <p:nvPr/>
        </p:nvSpPr>
        <p:spPr>
          <a:xfrm>
            <a:off x="382229" y="0"/>
            <a:ext cx="8379600" cy="853500"/>
          </a:xfrm>
          <a:prstGeom prst="rect">
            <a:avLst/>
          </a:prstGeom>
          <a:noFill/>
          <a:ln>
            <a:noFill/>
          </a:ln>
        </p:spPr>
        <p:txBody>
          <a:bodyPr spcFirstLastPara="1" wrap="square" lIns="91425" tIns="45700" rIns="91425" bIns="45700" anchor="ctr" anchorCtr="0">
            <a:noAutofit/>
          </a:bodyPr>
          <a:lstStyle/>
          <a:p>
            <a:pPr algn="ctr"/>
            <a:r>
              <a:rPr lang="en" sz="2400" b="1">
                <a:solidFill>
                  <a:schemeClr val="lt1"/>
                </a:solidFill>
              </a:rPr>
              <a:t>CONCEPT GENERATION</a:t>
            </a:r>
          </a:p>
        </p:txBody>
      </p:sp>
      <p:sp>
        <p:nvSpPr>
          <p:cNvPr id="2" name="Slide Number Placeholder 1">
            <a:extLst>
              <a:ext uri="{FF2B5EF4-FFF2-40B4-BE49-F238E27FC236}">
                <a16:creationId xmlns:a16="http://schemas.microsoft.com/office/drawing/2014/main" id="{D8BDC352-B34B-DA83-0299-EF7F457EECDE}"/>
              </a:ext>
            </a:extLst>
          </p:cNvPr>
          <p:cNvSpPr>
            <a:spLocks noGrp="1"/>
          </p:cNvSpPr>
          <p:nvPr>
            <p:ph type="sldNum" idx="12"/>
          </p:nvPr>
        </p:nvSpPr>
        <p:spPr>
          <a:xfrm>
            <a:off x="7035586" y="4733043"/>
            <a:ext cx="2103515" cy="410408"/>
          </a:xfrm>
        </p:spPr>
        <p:txBody>
          <a:bodyPr/>
          <a:lstStyle/>
          <a:p>
            <a:r>
              <a:rPr lang="en"/>
              <a:t>Stevens,</a:t>
            </a:r>
            <a:fld id="{00000000-1234-1234-1234-123412341234}" type="slidenum">
              <a:rPr lang="en"/>
              <a:t>19</a:t>
            </a:fld>
            <a:endParaRPr lang="en-US"/>
          </a:p>
        </p:txBody>
      </p:sp>
      <p:sp>
        <p:nvSpPr>
          <p:cNvPr id="5" name="TextBox 4">
            <a:extLst>
              <a:ext uri="{FF2B5EF4-FFF2-40B4-BE49-F238E27FC236}">
                <a16:creationId xmlns:a16="http://schemas.microsoft.com/office/drawing/2014/main" id="{33113A88-7F6D-A10C-9B4E-887769831BD7}"/>
              </a:ext>
            </a:extLst>
          </p:cNvPr>
          <p:cNvSpPr txBox="1"/>
          <p:nvPr/>
        </p:nvSpPr>
        <p:spPr>
          <a:xfrm>
            <a:off x="228600" y="949037"/>
            <a:ext cx="3629891" cy="3785652"/>
          </a:xfrm>
          <a:prstGeom prst="rect">
            <a:avLst/>
          </a:prstGeom>
          <a:noFill/>
        </p:spPr>
        <p:txBody>
          <a:bodyPr wrap="square" rtlCol="0">
            <a:spAutoFit/>
          </a:bodyPr>
          <a:lstStyle/>
          <a:p>
            <a:r>
              <a:rPr lang="en-US" b="1">
                <a:solidFill>
                  <a:schemeClr val="bg2"/>
                </a:solidFill>
              </a:rPr>
              <a:t>Full Dam Retrofit (SELECTED)</a:t>
            </a:r>
          </a:p>
          <a:p>
            <a:pPr marL="285750" indent="-285750">
              <a:buFont typeface="Arial" panose="020B0604020202020204" pitchFamily="34" charset="0"/>
              <a:buChar char="•"/>
            </a:pPr>
            <a:r>
              <a:rPr lang="en-US" sz="1200">
                <a:solidFill>
                  <a:schemeClr val="bg2"/>
                </a:solidFill>
              </a:rPr>
              <a:t>Integrates turbine within existing dam structure</a:t>
            </a:r>
          </a:p>
          <a:p>
            <a:pPr marL="285750" indent="-285750">
              <a:buFont typeface="Arial" panose="020B0604020202020204" pitchFamily="34" charset="0"/>
              <a:buChar char="•"/>
            </a:pPr>
            <a:r>
              <a:rPr lang="en-US" sz="1200">
                <a:solidFill>
                  <a:schemeClr val="bg2"/>
                </a:solidFill>
              </a:rPr>
              <a:t>Maximizes use of available head and flow</a:t>
            </a:r>
          </a:p>
          <a:p>
            <a:pPr marL="285750" indent="-285750">
              <a:buFont typeface="Arial" panose="020B0604020202020204" pitchFamily="34" charset="0"/>
              <a:buChar char="•"/>
            </a:pPr>
            <a:r>
              <a:rPr lang="en-US" sz="1200" b="1">
                <a:solidFill>
                  <a:schemeClr val="bg2"/>
                </a:solidFill>
              </a:rPr>
              <a:t>✓</a:t>
            </a:r>
            <a:r>
              <a:rPr lang="en-US" sz="1200">
                <a:solidFill>
                  <a:schemeClr val="bg2"/>
                </a:solidFill>
              </a:rPr>
              <a:t> Highest energy capture potential</a:t>
            </a:r>
          </a:p>
          <a:p>
            <a:pPr marL="285750" indent="-285750">
              <a:buFont typeface="Arial" panose="020B0604020202020204" pitchFamily="34" charset="0"/>
              <a:buChar char="•"/>
            </a:pPr>
            <a:r>
              <a:rPr lang="en-US" sz="1200" b="1">
                <a:solidFill>
                  <a:schemeClr val="bg2"/>
                </a:solidFill>
              </a:rPr>
              <a:t>✓</a:t>
            </a:r>
            <a:r>
              <a:rPr lang="en-US" sz="1200"/>
              <a:t> </a:t>
            </a:r>
            <a:r>
              <a:rPr lang="en-US" sz="1200">
                <a:solidFill>
                  <a:schemeClr val="bg2"/>
                </a:solidFill>
              </a:rPr>
              <a:t>Utilizes existing infrastructure footprint</a:t>
            </a:r>
          </a:p>
          <a:p>
            <a:endParaRPr lang="en-US" sz="1200">
              <a:solidFill>
                <a:schemeClr val="bg2"/>
              </a:solidFill>
            </a:endParaRPr>
          </a:p>
          <a:p>
            <a:r>
              <a:rPr lang="en-US" b="1">
                <a:solidFill>
                  <a:schemeClr val="bg2"/>
                </a:solidFill>
              </a:rPr>
              <a:t>Run-of-River Installation</a:t>
            </a:r>
          </a:p>
          <a:p>
            <a:pPr marL="285750" indent="-285750">
              <a:buFont typeface="Arial" panose="020B0604020202020204" pitchFamily="34" charset="0"/>
              <a:buChar char="•"/>
            </a:pPr>
            <a:r>
              <a:rPr lang="en-US" sz="1200">
                <a:solidFill>
                  <a:schemeClr val="bg2"/>
                </a:solidFill>
              </a:rPr>
              <a:t>Minimal structural modification</a:t>
            </a:r>
          </a:p>
          <a:p>
            <a:pPr marL="285750" indent="-285750">
              <a:buFont typeface="Arial" panose="020B0604020202020204" pitchFamily="34" charset="0"/>
              <a:buChar char="•"/>
            </a:pPr>
            <a:r>
              <a:rPr lang="en-US" sz="1200">
                <a:solidFill>
                  <a:schemeClr val="bg2"/>
                </a:solidFill>
              </a:rPr>
              <a:t>✖ Lower energy capture</a:t>
            </a:r>
          </a:p>
          <a:p>
            <a:endParaRPr lang="en-US">
              <a:solidFill>
                <a:schemeClr val="bg2"/>
              </a:solidFill>
            </a:endParaRPr>
          </a:p>
          <a:p>
            <a:r>
              <a:rPr lang="en-US" b="1">
                <a:solidFill>
                  <a:schemeClr val="bg2"/>
                </a:solidFill>
              </a:rPr>
              <a:t>Diversion Channel System</a:t>
            </a:r>
          </a:p>
          <a:p>
            <a:pPr marL="285750" indent="-285750">
              <a:buFont typeface="Arial" panose="020B0604020202020204" pitchFamily="34" charset="0"/>
              <a:buChar char="•"/>
            </a:pPr>
            <a:r>
              <a:rPr lang="en-US" sz="1200">
                <a:solidFill>
                  <a:schemeClr val="bg2"/>
                </a:solidFill>
              </a:rPr>
              <a:t>Controlled flow operation</a:t>
            </a:r>
          </a:p>
          <a:p>
            <a:pPr marL="285750" indent="-285750">
              <a:buFont typeface="Arial" panose="020B0604020202020204" pitchFamily="34" charset="0"/>
              <a:buChar char="•"/>
            </a:pPr>
            <a:r>
              <a:rPr lang="en-US" sz="1200">
                <a:solidFill>
                  <a:schemeClr val="bg2"/>
                </a:solidFill>
              </a:rPr>
              <a:t>✖ High construction cost and site disruption</a:t>
            </a:r>
          </a:p>
          <a:p>
            <a:pPr marL="285750" indent="-285750">
              <a:buFont typeface="Arial" panose="020B0604020202020204" pitchFamily="34" charset="0"/>
              <a:buChar char="•"/>
            </a:pPr>
            <a:endParaRPr lang="en-US" sz="1200">
              <a:solidFill>
                <a:schemeClr val="bg2"/>
              </a:solidFill>
            </a:endParaRPr>
          </a:p>
          <a:p>
            <a:r>
              <a:rPr lang="en-US" b="1">
                <a:solidFill>
                  <a:schemeClr val="bg2"/>
                </a:solidFill>
              </a:rPr>
              <a:t>Selection Drivers</a:t>
            </a:r>
          </a:p>
          <a:p>
            <a:pPr marL="285750" indent="-285750">
              <a:buFont typeface="Arial" panose="020B0604020202020204" pitchFamily="34" charset="0"/>
              <a:buChar char="•"/>
            </a:pPr>
            <a:r>
              <a:rPr lang="en-US" sz="1200">
                <a:solidFill>
                  <a:schemeClr val="bg2"/>
                </a:solidFill>
              </a:rPr>
              <a:t>Maximize energy generation</a:t>
            </a:r>
          </a:p>
          <a:p>
            <a:pPr marL="285750" indent="-285750">
              <a:buFont typeface="Arial" panose="020B0604020202020204" pitchFamily="34" charset="0"/>
              <a:buChar char="•"/>
            </a:pPr>
            <a:r>
              <a:rPr lang="en-US" sz="1200">
                <a:solidFill>
                  <a:schemeClr val="bg2"/>
                </a:solidFill>
              </a:rPr>
              <a:t>Minimize new infrastructure footprint</a:t>
            </a:r>
          </a:p>
          <a:p>
            <a:pPr marL="285750" indent="-285750">
              <a:buFont typeface="Arial" panose="020B0604020202020204" pitchFamily="34" charset="0"/>
              <a:buChar char="•"/>
            </a:pPr>
            <a:r>
              <a:rPr lang="en-US" sz="1200">
                <a:solidFill>
                  <a:schemeClr val="bg2"/>
                </a:solidFill>
              </a:rPr>
              <a:t>Maintain site feasibility and integration</a:t>
            </a:r>
          </a:p>
          <a:p>
            <a:pPr marL="285750" indent="-285750">
              <a:buFont typeface="Arial" panose="020B0604020202020204" pitchFamily="34" charset="0"/>
              <a:buChar char="•"/>
            </a:pPr>
            <a:endParaRPr lang="en-US">
              <a:solidFill>
                <a:schemeClr val="bg2"/>
              </a:solidFill>
            </a:endParaRPr>
          </a:p>
        </p:txBody>
      </p:sp>
      <p:sp>
        <p:nvSpPr>
          <p:cNvPr id="7" name="TextBox 6">
            <a:extLst>
              <a:ext uri="{FF2B5EF4-FFF2-40B4-BE49-F238E27FC236}">
                <a16:creationId xmlns:a16="http://schemas.microsoft.com/office/drawing/2014/main" id="{E19AF5B6-2DB6-0705-203C-0A59D7DEF4A9}"/>
              </a:ext>
            </a:extLst>
          </p:cNvPr>
          <p:cNvSpPr txBox="1"/>
          <p:nvPr/>
        </p:nvSpPr>
        <p:spPr>
          <a:xfrm>
            <a:off x="4371109" y="2340010"/>
            <a:ext cx="4772891" cy="461665"/>
          </a:xfrm>
          <a:prstGeom prst="rect">
            <a:avLst/>
          </a:prstGeom>
          <a:noFill/>
        </p:spPr>
        <p:txBody>
          <a:bodyPr wrap="square" rtlCol="0">
            <a:spAutoFit/>
          </a:bodyPr>
          <a:lstStyle/>
          <a:p>
            <a:r>
              <a:rPr lang="en-US" sz="2400"/>
              <a:t>IDK what image for this</a:t>
            </a:r>
          </a:p>
        </p:txBody>
      </p:sp>
      <p:pic>
        <p:nvPicPr>
          <p:cNvPr id="4" name="Picture 3" descr="A blueprint of a building&#10;&#10;AI-generated content may be incorrect.">
            <a:extLst>
              <a:ext uri="{FF2B5EF4-FFF2-40B4-BE49-F238E27FC236}">
                <a16:creationId xmlns:a16="http://schemas.microsoft.com/office/drawing/2014/main" id="{5CB8E84D-8A5D-21D7-8940-40ED41D4AFAA}"/>
              </a:ext>
            </a:extLst>
          </p:cNvPr>
          <p:cNvPicPr>
            <a:picLocks noChangeAspect="1"/>
          </p:cNvPicPr>
          <p:nvPr/>
        </p:nvPicPr>
        <p:blipFill>
          <a:blip r:embed="rId3"/>
          <a:stretch>
            <a:fillRect/>
          </a:stretch>
        </p:blipFill>
        <p:spPr>
          <a:xfrm>
            <a:off x="4292369" y="1437766"/>
            <a:ext cx="4547491" cy="2805573"/>
          </a:xfrm>
          <a:prstGeom prst="rect">
            <a:avLst/>
          </a:prstGeom>
        </p:spPr>
      </p:pic>
      <p:sp>
        <p:nvSpPr>
          <p:cNvPr id="3" name="TextBox 2">
            <a:extLst>
              <a:ext uri="{FF2B5EF4-FFF2-40B4-BE49-F238E27FC236}">
                <a16:creationId xmlns:a16="http://schemas.microsoft.com/office/drawing/2014/main" id="{55A144C7-3F9B-A847-6109-D7276D7805B8}"/>
              </a:ext>
            </a:extLst>
          </p:cNvPr>
          <p:cNvSpPr txBox="1"/>
          <p:nvPr/>
        </p:nvSpPr>
        <p:spPr>
          <a:xfrm>
            <a:off x="4199282" y="1838738"/>
            <a:ext cx="255932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a:t>METERS</a:t>
            </a:r>
          </a:p>
        </p:txBody>
      </p:sp>
    </p:spTree>
    <p:extLst>
      <p:ext uri="{BB962C8B-B14F-4D97-AF65-F5344CB8AC3E}">
        <p14:creationId xmlns:p14="http://schemas.microsoft.com/office/powerpoint/2010/main" val="888573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Google Shape;147;p20"/>
          <p:cNvSpPr txBox="1"/>
          <p:nvPr/>
        </p:nvSpPr>
        <p:spPr>
          <a:xfrm>
            <a:off x="382229" y="0"/>
            <a:ext cx="8379600" cy="853500"/>
          </a:xfrm>
          <a:prstGeom prst="rect">
            <a:avLst/>
          </a:prstGeom>
          <a:noFill/>
          <a:ln>
            <a:noFill/>
          </a:ln>
        </p:spPr>
        <p:txBody>
          <a:bodyPr spcFirstLastPara="1" wrap="square" lIns="91425" tIns="45700" rIns="91425" bIns="45700" anchor="ctr" anchorCtr="0">
            <a:noAutofit/>
          </a:bodyPr>
          <a:lstStyle/>
          <a:p>
            <a:pPr algn="ctr"/>
            <a:r>
              <a:rPr lang="en" sz="2400" b="1">
                <a:solidFill>
                  <a:schemeClr val="lt1"/>
                </a:solidFill>
              </a:rPr>
              <a:t>PROBLEM / OPPORTUNITY</a:t>
            </a:r>
          </a:p>
        </p:txBody>
      </p:sp>
      <p:sp>
        <p:nvSpPr>
          <p:cNvPr id="148" name="Google Shape;148;p20"/>
          <p:cNvSpPr txBox="1">
            <a:spLocks noGrp="1"/>
          </p:cNvSpPr>
          <p:nvPr>
            <p:ph type="sldNum" idx="12"/>
          </p:nvPr>
        </p:nvSpPr>
        <p:spPr>
          <a:xfrm>
            <a:off x="7445275" y="4749850"/>
            <a:ext cx="1659900" cy="3936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a:t>Jones, </a:t>
            </a:r>
            <a:fld id="{00000000-1234-1234-1234-123412341234}" type="slidenum">
              <a:rPr lang="en" b="1" dirty="0"/>
              <a:t>2</a:t>
            </a:fld>
            <a:endParaRPr b="1"/>
          </a:p>
        </p:txBody>
      </p:sp>
      <p:sp>
        <p:nvSpPr>
          <p:cNvPr id="2" name="TextBox 1">
            <a:extLst>
              <a:ext uri="{FF2B5EF4-FFF2-40B4-BE49-F238E27FC236}">
                <a16:creationId xmlns:a16="http://schemas.microsoft.com/office/drawing/2014/main" id="{58E37481-5D96-01C2-5D9D-DE7CD1097558}"/>
              </a:ext>
            </a:extLst>
          </p:cNvPr>
          <p:cNvSpPr txBox="1"/>
          <p:nvPr/>
        </p:nvSpPr>
        <p:spPr>
          <a:xfrm>
            <a:off x="508000" y="1190078"/>
            <a:ext cx="3476623"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2"/>
                </a:solidFill>
              </a:rPr>
              <a:t>80,000+ non-powered dams in the U.S.</a:t>
            </a:r>
            <a:endParaRPr lang="en-US">
              <a:solidFill>
                <a:schemeClr val="bg2"/>
              </a:solidFill>
            </a:endParaRPr>
          </a:p>
          <a:p>
            <a:pPr marL="285750" indent="-285750">
              <a:buChar char="•"/>
            </a:pPr>
            <a:r>
              <a:rPr lang="en-US" sz="1200">
                <a:solidFill>
                  <a:schemeClr val="bg2"/>
                </a:solidFill>
              </a:rPr>
              <a:t>Existing infrastructure with </a:t>
            </a:r>
            <a:r>
              <a:rPr lang="en-US" sz="1200" b="1">
                <a:solidFill>
                  <a:schemeClr val="bg2"/>
                </a:solidFill>
              </a:rPr>
              <a:t>untapped energy potential</a:t>
            </a:r>
          </a:p>
          <a:p>
            <a:pPr marL="285750" indent="-285750">
              <a:buChar char="•"/>
            </a:pPr>
            <a:r>
              <a:rPr lang="en-US" sz="1200">
                <a:solidFill>
                  <a:schemeClr val="bg2"/>
                </a:solidFill>
              </a:rPr>
              <a:t>Growing demand for </a:t>
            </a:r>
            <a:r>
              <a:rPr lang="en-US" sz="1200" b="1">
                <a:solidFill>
                  <a:schemeClr val="bg2"/>
                </a:solidFill>
              </a:rPr>
              <a:t>reliable renewable energy</a:t>
            </a:r>
          </a:p>
          <a:p>
            <a:endParaRPr lang="en-US" b="1">
              <a:solidFill>
                <a:schemeClr val="bg2"/>
              </a:solidFill>
            </a:endParaRPr>
          </a:p>
        </p:txBody>
      </p:sp>
      <p:pic>
        <p:nvPicPr>
          <p:cNvPr id="3" name="Picture 2" descr="Hydropower potential among non-powered dams is plotted according to National Inventory of Dams">
            <a:extLst>
              <a:ext uri="{FF2B5EF4-FFF2-40B4-BE49-F238E27FC236}">
                <a16:creationId xmlns:a16="http://schemas.microsoft.com/office/drawing/2014/main" id="{06B45732-ACB8-2D2B-AA2E-50022BF4CF11}"/>
              </a:ext>
            </a:extLst>
          </p:cNvPr>
          <p:cNvPicPr>
            <a:picLocks noChangeAspect="1"/>
          </p:cNvPicPr>
          <p:nvPr/>
        </p:nvPicPr>
        <p:blipFill>
          <a:blip r:embed="rId3"/>
          <a:stretch>
            <a:fillRect/>
          </a:stretch>
        </p:blipFill>
        <p:spPr>
          <a:xfrm>
            <a:off x="4573588" y="1126034"/>
            <a:ext cx="3830636" cy="2653307"/>
          </a:xfrm>
          <a:prstGeom prst="rect">
            <a:avLst/>
          </a:prstGeom>
          <a:ln>
            <a:solidFill>
              <a:schemeClr val="tx1"/>
            </a:solidFill>
          </a:ln>
        </p:spPr>
      </p:pic>
      <p:sp>
        <p:nvSpPr>
          <p:cNvPr id="4" name="TextBox 3">
            <a:extLst>
              <a:ext uri="{FF2B5EF4-FFF2-40B4-BE49-F238E27FC236}">
                <a16:creationId xmlns:a16="http://schemas.microsoft.com/office/drawing/2014/main" id="{A11B3CE8-0578-6CEE-6096-E52016184CEF}"/>
              </a:ext>
            </a:extLst>
          </p:cNvPr>
          <p:cNvSpPr txBox="1"/>
          <p:nvPr/>
        </p:nvSpPr>
        <p:spPr>
          <a:xfrm>
            <a:off x="4714875" y="3778250"/>
            <a:ext cx="3548062"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2"/>
                </a:solidFill>
                <a:ea typeface="Roboto"/>
              </a:rPr>
              <a:t>Locations of non-powered dams is plotted according to data from the National Inventory of Dams. Oak Ridge National Laboratory</a:t>
            </a:r>
          </a:p>
        </p:txBody>
      </p:sp>
      <p:sp>
        <p:nvSpPr>
          <p:cNvPr id="6" name="TextBox 5">
            <a:extLst>
              <a:ext uri="{FF2B5EF4-FFF2-40B4-BE49-F238E27FC236}">
                <a16:creationId xmlns:a16="http://schemas.microsoft.com/office/drawing/2014/main" id="{35413E3D-C4D0-6768-9F0E-3A87F7C76869}"/>
              </a:ext>
            </a:extLst>
          </p:cNvPr>
          <p:cNvSpPr txBox="1"/>
          <p:nvPr/>
        </p:nvSpPr>
        <p:spPr>
          <a:xfrm>
            <a:off x="508000" y="2306549"/>
            <a:ext cx="373062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2"/>
                </a:solidFill>
              </a:rPr>
              <a:t>These sites represent a major opportunity for sustainable energy generation.</a:t>
            </a:r>
          </a:p>
        </p:txBody>
      </p:sp>
      <p:sp>
        <p:nvSpPr>
          <p:cNvPr id="5" name="TextBox 4">
            <a:extLst>
              <a:ext uri="{FF2B5EF4-FFF2-40B4-BE49-F238E27FC236}">
                <a16:creationId xmlns:a16="http://schemas.microsoft.com/office/drawing/2014/main" id="{E3302193-3668-7ABC-A5EE-18A126E37096}"/>
              </a:ext>
            </a:extLst>
          </p:cNvPr>
          <p:cNvSpPr txBox="1"/>
          <p:nvPr/>
        </p:nvSpPr>
        <p:spPr>
          <a:xfrm>
            <a:off x="504989" y="3164681"/>
            <a:ext cx="3736181"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2"/>
                </a:solidFill>
              </a:rPr>
              <a:t>We started with a budget of $15,000 for:</a:t>
            </a:r>
          </a:p>
          <a:p>
            <a:pPr marL="285750" indent="-285750">
              <a:buChar char="•"/>
            </a:pPr>
            <a:r>
              <a:rPr lang="en-US">
                <a:solidFill>
                  <a:schemeClr val="bg2"/>
                </a:solidFill>
              </a:rPr>
              <a:t>Prototyping</a:t>
            </a:r>
          </a:p>
          <a:p>
            <a:pPr marL="285750" indent="-285750">
              <a:buChar char="•"/>
            </a:pPr>
            <a:r>
              <a:rPr lang="en-US">
                <a:solidFill>
                  <a:schemeClr val="bg2"/>
                </a:solidFill>
              </a:rPr>
              <a:t>Conference travel</a:t>
            </a:r>
          </a:p>
          <a:p>
            <a:pPr marL="285750" indent="-285750">
              <a:buChar char="•"/>
            </a:pPr>
            <a:r>
              <a:rPr lang="en-US">
                <a:solidFill>
                  <a:schemeClr val="bg2"/>
                </a:solidFill>
              </a:rPr>
              <a:t>Software</a:t>
            </a:r>
          </a:p>
          <a:p>
            <a:pPr marL="285750" indent="-285750">
              <a:buChar char="•"/>
            </a:pPr>
            <a:r>
              <a:rPr lang="en-US">
                <a:solidFill>
                  <a:schemeClr val="bg2"/>
                </a:solidFill>
              </a:rPr>
              <a:t>Outreach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
          <a:extLst>
            <a:ext uri="{FF2B5EF4-FFF2-40B4-BE49-F238E27FC236}">
              <a16:creationId xmlns:a16="http://schemas.microsoft.com/office/drawing/2014/main" id="{33467671-07F9-9FB1-795C-53B2FBB9220B}"/>
            </a:ext>
          </a:extLst>
        </p:cNvPr>
        <p:cNvGrpSpPr/>
        <p:nvPr/>
      </p:nvGrpSpPr>
      <p:grpSpPr>
        <a:xfrm>
          <a:off x="0" y="0"/>
          <a:ext cx="0" cy="0"/>
          <a:chOff x="0" y="0"/>
          <a:chExt cx="0" cy="0"/>
        </a:xfrm>
      </p:grpSpPr>
      <p:sp>
        <p:nvSpPr>
          <p:cNvPr id="244" name="Google Shape;244;p32">
            <a:extLst>
              <a:ext uri="{FF2B5EF4-FFF2-40B4-BE49-F238E27FC236}">
                <a16:creationId xmlns:a16="http://schemas.microsoft.com/office/drawing/2014/main" id="{8FA52E66-87E4-7E7C-3C9F-0613F8A90B58}"/>
              </a:ext>
            </a:extLst>
          </p:cNvPr>
          <p:cNvSpPr txBox="1"/>
          <p:nvPr/>
        </p:nvSpPr>
        <p:spPr>
          <a:xfrm>
            <a:off x="382229" y="0"/>
            <a:ext cx="8379600" cy="853500"/>
          </a:xfrm>
          <a:prstGeom prst="rect">
            <a:avLst/>
          </a:prstGeom>
          <a:noFill/>
          <a:ln>
            <a:noFill/>
          </a:ln>
        </p:spPr>
        <p:txBody>
          <a:bodyPr spcFirstLastPara="1" wrap="square" lIns="91425" tIns="45700" rIns="91425" bIns="45700" anchor="ctr" anchorCtr="0">
            <a:noAutofit/>
          </a:bodyPr>
          <a:lstStyle/>
          <a:p>
            <a:pPr algn="ctr"/>
            <a:r>
              <a:rPr lang="en" sz="2400" b="1">
                <a:solidFill>
                  <a:schemeClr val="lt1"/>
                </a:solidFill>
              </a:rPr>
              <a:t>SELECTION CRITERIA</a:t>
            </a:r>
          </a:p>
        </p:txBody>
      </p:sp>
      <p:sp>
        <p:nvSpPr>
          <p:cNvPr id="2" name="Slide Number Placeholder 1">
            <a:extLst>
              <a:ext uri="{FF2B5EF4-FFF2-40B4-BE49-F238E27FC236}">
                <a16:creationId xmlns:a16="http://schemas.microsoft.com/office/drawing/2014/main" id="{BC85AE41-7606-CEA9-7B97-75510CEC068B}"/>
              </a:ext>
            </a:extLst>
          </p:cNvPr>
          <p:cNvSpPr>
            <a:spLocks noGrp="1"/>
          </p:cNvSpPr>
          <p:nvPr>
            <p:ph type="sldNum" idx="12"/>
          </p:nvPr>
        </p:nvSpPr>
        <p:spPr>
          <a:xfrm>
            <a:off x="7817196" y="4749851"/>
            <a:ext cx="1321905" cy="393600"/>
          </a:xfrm>
        </p:spPr>
        <p:txBody>
          <a:bodyPr/>
          <a:lstStyle/>
          <a:p>
            <a:r>
              <a:rPr lang="en"/>
              <a:t>Stevens,</a:t>
            </a:r>
            <a:fld id="{00000000-1234-1234-1234-123412341234}" type="slidenum">
              <a:rPr lang="en" dirty="0"/>
              <a:t>20</a:t>
            </a:fld>
            <a:endParaRPr lang="en-US"/>
          </a:p>
        </p:txBody>
      </p:sp>
      <p:sp>
        <p:nvSpPr>
          <p:cNvPr id="4" name="TextBox 3">
            <a:extLst>
              <a:ext uri="{FF2B5EF4-FFF2-40B4-BE49-F238E27FC236}">
                <a16:creationId xmlns:a16="http://schemas.microsoft.com/office/drawing/2014/main" id="{C919FE10-F949-8369-917B-F388BDC682E3}"/>
              </a:ext>
            </a:extLst>
          </p:cNvPr>
          <p:cNvSpPr txBox="1"/>
          <p:nvPr/>
        </p:nvSpPr>
        <p:spPr>
          <a:xfrm>
            <a:off x="151564" y="952500"/>
            <a:ext cx="4263855"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sz="1400" b="1" i="0" u="none" strike="noStrike" baseline="0">
                <a:solidFill>
                  <a:schemeClr val="bg2"/>
                </a:solidFill>
                <a:latin typeface="Arial"/>
                <a:ea typeface="Arial"/>
                <a:cs typeface="Arial"/>
              </a:rPr>
              <a:t>Estimated Mean Output</a:t>
            </a:r>
            <a:r>
              <a:rPr lang="en-US" sz="1400" b="1" i="0">
                <a:solidFill>
                  <a:schemeClr val="bg2"/>
                </a:solidFill>
                <a:latin typeface="Arial"/>
                <a:ea typeface="Arial"/>
                <a:cs typeface="Arial"/>
              </a:rPr>
              <a:t>​</a:t>
            </a:r>
            <a:endParaRPr lang="en-US" b="1">
              <a:solidFill>
                <a:schemeClr val="bg2"/>
              </a:solidFill>
            </a:endParaRPr>
          </a:p>
          <a:p>
            <a:pPr marL="742950" lvl="1" indent="-285750" algn="l" rtl="0">
              <a:buFont typeface="Courier New,monospace"/>
              <a:buChar char="o"/>
            </a:pPr>
            <a:r>
              <a:rPr lang="en-US" sz="1400" b="0" i="0" u="none" strike="noStrike" baseline="0">
                <a:solidFill>
                  <a:schemeClr val="bg2"/>
                </a:solidFill>
                <a:latin typeface="Arial"/>
                <a:ea typeface="Arial"/>
                <a:cs typeface="Arial"/>
              </a:rPr>
              <a:t>ORNL NPD Inventory Data</a:t>
            </a:r>
            <a:r>
              <a:rPr lang="en-US" sz="1400" b="0" i="0">
                <a:solidFill>
                  <a:schemeClr val="bg2"/>
                </a:solidFill>
                <a:latin typeface="Arial"/>
                <a:ea typeface="Arial"/>
                <a:cs typeface="Arial"/>
              </a:rPr>
              <a:t>​</a:t>
            </a:r>
          </a:p>
          <a:p>
            <a:pPr marL="742950" lvl="1" indent="-285750" algn="l" rtl="0">
              <a:buFont typeface="Courier New,monospace"/>
              <a:buChar char="o"/>
            </a:pPr>
            <a:r>
              <a:rPr lang="en-US" sz="1400" b="0" i="0" u="none" strike="noStrike" baseline="0">
                <a:solidFill>
                  <a:schemeClr val="bg2"/>
                </a:solidFill>
                <a:latin typeface="Arial"/>
                <a:ea typeface="Arial"/>
                <a:cs typeface="Arial"/>
              </a:rPr>
              <a:t>Score = P*10 if P &lt; 10</a:t>
            </a:r>
            <a:r>
              <a:rPr lang="en-US" sz="1400" b="0" i="0">
                <a:solidFill>
                  <a:schemeClr val="bg2"/>
                </a:solidFill>
                <a:latin typeface="Arial"/>
                <a:ea typeface="Arial"/>
                <a:cs typeface="Arial"/>
              </a:rPr>
              <a:t>​</a:t>
            </a:r>
          </a:p>
          <a:p>
            <a:pPr marL="742950" lvl="1" indent="-285750" algn="l" rtl="0">
              <a:buFont typeface="Courier New,monospace"/>
              <a:buChar char="o"/>
            </a:pPr>
            <a:r>
              <a:rPr lang="en-US" sz="1400" b="0" i="0" u="none" strike="noStrike" baseline="0">
                <a:solidFill>
                  <a:schemeClr val="bg2"/>
                </a:solidFill>
                <a:latin typeface="Arial"/>
                <a:ea typeface="Arial"/>
                <a:cs typeface="Arial"/>
              </a:rPr>
              <a:t>Score = 100 if P &gt; 10</a:t>
            </a:r>
            <a:r>
              <a:rPr lang="en-US" sz="1400" b="0" i="0">
                <a:solidFill>
                  <a:schemeClr val="bg2"/>
                </a:solidFill>
                <a:latin typeface="Arial"/>
                <a:ea typeface="Arial"/>
                <a:cs typeface="Arial"/>
              </a:rPr>
              <a:t>​</a:t>
            </a:r>
          </a:p>
          <a:p>
            <a:pPr marL="285750" lvl="0" indent="-285750" algn="l" rtl="0">
              <a:buFont typeface="Arial,Sans-Serif"/>
              <a:buChar char="•"/>
            </a:pPr>
            <a:r>
              <a:rPr lang="en-US" sz="1400" b="1" i="0" u="none" strike="noStrike" baseline="0">
                <a:solidFill>
                  <a:schemeClr val="bg2"/>
                </a:solidFill>
                <a:latin typeface="Arial"/>
                <a:ea typeface="Arial"/>
                <a:cs typeface="Arial"/>
              </a:rPr>
              <a:t>Flow &amp; Head Consistency</a:t>
            </a:r>
            <a:r>
              <a:rPr lang="en-US" sz="1400" b="1" i="0">
                <a:solidFill>
                  <a:schemeClr val="bg2"/>
                </a:solidFill>
                <a:latin typeface="Arial"/>
                <a:ea typeface="Arial"/>
                <a:cs typeface="Arial"/>
              </a:rPr>
              <a:t>​</a:t>
            </a:r>
          </a:p>
          <a:p>
            <a:pPr marL="742950" lvl="1" indent="-285750" algn="l" rtl="0">
              <a:buFont typeface="Courier New,monospace"/>
              <a:buChar char="o"/>
            </a:pPr>
            <a:r>
              <a:rPr lang="en-US" sz="1400" b="0" i="0" u="none" strike="noStrike" baseline="0">
                <a:solidFill>
                  <a:schemeClr val="bg2"/>
                </a:solidFill>
                <a:latin typeface="Arial"/>
                <a:ea typeface="Arial"/>
                <a:cs typeface="Arial"/>
              </a:rPr>
              <a:t>ORNL NPD Inventory Data</a:t>
            </a:r>
            <a:r>
              <a:rPr lang="en-US" sz="1400" b="0" i="0">
                <a:solidFill>
                  <a:schemeClr val="bg2"/>
                </a:solidFill>
                <a:latin typeface="Arial"/>
                <a:ea typeface="Arial"/>
                <a:cs typeface="Arial"/>
              </a:rPr>
              <a:t>​</a:t>
            </a:r>
          </a:p>
          <a:p>
            <a:pPr marL="742950" lvl="1" indent="-285750" algn="l" rtl="0">
              <a:buFont typeface="Courier New,monospace"/>
              <a:buChar char="o"/>
            </a:pPr>
            <a:r>
              <a:rPr lang="en-US" sz="1400" b="0" i="0" u="none" strike="noStrike" baseline="0">
                <a:solidFill>
                  <a:schemeClr val="bg2"/>
                </a:solidFill>
                <a:latin typeface="Arial"/>
                <a:ea typeface="Arial"/>
                <a:cs typeface="Arial"/>
              </a:rPr>
              <a:t>Score = 1 – Coefficient of Variance</a:t>
            </a:r>
            <a:r>
              <a:rPr lang="en-US" sz="1400" b="0" i="0">
                <a:solidFill>
                  <a:schemeClr val="bg2"/>
                </a:solidFill>
                <a:latin typeface="Arial"/>
                <a:ea typeface="Arial"/>
                <a:cs typeface="Arial"/>
              </a:rPr>
              <a:t>​</a:t>
            </a:r>
          </a:p>
          <a:p>
            <a:pPr marL="285750" lvl="0" indent="-285750" algn="l" rtl="0">
              <a:buFont typeface="Arial,Sans-Serif"/>
              <a:buChar char="•"/>
            </a:pPr>
            <a:r>
              <a:rPr lang="en-US" sz="1400" b="1" i="0" u="none" strike="noStrike" baseline="0">
                <a:solidFill>
                  <a:schemeClr val="bg2"/>
                </a:solidFill>
                <a:latin typeface="Arial"/>
                <a:ea typeface="Arial"/>
                <a:cs typeface="Arial"/>
              </a:rPr>
              <a:t>Infrastructure Proximity</a:t>
            </a:r>
            <a:r>
              <a:rPr lang="en-US" sz="1400" b="1" i="0">
                <a:solidFill>
                  <a:schemeClr val="bg2"/>
                </a:solidFill>
                <a:latin typeface="Arial"/>
                <a:ea typeface="Arial"/>
                <a:cs typeface="Arial"/>
              </a:rPr>
              <a:t>​</a:t>
            </a:r>
          </a:p>
          <a:p>
            <a:pPr marL="742950" lvl="1" indent="-285750" algn="l" rtl="0">
              <a:buFont typeface="Courier New,monospace"/>
              <a:buChar char="o"/>
            </a:pPr>
            <a:r>
              <a:rPr lang="en-US" sz="1400" b="0" i="0" u="none" strike="noStrike" baseline="0">
                <a:solidFill>
                  <a:schemeClr val="bg2"/>
                </a:solidFill>
                <a:latin typeface="Arial"/>
                <a:ea typeface="Arial"/>
                <a:cs typeface="Arial"/>
              </a:rPr>
              <a:t>GIS Data</a:t>
            </a:r>
            <a:r>
              <a:rPr lang="en-US" sz="1400" b="0" i="0">
                <a:solidFill>
                  <a:schemeClr val="bg2"/>
                </a:solidFill>
                <a:latin typeface="Arial"/>
                <a:ea typeface="Arial"/>
                <a:cs typeface="Arial"/>
              </a:rPr>
              <a:t>​</a:t>
            </a:r>
          </a:p>
          <a:p>
            <a:pPr marL="742950" lvl="1" indent="-285750" algn="l" rtl="0">
              <a:buFont typeface="Courier New,monospace"/>
              <a:buChar char="o"/>
            </a:pPr>
            <a:r>
              <a:rPr lang="en-US" sz="1400" b="0" i="0" u="none" strike="noStrike" baseline="0">
                <a:solidFill>
                  <a:schemeClr val="bg2"/>
                </a:solidFill>
                <a:latin typeface="Arial"/>
                <a:ea typeface="Arial"/>
                <a:cs typeface="Arial"/>
              </a:rPr>
              <a:t>Score = 10*(10 – Approximate Distance to nearest power line connection (miles))</a:t>
            </a:r>
            <a:r>
              <a:rPr lang="en-US" sz="1400" b="0" i="0">
                <a:solidFill>
                  <a:schemeClr val="bg2"/>
                </a:solidFill>
                <a:latin typeface="Arial"/>
                <a:ea typeface="Arial"/>
                <a:cs typeface="Arial"/>
              </a:rPr>
              <a:t>​</a:t>
            </a:r>
          </a:p>
          <a:p>
            <a:pPr marL="742950" lvl="1" indent="-285750" algn="l" rtl="0">
              <a:buFont typeface="Courier New,monospace"/>
              <a:buChar char="o"/>
            </a:pPr>
            <a:r>
              <a:rPr lang="en-US" sz="1400" b="0" i="0" u="none" strike="noStrike" baseline="0">
                <a:solidFill>
                  <a:schemeClr val="bg2"/>
                </a:solidFill>
                <a:latin typeface="Arial"/>
                <a:ea typeface="Arial"/>
                <a:cs typeface="Arial"/>
              </a:rPr>
              <a:t>Score = 100 if connection owned by dam owner</a:t>
            </a:r>
            <a:r>
              <a:rPr lang="en-US" sz="1400" b="0" i="0">
                <a:solidFill>
                  <a:schemeClr val="bg2"/>
                </a:solidFill>
                <a:latin typeface="Arial"/>
                <a:ea typeface="Arial"/>
                <a:cs typeface="Arial"/>
              </a:rPr>
              <a:t>​</a:t>
            </a:r>
          </a:p>
          <a:p>
            <a:pPr marL="285750" lvl="0" indent="-285750" algn="l" rtl="0">
              <a:buFont typeface="Arial,Sans-Serif"/>
              <a:buChar char="•"/>
            </a:pPr>
            <a:r>
              <a:rPr lang="en-US" sz="1400" b="1" i="0" u="none" strike="noStrike" baseline="0">
                <a:solidFill>
                  <a:schemeClr val="bg2"/>
                </a:solidFill>
                <a:latin typeface="Arial"/>
                <a:ea typeface="Arial"/>
                <a:cs typeface="Arial"/>
              </a:rPr>
              <a:t>Ownership &amp; Regulation</a:t>
            </a:r>
            <a:r>
              <a:rPr lang="en-US" sz="1400" b="1" i="0">
                <a:solidFill>
                  <a:schemeClr val="bg2"/>
                </a:solidFill>
                <a:latin typeface="Arial"/>
                <a:ea typeface="Arial"/>
                <a:cs typeface="Arial"/>
              </a:rPr>
              <a:t>​</a:t>
            </a:r>
          </a:p>
          <a:p>
            <a:pPr marL="742950" lvl="1" indent="-285750" algn="l" rtl="0">
              <a:buFont typeface="Courier New,monospace"/>
              <a:buChar char="o"/>
            </a:pPr>
            <a:r>
              <a:rPr lang="en-US" sz="1400" b="0" i="0" u="none" strike="noStrike" baseline="0">
                <a:solidFill>
                  <a:schemeClr val="bg2"/>
                </a:solidFill>
                <a:latin typeface="Arial"/>
                <a:ea typeface="Arial"/>
                <a:cs typeface="Arial"/>
              </a:rPr>
              <a:t>Based on the availability of information from the dam owner &amp; the local regulations on hydropower</a:t>
            </a:r>
            <a:r>
              <a:rPr lang="en-US" sz="1400" b="0" i="0">
                <a:solidFill>
                  <a:schemeClr val="bg2"/>
                </a:solidFill>
                <a:latin typeface="Arial"/>
                <a:ea typeface="Arial"/>
                <a:cs typeface="Arial"/>
              </a:rPr>
              <a:t>​</a:t>
            </a:r>
          </a:p>
          <a:p>
            <a:pPr marL="285750" lvl="0" indent="-285750" algn="l" rtl="0">
              <a:buFont typeface="Arial,Sans-Serif"/>
              <a:buChar char="•"/>
            </a:pPr>
            <a:endParaRPr lang="en-US" b="0" i="0">
              <a:latin typeface="Arial"/>
              <a:ea typeface="Arial"/>
              <a:cs typeface="Arial"/>
            </a:endParaRPr>
          </a:p>
          <a:p>
            <a:pPr marL="285750" lvl="0" indent="-285750" algn="l" rtl="0">
              <a:buFont typeface="Arial,Sans-Serif"/>
              <a:buChar char="•"/>
            </a:pPr>
            <a:endParaRPr lang="en-US" b="0" i="0">
              <a:latin typeface="Arial"/>
              <a:ea typeface="Arial"/>
              <a:cs typeface="Arial"/>
            </a:endParaRPr>
          </a:p>
          <a:p>
            <a:pPr marL="285750" lvl="0" indent="-285750" algn="l" rtl="0">
              <a:buFont typeface="Arial,Sans-Serif"/>
              <a:buChar char="•"/>
            </a:pPr>
            <a:endParaRPr lang="en-US" b="0" i="0">
              <a:latin typeface="Arial"/>
              <a:ea typeface="Arial"/>
              <a:cs typeface="Arial"/>
            </a:endParaRPr>
          </a:p>
        </p:txBody>
      </p:sp>
      <p:sp>
        <p:nvSpPr>
          <p:cNvPr id="5" name="TextBox 4">
            <a:extLst>
              <a:ext uri="{FF2B5EF4-FFF2-40B4-BE49-F238E27FC236}">
                <a16:creationId xmlns:a16="http://schemas.microsoft.com/office/drawing/2014/main" id="{29AFAC83-20D9-80DE-4AC0-FA4CF31BE3F7}"/>
              </a:ext>
            </a:extLst>
          </p:cNvPr>
          <p:cNvSpPr txBox="1"/>
          <p:nvPr/>
        </p:nvSpPr>
        <p:spPr>
          <a:xfrm>
            <a:off x="4570234" y="952499"/>
            <a:ext cx="4256886"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b="1">
                <a:solidFill>
                  <a:schemeClr val="bg2"/>
                </a:solidFill>
              </a:rPr>
              <a:t>Dam Structure</a:t>
            </a:r>
            <a:endParaRPr lang="en-US" sz="1400" b="1" i="0">
              <a:solidFill>
                <a:schemeClr val="bg2"/>
              </a:solidFill>
              <a:latin typeface="Arial"/>
              <a:ea typeface="Arial"/>
              <a:cs typeface="Arial"/>
            </a:endParaRPr>
          </a:p>
          <a:p>
            <a:pPr marL="742950" lvl="1" indent="-285750">
              <a:buFont typeface="Courier New,monospace"/>
              <a:buChar char="o"/>
            </a:pPr>
            <a:r>
              <a:rPr lang="en-US">
                <a:solidFill>
                  <a:schemeClr val="bg2"/>
                </a:solidFill>
              </a:rPr>
              <a:t>Priority given to dams with a favorable structure to a retrofit. Concrete dams were favored over infill dams. </a:t>
            </a:r>
            <a:endParaRPr lang="en-US" sz="1400" b="0" i="0">
              <a:solidFill>
                <a:schemeClr val="bg2"/>
              </a:solidFill>
              <a:latin typeface="Arial"/>
              <a:ea typeface="Arial"/>
              <a:cs typeface="Arial"/>
            </a:endParaRPr>
          </a:p>
          <a:p>
            <a:pPr marL="285750" lvl="0" indent="-285750" algn="l">
              <a:buFont typeface="Arial,Sans-Serif"/>
              <a:buChar char="•"/>
            </a:pPr>
            <a:r>
              <a:rPr lang="en-US" b="1">
                <a:solidFill>
                  <a:schemeClr val="bg2"/>
                </a:solidFill>
              </a:rPr>
              <a:t>Risk</a:t>
            </a:r>
            <a:endParaRPr lang="en-US" sz="1400" b="1" i="0">
              <a:solidFill>
                <a:schemeClr val="bg2"/>
              </a:solidFill>
              <a:latin typeface="Arial"/>
              <a:ea typeface="Arial"/>
              <a:cs typeface="Arial"/>
            </a:endParaRPr>
          </a:p>
          <a:p>
            <a:pPr marL="742950" lvl="1" indent="-285750">
              <a:buFont typeface="Courier New,monospace"/>
              <a:buChar char="o"/>
            </a:pPr>
            <a:r>
              <a:rPr lang="en-US">
                <a:solidFill>
                  <a:schemeClr val="bg2"/>
                </a:solidFill>
              </a:rPr>
              <a:t>Scores given based off the National </a:t>
            </a:r>
            <a:r>
              <a:rPr lang="en-US" sz="1400" b="0" i="0" u="none" strike="noStrike" baseline="0">
                <a:solidFill>
                  <a:schemeClr val="bg2"/>
                </a:solidFill>
                <a:latin typeface="Arial"/>
                <a:ea typeface="Arial"/>
                <a:cs typeface="Arial"/>
              </a:rPr>
              <a:t>Inventory of </a:t>
            </a:r>
            <a:r>
              <a:rPr lang="en-US">
                <a:solidFill>
                  <a:schemeClr val="bg2"/>
                </a:solidFill>
              </a:rPr>
              <a:t>Dam's risk assessments</a:t>
            </a:r>
            <a:endParaRPr lang="en-US" sz="1400" b="0" i="0">
              <a:solidFill>
                <a:schemeClr val="bg2"/>
              </a:solidFill>
              <a:latin typeface="Arial"/>
              <a:ea typeface="Arial"/>
              <a:cs typeface="Arial"/>
            </a:endParaRPr>
          </a:p>
          <a:p>
            <a:pPr marL="285750" indent="-285750">
              <a:buFont typeface="Arial,Sans-Serif"/>
              <a:buChar char="•"/>
            </a:pPr>
            <a:r>
              <a:rPr lang="en-US" b="1">
                <a:solidFill>
                  <a:schemeClr val="bg2"/>
                </a:solidFill>
              </a:rPr>
              <a:t>Local Need</a:t>
            </a:r>
            <a:endParaRPr lang="en-US" sz="1400" b="1" i="0">
              <a:solidFill>
                <a:schemeClr val="bg2"/>
              </a:solidFill>
              <a:latin typeface="Arial"/>
              <a:ea typeface="Arial"/>
              <a:cs typeface="Arial"/>
            </a:endParaRPr>
          </a:p>
          <a:p>
            <a:pPr marL="742950" lvl="1" indent="-285750">
              <a:buFont typeface="Courier New,monospace"/>
              <a:buChar char="o"/>
            </a:pPr>
            <a:r>
              <a:rPr lang="en-US">
                <a:solidFill>
                  <a:schemeClr val="bg2"/>
                </a:solidFill>
              </a:rPr>
              <a:t>EnergySage.com </a:t>
            </a:r>
            <a:r>
              <a:rPr lang="en-US" sz="1400" b="0" i="0" u="none" strike="noStrike" baseline="0">
                <a:solidFill>
                  <a:schemeClr val="bg2"/>
                </a:solidFill>
                <a:latin typeface="Arial"/>
                <a:ea typeface="Arial"/>
                <a:cs typeface="Arial"/>
              </a:rPr>
              <a:t>Data</a:t>
            </a:r>
            <a:endParaRPr lang="en-US" sz="1400" b="0" i="0">
              <a:solidFill>
                <a:schemeClr val="bg2"/>
              </a:solidFill>
              <a:latin typeface="Arial"/>
              <a:ea typeface="Arial"/>
              <a:cs typeface="Arial"/>
            </a:endParaRPr>
          </a:p>
          <a:p>
            <a:pPr marL="742950" lvl="1" indent="-285750">
              <a:buFont typeface="Courier New,monospace"/>
              <a:buChar char="o"/>
            </a:pPr>
            <a:r>
              <a:rPr lang="en-US" sz="1400" b="0" i="0" u="none" strike="noStrike" baseline="0">
                <a:solidFill>
                  <a:schemeClr val="bg2"/>
                </a:solidFill>
                <a:latin typeface="Arial"/>
                <a:ea typeface="Arial"/>
                <a:cs typeface="Arial"/>
              </a:rPr>
              <a:t>Score = </a:t>
            </a:r>
            <a:r>
              <a:rPr lang="en-US">
                <a:solidFill>
                  <a:schemeClr val="bg2"/>
                </a:solidFill>
              </a:rPr>
              <a:t>50 ± % difference </a:t>
            </a:r>
            <a:r>
              <a:rPr lang="en-US" sz="1400" b="0" i="0" u="none" strike="noStrike" baseline="0">
                <a:solidFill>
                  <a:schemeClr val="bg2"/>
                </a:solidFill>
                <a:latin typeface="Arial"/>
                <a:ea typeface="Arial"/>
                <a:cs typeface="Arial"/>
              </a:rPr>
              <a:t>from </a:t>
            </a:r>
            <a:r>
              <a:rPr lang="en-US">
                <a:solidFill>
                  <a:schemeClr val="bg2"/>
                </a:solidFill>
              </a:rPr>
              <a:t>national average $/kWh</a:t>
            </a:r>
          </a:p>
          <a:p>
            <a:pPr marL="285750" lvl="0" indent="-285750" algn="l" rtl="0">
              <a:buFont typeface="Arial,Sans-Serif"/>
              <a:buChar char="•"/>
            </a:pPr>
            <a:endParaRPr lang="en-US" b="0" i="0">
              <a:solidFill>
                <a:schemeClr val="bg2"/>
              </a:solidFill>
              <a:latin typeface="Arial"/>
              <a:ea typeface="Arial"/>
              <a:cs typeface="Arial"/>
            </a:endParaRPr>
          </a:p>
          <a:p>
            <a:pPr marL="285750" lvl="0" indent="-285750" algn="l" rtl="0">
              <a:buFont typeface="Arial,Sans-Serif"/>
              <a:buChar char="•"/>
            </a:pPr>
            <a:endParaRPr lang="en-US" b="0" i="0">
              <a:latin typeface="Arial"/>
              <a:ea typeface="Arial"/>
              <a:cs typeface="Arial"/>
            </a:endParaRPr>
          </a:p>
          <a:p>
            <a:pPr marL="285750" lvl="0" indent="-285750" algn="l" rtl="0">
              <a:buFont typeface="Arial,Sans-Serif"/>
              <a:buChar char="•"/>
            </a:pPr>
            <a:endParaRPr lang="en-US" b="0" i="0">
              <a:latin typeface="Arial"/>
              <a:ea typeface="Arial"/>
              <a:cs typeface="Arial"/>
            </a:endParaRPr>
          </a:p>
        </p:txBody>
      </p:sp>
      <p:pic>
        <p:nvPicPr>
          <p:cNvPr id="9" name="Picture 8" descr="Introducing EnergySage's new brand logo &amp; visual identity | EnergySage">
            <a:extLst>
              <a:ext uri="{FF2B5EF4-FFF2-40B4-BE49-F238E27FC236}">
                <a16:creationId xmlns:a16="http://schemas.microsoft.com/office/drawing/2014/main" id="{5D3700B7-F1C0-3498-75F2-E2DDAC833E4B}"/>
              </a:ext>
            </a:extLst>
          </p:cNvPr>
          <p:cNvPicPr>
            <a:picLocks noChangeAspect="1"/>
          </p:cNvPicPr>
          <p:nvPr/>
        </p:nvPicPr>
        <p:blipFill>
          <a:blip r:embed="rId3"/>
          <a:srcRect t="-546" r="725" b="590"/>
          <a:stretch>
            <a:fillRect/>
          </a:stretch>
        </p:blipFill>
        <p:spPr>
          <a:xfrm>
            <a:off x="4686997" y="3965635"/>
            <a:ext cx="1910109" cy="637897"/>
          </a:xfrm>
          <a:prstGeom prst="rect">
            <a:avLst/>
          </a:prstGeom>
        </p:spPr>
      </p:pic>
      <p:pic>
        <p:nvPicPr>
          <p:cNvPr id="10" name="Picture 9" descr="National Inventory of Dams &amp; Low-Head Dams Inventory">
            <a:extLst>
              <a:ext uri="{FF2B5EF4-FFF2-40B4-BE49-F238E27FC236}">
                <a16:creationId xmlns:a16="http://schemas.microsoft.com/office/drawing/2014/main" id="{D4394C2B-E149-67C9-4B00-AE7F95D887A1}"/>
              </a:ext>
            </a:extLst>
          </p:cNvPr>
          <p:cNvPicPr>
            <a:picLocks noChangeAspect="1"/>
          </p:cNvPicPr>
          <p:nvPr/>
        </p:nvPicPr>
        <p:blipFill>
          <a:blip r:embed="rId4"/>
          <a:stretch>
            <a:fillRect/>
          </a:stretch>
        </p:blipFill>
        <p:spPr>
          <a:xfrm>
            <a:off x="6697701" y="3944744"/>
            <a:ext cx="2219325" cy="638175"/>
          </a:xfrm>
          <a:prstGeom prst="rect">
            <a:avLst/>
          </a:prstGeom>
        </p:spPr>
      </p:pic>
    </p:spTree>
    <p:extLst>
      <p:ext uri="{BB962C8B-B14F-4D97-AF65-F5344CB8AC3E}">
        <p14:creationId xmlns:p14="http://schemas.microsoft.com/office/powerpoint/2010/main" val="1387659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3">
          <a:extLst>
            <a:ext uri="{FF2B5EF4-FFF2-40B4-BE49-F238E27FC236}">
              <a16:creationId xmlns:a16="http://schemas.microsoft.com/office/drawing/2014/main" id="{6E7C922D-92CE-9BC0-036C-7E9DF0469904}"/>
            </a:ext>
          </a:extLst>
        </p:cNvPr>
        <p:cNvGrpSpPr/>
        <p:nvPr/>
      </p:nvGrpSpPr>
      <p:grpSpPr>
        <a:xfrm>
          <a:off x="0" y="0"/>
          <a:ext cx="0" cy="0"/>
          <a:chOff x="0" y="0"/>
          <a:chExt cx="0" cy="0"/>
        </a:xfrm>
      </p:grpSpPr>
      <p:sp>
        <p:nvSpPr>
          <p:cNvPr id="244" name="Google Shape;244;p32">
            <a:extLst>
              <a:ext uri="{FF2B5EF4-FFF2-40B4-BE49-F238E27FC236}">
                <a16:creationId xmlns:a16="http://schemas.microsoft.com/office/drawing/2014/main" id="{32B31594-1BD9-FDDC-55DA-CF118DF8835E}"/>
              </a:ext>
            </a:extLst>
          </p:cNvPr>
          <p:cNvSpPr txBox="1"/>
          <p:nvPr/>
        </p:nvSpPr>
        <p:spPr>
          <a:xfrm>
            <a:off x="382229" y="0"/>
            <a:ext cx="8379600" cy="853500"/>
          </a:xfrm>
          <a:prstGeom prst="rect">
            <a:avLst/>
          </a:prstGeom>
          <a:noFill/>
          <a:ln>
            <a:noFill/>
          </a:ln>
        </p:spPr>
        <p:txBody>
          <a:bodyPr spcFirstLastPara="1" wrap="square" lIns="91425" tIns="45700" rIns="91425" bIns="45700" anchor="ctr" anchorCtr="0">
            <a:noAutofit/>
          </a:bodyPr>
          <a:lstStyle/>
          <a:p>
            <a:pPr algn="ctr"/>
            <a:r>
              <a:rPr lang="en" sz="2400" b="1">
                <a:solidFill>
                  <a:schemeClr val="lt1"/>
                </a:solidFill>
              </a:rPr>
              <a:t>DECISION MATRIX</a:t>
            </a:r>
          </a:p>
        </p:txBody>
      </p:sp>
      <p:sp>
        <p:nvSpPr>
          <p:cNvPr id="2" name="Slide Number Placeholder 1">
            <a:extLst>
              <a:ext uri="{FF2B5EF4-FFF2-40B4-BE49-F238E27FC236}">
                <a16:creationId xmlns:a16="http://schemas.microsoft.com/office/drawing/2014/main" id="{179C16A8-D65B-7246-0F3B-27A212BCEE71}"/>
              </a:ext>
            </a:extLst>
          </p:cNvPr>
          <p:cNvSpPr>
            <a:spLocks noGrp="1"/>
          </p:cNvSpPr>
          <p:nvPr>
            <p:ph type="sldNum" idx="12"/>
          </p:nvPr>
        </p:nvSpPr>
        <p:spPr>
          <a:xfrm>
            <a:off x="7136439" y="4749851"/>
            <a:ext cx="2002662" cy="393600"/>
          </a:xfrm>
        </p:spPr>
        <p:txBody>
          <a:bodyPr/>
          <a:lstStyle/>
          <a:p>
            <a:r>
              <a:rPr lang="en"/>
              <a:t>Stevens,</a:t>
            </a:r>
            <a:fld id="{00000000-1234-1234-1234-123412341234}" type="slidenum">
              <a:rPr lang="en" dirty="0"/>
              <a:t>21</a:t>
            </a:fld>
            <a:endParaRPr lang="en-US"/>
          </a:p>
        </p:txBody>
      </p:sp>
      <p:graphicFrame>
        <p:nvGraphicFramePr>
          <p:cNvPr id="5" name="Table 4">
            <a:extLst>
              <a:ext uri="{FF2B5EF4-FFF2-40B4-BE49-F238E27FC236}">
                <a16:creationId xmlns:a16="http://schemas.microsoft.com/office/drawing/2014/main" id="{8AE427DD-DE72-4F5D-F138-DB9570901D61}"/>
              </a:ext>
            </a:extLst>
          </p:cNvPr>
          <p:cNvGraphicFramePr>
            <a:graphicFrameLocks noGrp="1"/>
          </p:cNvGraphicFramePr>
          <p:nvPr>
            <p:extLst>
              <p:ext uri="{D42A27DB-BD31-4B8C-83A1-F6EECF244321}">
                <p14:modId xmlns:p14="http://schemas.microsoft.com/office/powerpoint/2010/main" val="1355132520"/>
              </p:ext>
            </p:extLst>
          </p:nvPr>
        </p:nvGraphicFramePr>
        <p:xfrm>
          <a:off x="117230" y="1084384"/>
          <a:ext cx="8916412" cy="3325446"/>
        </p:xfrm>
        <a:graphic>
          <a:graphicData uri="http://schemas.openxmlformats.org/drawingml/2006/table">
            <a:tbl>
              <a:tblPr firstRow="1" bandRow="1">
                <a:tableStyleId>{28456A9D-3179-4D9A-BD51-C93F428C1468}</a:tableStyleId>
              </a:tblPr>
              <a:tblGrid>
                <a:gridCol w="1938353">
                  <a:extLst>
                    <a:ext uri="{9D8B030D-6E8A-4147-A177-3AD203B41FA5}">
                      <a16:colId xmlns:a16="http://schemas.microsoft.com/office/drawing/2014/main" val="2366565087"/>
                    </a:ext>
                  </a:extLst>
                </a:gridCol>
                <a:gridCol w="537198">
                  <a:extLst>
                    <a:ext uri="{9D8B030D-6E8A-4147-A177-3AD203B41FA5}">
                      <a16:colId xmlns:a16="http://schemas.microsoft.com/office/drawing/2014/main" val="671846323"/>
                    </a:ext>
                  </a:extLst>
                </a:gridCol>
                <a:gridCol w="1074400">
                  <a:extLst>
                    <a:ext uri="{9D8B030D-6E8A-4147-A177-3AD203B41FA5}">
                      <a16:colId xmlns:a16="http://schemas.microsoft.com/office/drawing/2014/main" val="3485982781"/>
                    </a:ext>
                  </a:extLst>
                </a:gridCol>
                <a:gridCol w="1102091">
                  <a:extLst>
                    <a:ext uri="{9D8B030D-6E8A-4147-A177-3AD203B41FA5}">
                      <a16:colId xmlns:a16="http://schemas.microsoft.com/office/drawing/2014/main" val="122161603"/>
                    </a:ext>
                  </a:extLst>
                </a:gridCol>
                <a:gridCol w="1102091">
                  <a:extLst>
                    <a:ext uri="{9D8B030D-6E8A-4147-A177-3AD203B41FA5}">
                      <a16:colId xmlns:a16="http://schemas.microsoft.com/office/drawing/2014/main" val="4188622090"/>
                    </a:ext>
                  </a:extLst>
                </a:gridCol>
                <a:gridCol w="1013479">
                  <a:extLst>
                    <a:ext uri="{9D8B030D-6E8A-4147-A177-3AD203B41FA5}">
                      <a16:colId xmlns:a16="http://schemas.microsoft.com/office/drawing/2014/main" val="3681391216"/>
                    </a:ext>
                  </a:extLst>
                </a:gridCol>
                <a:gridCol w="1074400">
                  <a:extLst>
                    <a:ext uri="{9D8B030D-6E8A-4147-A177-3AD203B41FA5}">
                      <a16:colId xmlns:a16="http://schemas.microsoft.com/office/drawing/2014/main" val="1847555677"/>
                    </a:ext>
                  </a:extLst>
                </a:gridCol>
                <a:gridCol w="1074400">
                  <a:extLst>
                    <a:ext uri="{9D8B030D-6E8A-4147-A177-3AD203B41FA5}">
                      <a16:colId xmlns:a16="http://schemas.microsoft.com/office/drawing/2014/main" val="1854958115"/>
                    </a:ext>
                  </a:extLst>
                </a:gridCol>
              </a:tblGrid>
              <a:tr h="242562">
                <a:tc rowSpan="3">
                  <a:txBody>
                    <a:bodyPr/>
                    <a:lstStyle/>
                    <a:p>
                      <a:pPr algn="ctr" fontAlgn="base">
                        <a:lnSpc>
                          <a:spcPts val="1920"/>
                        </a:lnSpc>
                        <a:buNone/>
                      </a:pPr>
                      <a:r>
                        <a:rPr lang="en-US" sz="1000" b="0" i="0" u="none" strike="noStrike">
                          <a:solidFill>
                            <a:srgbClr val="FFFFFF"/>
                          </a:solidFill>
                          <a:effectLst/>
                          <a:latin typeface="Arial"/>
                        </a:rPr>
                        <a:t>Criterion</a:t>
                      </a:r>
                      <a:endParaRPr lang="en-US" sz="1000" b="0" i="0">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486"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486" cap="flat" cmpd="sng" algn="ctr">
                      <a:solidFill>
                        <a:srgbClr val="000000"/>
                      </a:solidFill>
                      <a:prstDash val="solid"/>
                      <a:round/>
                      <a:headEnd type="none" w="med" len="med"/>
                      <a:tailEnd type="none" w="med" len="med"/>
                    </a:lnB>
                    <a:solidFill>
                      <a:srgbClr val="003366"/>
                    </a:solidFill>
                  </a:tcPr>
                </a:tc>
                <a:tc rowSpan="3">
                  <a:txBody>
                    <a:bodyPr/>
                    <a:lstStyle/>
                    <a:p>
                      <a:pPr algn="ctr" fontAlgn="base">
                        <a:lnSpc>
                          <a:spcPts val="1920"/>
                        </a:lnSpc>
                        <a:buNone/>
                      </a:pPr>
                      <a:r>
                        <a:rPr lang="en-US" sz="1000" b="0" i="0" u="none" strike="noStrike">
                          <a:solidFill>
                            <a:srgbClr val="FFFFFF"/>
                          </a:solidFill>
                          <a:effectLst/>
                          <a:latin typeface="Arial"/>
                        </a:rPr>
                        <a:t>Weight</a:t>
                      </a:r>
                      <a:endParaRPr lang="en-US" sz="1000" b="0" i="0">
                        <a:solidFill>
                          <a:srgbClr val="000000"/>
                        </a:solidFill>
                        <a:effectLst/>
                        <a:latin typeface="Arial"/>
                      </a:endParaRPr>
                    </a:p>
                  </a:txBody>
                  <a:tcPr marL="0" marR="0" marT="0" marB="0" anchor="ctr">
                    <a:lnL w="1486" cap="flat" cmpd="sng" algn="ctr">
                      <a:solidFill>
                        <a:srgbClr val="000000"/>
                      </a:solidFill>
                      <a:prstDash val="solid"/>
                      <a:round/>
                      <a:headEnd type="none" w="med" len="med"/>
                      <a:tailEnd type="none" w="med" len="med"/>
                    </a:lnL>
                    <a:lnR w="1486"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486" cap="flat" cmpd="sng" algn="ctr">
                      <a:solidFill>
                        <a:srgbClr val="000000"/>
                      </a:solidFill>
                      <a:prstDash val="solid"/>
                      <a:round/>
                      <a:headEnd type="none" w="med" len="med"/>
                      <a:tailEnd type="none" w="med" len="med"/>
                    </a:lnB>
                    <a:solidFill>
                      <a:srgbClr val="003366"/>
                    </a:solidFill>
                  </a:tcPr>
                </a:tc>
                <a:tc gridSpan="2">
                  <a:txBody>
                    <a:bodyPr/>
                    <a:lstStyle/>
                    <a:p>
                      <a:pPr algn="ctr" fontAlgn="base">
                        <a:lnSpc>
                          <a:spcPts val="1920"/>
                        </a:lnSpc>
                        <a:buNone/>
                      </a:pPr>
                      <a:r>
                        <a:rPr lang="en-US" sz="1000" b="0" i="0" u="none" strike="noStrike">
                          <a:solidFill>
                            <a:srgbClr val="FFFFFF"/>
                          </a:solidFill>
                          <a:effectLst/>
                          <a:latin typeface="Arial"/>
                        </a:rPr>
                        <a:t>Peoria Lock &amp; Dam</a:t>
                      </a:r>
                      <a:endParaRPr lang="en-US" sz="1000" b="0" i="0">
                        <a:solidFill>
                          <a:srgbClr val="000000"/>
                        </a:solidFill>
                        <a:effectLst/>
                        <a:latin typeface="Arial"/>
                      </a:endParaRPr>
                    </a:p>
                  </a:txBody>
                  <a:tcPr marL="0" marR="0" marT="0" marB="0" anchor="b">
                    <a:lnL w="1486" cap="flat" cmpd="sng" algn="ctr">
                      <a:solidFill>
                        <a:srgbClr val="000000"/>
                      </a:solidFill>
                      <a:prstDash val="solid"/>
                      <a:round/>
                      <a:headEnd type="none" w="med" len="med"/>
                      <a:tailEnd type="none" w="med" len="med"/>
                    </a:lnL>
                    <a:lnR w="1486"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486" cap="flat" cmpd="sng" algn="ctr">
                      <a:solidFill>
                        <a:srgbClr val="000000"/>
                      </a:solidFill>
                      <a:prstDash val="solid"/>
                      <a:round/>
                      <a:headEnd type="none" w="med" len="med"/>
                      <a:tailEnd type="none" w="med" len="med"/>
                    </a:lnB>
                    <a:solidFill>
                      <a:srgbClr val="003366"/>
                    </a:solidFill>
                  </a:tcPr>
                </a:tc>
                <a:tc hMerge="1">
                  <a:txBody>
                    <a:bodyPr/>
                    <a:lstStyle/>
                    <a:p>
                      <a:endParaRPr lang="en-US"/>
                    </a:p>
                  </a:txBody>
                  <a:tcPr/>
                </a:tc>
                <a:tc gridSpan="2">
                  <a:txBody>
                    <a:bodyPr/>
                    <a:lstStyle/>
                    <a:p>
                      <a:pPr algn="ctr" fontAlgn="base">
                        <a:lnSpc>
                          <a:spcPts val="1920"/>
                        </a:lnSpc>
                        <a:buNone/>
                      </a:pPr>
                      <a:r>
                        <a:rPr lang="en-US" sz="1000" b="0" i="0" u="none" strike="noStrike">
                          <a:solidFill>
                            <a:srgbClr val="FFFFFF"/>
                          </a:solidFill>
                          <a:effectLst/>
                          <a:latin typeface="Arial"/>
                        </a:rPr>
                        <a:t>Coon Rapids Dam</a:t>
                      </a:r>
                      <a:endParaRPr lang="en-US" sz="1000" b="0" i="0">
                        <a:solidFill>
                          <a:srgbClr val="000000"/>
                        </a:solidFill>
                        <a:effectLst/>
                        <a:latin typeface="Arial"/>
                      </a:endParaRPr>
                    </a:p>
                  </a:txBody>
                  <a:tcPr marL="0" marR="0" marT="0" marB="0" anchor="b">
                    <a:lnL w="1486" cap="flat" cmpd="sng" algn="ctr">
                      <a:solidFill>
                        <a:srgbClr val="000000"/>
                      </a:solidFill>
                      <a:prstDash val="solid"/>
                      <a:round/>
                      <a:headEnd type="none" w="med" len="med"/>
                      <a:tailEnd type="none" w="med" len="med"/>
                    </a:lnL>
                    <a:lnR w="1486"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486" cap="flat" cmpd="sng" algn="ctr">
                      <a:solidFill>
                        <a:srgbClr val="000000"/>
                      </a:solidFill>
                      <a:prstDash val="solid"/>
                      <a:round/>
                      <a:headEnd type="none" w="med" len="med"/>
                      <a:tailEnd type="none" w="med" len="med"/>
                    </a:lnB>
                    <a:solidFill>
                      <a:srgbClr val="003366"/>
                    </a:solidFill>
                  </a:tcPr>
                </a:tc>
                <a:tc hMerge="1">
                  <a:txBody>
                    <a:bodyPr/>
                    <a:lstStyle/>
                    <a:p>
                      <a:endParaRPr lang="en-US"/>
                    </a:p>
                  </a:txBody>
                  <a:tcPr/>
                </a:tc>
                <a:tc gridSpan="2">
                  <a:txBody>
                    <a:bodyPr/>
                    <a:lstStyle/>
                    <a:p>
                      <a:pPr algn="ctr" fontAlgn="base">
                        <a:lnSpc>
                          <a:spcPts val="1920"/>
                        </a:lnSpc>
                        <a:buNone/>
                      </a:pPr>
                      <a:r>
                        <a:rPr lang="en-US" sz="1000" b="0" i="0" u="none" strike="noStrike">
                          <a:solidFill>
                            <a:srgbClr val="FFFFFF"/>
                          </a:solidFill>
                          <a:effectLst/>
                          <a:latin typeface="Arial"/>
                        </a:rPr>
                        <a:t>John C. Stennis</a:t>
                      </a:r>
                      <a:endParaRPr lang="en-US" sz="1000" b="0" i="0">
                        <a:solidFill>
                          <a:srgbClr val="000000"/>
                        </a:solidFill>
                        <a:effectLst/>
                        <a:latin typeface="Arial"/>
                      </a:endParaRPr>
                    </a:p>
                  </a:txBody>
                  <a:tcPr marL="0" marR="0" marT="0" marB="0" anchor="b">
                    <a:lnL w="1486"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486" cap="flat" cmpd="sng" algn="ctr">
                      <a:solidFill>
                        <a:srgbClr val="000000"/>
                      </a:solidFill>
                      <a:prstDash val="solid"/>
                      <a:round/>
                      <a:headEnd type="none" w="med" len="med"/>
                      <a:tailEnd type="none" w="med" len="med"/>
                    </a:lnB>
                    <a:solidFill>
                      <a:srgbClr val="003366"/>
                    </a:solidFill>
                  </a:tcPr>
                </a:tc>
                <a:tc hMerge="1">
                  <a:txBody>
                    <a:bodyPr/>
                    <a:lstStyle/>
                    <a:p>
                      <a:endParaRPr lang="en-US"/>
                    </a:p>
                  </a:txBody>
                  <a:tcPr/>
                </a:tc>
                <a:extLst>
                  <a:ext uri="{0D108BD9-81ED-4DB2-BD59-A6C34878D82A}">
                    <a16:rowId xmlns:a16="http://schemas.microsoft.com/office/drawing/2014/main" val="1085447573"/>
                  </a:ext>
                </a:extLst>
              </a:tr>
              <a:tr h="242562">
                <a:tc vMerge="1">
                  <a:txBody>
                    <a:bodyPr/>
                    <a:lstStyle/>
                    <a:p>
                      <a:endParaRPr lang="en-US"/>
                    </a:p>
                  </a:txBody>
                  <a:tcPr/>
                </a:tc>
                <a:tc vMerge="1">
                  <a:txBody>
                    <a:bodyPr/>
                    <a:lstStyle/>
                    <a:p>
                      <a:endParaRPr lang="en-US"/>
                    </a:p>
                  </a:txBody>
                  <a:tcPr/>
                </a:tc>
                <a:tc gridSpan="2">
                  <a:txBody>
                    <a:bodyPr/>
                    <a:lstStyle/>
                    <a:p>
                      <a:pPr algn="ctr" fontAlgn="base">
                        <a:lnSpc>
                          <a:spcPts val="1920"/>
                        </a:lnSpc>
                        <a:buNone/>
                      </a:pPr>
                      <a:r>
                        <a:rPr lang="en-US" sz="1000" b="0" i="0" u="none" strike="noStrike">
                          <a:solidFill>
                            <a:srgbClr val="FFFFFF"/>
                          </a:solidFill>
                          <a:effectLst/>
                          <a:latin typeface="Arial"/>
                        </a:rPr>
                        <a:t>IL01014</a:t>
                      </a:r>
                      <a:endParaRPr lang="en-US" sz="1000" b="0" i="0">
                        <a:solidFill>
                          <a:srgbClr val="000000"/>
                        </a:solidFill>
                        <a:effectLst/>
                        <a:latin typeface="Arial"/>
                      </a:endParaRPr>
                    </a:p>
                  </a:txBody>
                  <a:tcPr marL="0" marR="0" marT="0" marB="0" anchor="b">
                    <a:lnL w="1486" cap="flat" cmpd="sng" algn="ctr">
                      <a:solidFill>
                        <a:srgbClr val="000000"/>
                      </a:solidFill>
                      <a:prstDash val="solid"/>
                      <a:round/>
                      <a:headEnd type="none" w="med" len="med"/>
                      <a:tailEnd type="none" w="med" len="med"/>
                    </a:lnL>
                    <a:lnR w="1486" cap="flat" cmpd="sng" algn="ctr">
                      <a:solidFill>
                        <a:srgbClr val="000000"/>
                      </a:solidFill>
                      <a:prstDash val="solid"/>
                      <a:round/>
                      <a:headEnd type="none" w="med" len="med"/>
                      <a:tailEnd type="none" w="med" len="med"/>
                    </a:lnR>
                    <a:lnT w="1486" cap="flat" cmpd="sng" algn="ctr">
                      <a:solidFill>
                        <a:srgbClr val="000000"/>
                      </a:solidFill>
                      <a:prstDash val="solid"/>
                      <a:round/>
                      <a:headEnd type="none" w="med" len="med"/>
                      <a:tailEnd type="none" w="med" len="med"/>
                    </a:lnT>
                    <a:lnB w="1486" cap="flat" cmpd="sng" algn="ctr">
                      <a:solidFill>
                        <a:srgbClr val="000000"/>
                      </a:solidFill>
                      <a:prstDash val="solid"/>
                      <a:round/>
                      <a:headEnd type="none" w="med" len="med"/>
                      <a:tailEnd type="none" w="med" len="med"/>
                    </a:lnB>
                    <a:solidFill>
                      <a:srgbClr val="003366"/>
                    </a:solidFill>
                  </a:tcPr>
                </a:tc>
                <a:tc hMerge="1">
                  <a:txBody>
                    <a:bodyPr/>
                    <a:lstStyle/>
                    <a:p>
                      <a:endParaRPr lang="en-US"/>
                    </a:p>
                  </a:txBody>
                  <a:tcPr/>
                </a:tc>
                <a:tc gridSpan="2">
                  <a:txBody>
                    <a:bodyPr/>
                    <a:lstStyle/>
                    <a:p>
                      <a:pPr algn="ctr" fontAlgn="base">
                        <a:lnSpc>
                          <a:spcPts val="1920"/>
                        </a:lnSpc>
                        <a:buNone/>
                      </a:pPr>
                      <a:r>
                        <a:rPr lang="en-US" sz="1000" b="0" i="0" u="none" strike="noStrike">
                          <a:solidFill>
                            <a:srgbClr val="FFFFFF"/>
                          </a:solidFill>
                          <a:effectLst/>
                          <a:latin typeface="Arial"/>
                        </a:rPr>
                        <a:t>MN00507</a:t>
                      </a:r>
                      <a:endParaRPr lang="en-US" sz="1000" b="0" i="0">
                        <a:solidFill>
                          <a:srgbClr val="000000"/>
                        </a:solidFill>
                        <a:effectLst/>
                        <a:latin typeface="Arial"/>
                      </a:endParaRPr>
                    </a:p>
                  </a:txBody>
                  <a:tcPr marL="0" marR="0" marT="0" marB="0" anchor="b">
                    <a:lnL w="1486" cap="flat" cmpd="sng" algn="ctr">
                      <a:solidFill>
                        <a:srgbClr val="000000"/>
                      </a:solidFill>
                      <a:prstDash val="solid"/>
                      <a:round/>
                      <a:headEnd type="none" w="med" len="med"/>
                      <a:tailEnd type="none" w="med" len="med"/>
                    </a:lnL>
                    <a:lnR w="1486" cap="flat" cmpd="sng" algn="ctr">
                      <a:solidFill>
                        <a:srgbClr val="000000"/>
                      </a:solidFill>
                      <a:prstDash val="solid"/>
                      <a:round/>
                      <a:headEnd type="none" w="med" len="med"/>
                      <a:tailEnd type="none" w="med" len="med"/>
                    </a:lnR>
                    <a:lnT w="1486" cap="flat" cmpd="sng" algn="ctr">
                      <a:solidFill>
                        <a:srgbClr val="000000"/>
                      </a:solidFill>
                      <a:prstDash val="solid"/>
                      <a:round/>
                      <a:headEnd type="none" w="med" len="med"/>
                      <a:tailEnd type="none" w="med" len="med"/>
                    </a:lnT>
                    <a:lnB w="1486" cap="flat" cmpd="sng" algn="ctr">
                      <a:solidFill>
                        <a:srgbClr val="000000"/>
                      </a:solidFill>
                      <a:prstDash val="solid"/>
                      <a:round/>
                      <a:headEnd type="none" w="med" len="med"/>
                      <a:tailEnd type="none" w="med" len="med"/>
                    </a:lnB>
                    <a:solidFill>
                      <a:srgbClr val="003366"/>
                    </a:solidFill>
                  </a:tcPr>
                </a:tc>
                <a:tc hMerge="1">
                  <a:txBody>
                    <a:bodyPr/>
                    <a:lstStyle/>
                    <a:p>
                      <a:endParaRPr lang="en-US"/>
                    </a:p>
                  </a:txBody>
                  <a:tcPr/>
                </a:tc>
                <a:tc gridSpan="2">
                  <a:txBody>
                    <a:bodyPr/>
                    <a:lstStyle/>
                    <a:p>
                      <a:pPr algn="ctr" fontAlgn="base">
                        <a:lnSpc>
                          <a:spcPts val="1920"/>
                        </a:lnSpc>
                        <a:buNone/>
                      </a:pPr>
                      <a:r>
                        <a:rPr lang="en-US" sz="1000" b="0" i="0" u="none" strike="noStrike">
                          <a:solidFill>
                            <a:srgbClr val="FFFFFF"/>
                          </a:solidFill>
                          <a:effectLst/>
                          <a:latin typeface="Arial"/>
                        </a:rPr>
                        <a:t>MS03056</a:t>
                      </a:r>
                      <a:endParaRPr lang="en-US" sz="1000" b="0" i="0">
                        <a:solidFill>
                          <a:srgbClr val="000000"/>
                        </a:solidFill>
                        <a:effectLst/>
                        <a:latin typeface="Arial"/>
                      </a:endParaRPr>
                    </a:p>
                  </a:txBody>
                  <a:tcPr marL="0" marR="0" marT="0" marB="0" anchor="b">
                    <a:lnL w="1486"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486" cap="flat" cmpd="sng" algn="ctr">
                      <a:solidFill>
                        <a:srgbClr val="000000"/>
                      </a:solidFill>
                      <a:prstDash val="solid"/>
                      <a:round/>
                      <a:headEnd type="none" w="med" len="med"/>
                      <a:tailEnd type="none" w="med" len="med"/>
                    </a:lnT>
                    <a:lnB w="1486" cap="flat" cmpd="sng" algn="ctr">
                      <a:solidFill>
                        <a:srgbClr val="000000"/>
                      </a:solidFill>
                      <a:prstDash val="solid"/>
                      <a:round/>
                      <a:headEnd type="none" w="med" len="med"/>
                      <a:tailEnd type="none" w="med" len="med"/>
                    </a:lnB>
                    <a:solidFill>
                      <a:srgbClr val="003366"/>
                    </a:solidFill>
                  </a:tcPr>
                </a:tc>
                <a:tc hMerge="1">
                  <a:txBody>
                    <a:bodyPr/>
                    <a:lstStyle/>
                    <a:p>
                      <a:endParaRPr lang="en-US"/>
                    </a:p>
                  </a:txBody>
                  <a:tcPr/>
                </a:tc>
                <a:extLst>
                  <a:ext uri="{0D108BD9-81ED-4DB2-BD59-A6C34878D82A}">
                    <a16:rowId xmlns:a16="http://schemas.microsoft.com/office/drawing/2014/main" val="4105605197"/>
                  </a:ext>
                </a:extLst>
              </a:tr>
              <a:tr h="414703">
                <a:tc vMerge="1">
                  <a:txBody>
                    <a:bodyPr/>
                    <a:lstStyle/>
                    <a:p>
                      <a:endParaRPr lang="en-US"/>
                    </a:p>
                  </a:txBody>
                  <a:tcPr/>
                </a:tc>
                <a:tc vMerge="1">
                  <a:txBody>
                    <a:bodyPr/>
                    <a:lstStyle/>
                    <a:p>
                      <a:endParaRPr lang="en-US"/>
                    </a:p>
                  </a:txBody>
                  <a:tcPr/>
                </a:tc>
                <a:tc>
                  <a:txBody>
                    <a:bodyPr/>
                    <a:lstStyle/>
                    <a:p>
                      <a:pPr algn="ctr" fontAlgn="base">
                        <a:lnSpc>
                          <a:spcPts val="1920"/>
                        </a:lnSpc>
                        <a:buNone/>
                      </a:pPr>
                      <a:r>
                        <a:rPr lang="en-US" sz="1000" b="0" i="0" u="none" strike="noStrike">
                          <a:solidFill>
                            <a:srgbClr val="FFFFFF"/>
                          </a:solidFill>
                          <a:effectLst/>
                          <a:latin typeface="Arial"/>
                        </a:rPr>
                        <a:t>Score out of 100</a:t>
                      </a:r>
                      <a:endParaRPr lang="en-US" sz="1000" b="0" i="0">
                        <a:solidFill>
                          <a:srgbClr val="000000"/>
                        </a:solidFill>
                        <a:effectLst/>
                        <a:latin typeface="Arial"/>
                      </a:endParaRPr>
                    </a:p>
                  </a:txBody>
                  <a:tcPr marL="0" marR="0" marT="0" marB="0" anchor="b">
                    <a:lnL w="1486" cap="flat" cmpd="sng" algn="ctr">
                      <a:solidFill>
                        <a:srgbClr val="000000"/>
                      </a:solidFill>
                      <a:prstDash val="solid"/>
                      <a:round/>
                      <a:headEnd type="none" w="med" len="med"/>
                      <a:tailEnd type="none" w="med" len="med"/>
                    </a:lnL>
                    <a:lnR w="1486" cap="flat" cmpd="sng" algn="ctr">
                      <a:solidFill>
                        <a:srgbClr val="000000"/>
                      </a:solidFill>
                      <a:prstDash val="solid"/>
                      <a:round/>
                      <a:headEnd type="none" w="med" len="med"/>
                      <a:tailEnd type="none" w="med" len="med"/>
                    </a:lnR>
                    <a:lnT w="1486"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solidFill>
                      <a:srgbClr val="003366"/>
                    </a:solidFill>
                  </a:tcPr>
                </a:tc>
                <a:tc>
                  <a:txBody>
                    <a:bodyPr/>
                    <a:lstStyle/>
                    <a:p>
                      <a:pPr algn="ctr" fontAlgn="base">
                        <a:lnSpc>
                          <a:spcPts val="1920"/>
                        </a:lnSpc>
                        <a:buNone/>
                      </a:pPr>
                      <a:r>
                        <a:rPr lang="en-US" sz="1000" b="0" i="0" u="none" strike="noStrike">
                          <a:solidFill>
                            <a:srgbClr val="FFFFFF"/>
                          </a:solidFill>
                          <a:effectLst/>
                          <a:latin typeface="Arial"/>
                        </a:rPr>
                        <a:t>Weighted Score</a:t>
                      </a:r>
                      <a:endParaRPr lang="en-US" sz="1000" b="0" i="0">
                        <a:solidFill>
                          <a:srgbClr val="000000"/>
                        </a:solidFill>
                        <a:effectLst/>
                        <a:latin typeface="Arial"/>
                      </a:endParaRPr>
                    </a:p>
                  </a:txBody>
                  <a:tcPr marL="0" marR="0" marT="0" marB="0" anchor="b">
                    <a:lnL w="1486" cap="flat" cmpd="sng" algn="ctr">
                      <a:solidFill>
                        <a:srgbClr val="000000"/>
                      </a:solidFill>
                      <a:prstDash val="solid"/>
                      <a:round/>
                      <a:headEnd type="none" w="med" len="med"/>
                      <a:tailEnd type="none" w="med" len="med"/>
                    </a:lnL>
                    <a:lnR w="1486" cap="flat" cmpd="sng" algn="ctr">
                      <a:solidFill>
                        <a:srgbClr val="000000"/>
                      </a:solidFill>
                      <a:prstDash val="solid"/>
                      <a:round/>
                      <a:headEnd type="none" w="med" len="med"/>
                      <a:tailEnd type="none" w="med" len="med"/>
                    </a:lnR>
                    <a:lnT w="1486"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solidFill>
                      <a:srgbClr val="003366"/>
                    </a:solidFill>
                  </a:tcPr>
                </a:tc>
                <a:tc>
                  <a:txBody>
                    <a:bodyPr/>
                    <a:lstStyle/>
                    <a:p>
                      <a:pPr algn="ctr" fontAlgn="base">
                        <a:lnSpc>
                          <a:spcPts val="1920"/>
                        </a:lnSpc>
                        <a:buNone/>
                      </a:pPr>
                      <a:r>
                        <a:rPr lang="en-US" sz="1000" b="0" i="0" u="none" strike="noStrike">
                          <a:solidFill>
                            <a:srgbClr val="FFFFFF"/>
                          </a:solidFill>
                          <a:effectLst/>
                          <a:latin typeface="Arial"/>
                        </a:rPr>
                        <a:t>Score out of 100</a:t>
                      </a:r>
                      <a:endParaRPr lang="en-US" sz="1000" b="0" i="0">
                        <a:solidFill>
                          <a:srgbClr val="000000"/>
                        </a:solidFill>
                        <a:effectLst/>
                        <a:latin typeface="Arial"/>
                      </a:endParaRPr>
                    </a:p>
                  </a:txBody>
                  <a:tcPr marL="0" marR="0" marT="0" marB="0" anchor="b">
                    <a:lnL w="1486" cap="flat" cmpd="sng" algn="ctr">
                      <a:solidFill>
                        <a:srgbClr val="000000"/>
                      </a:solidFill>
                      <a:prstDash val="solid"/>
                      <a:round/>
                      <a:headEnd type="none" w="med" len="med"/>
                      <a:tailEnd type="none" w="med" len="med"/>
                    </a:lnL>
                    <a:lnR w="1486" cap="flat" cmpd="sng" algn="ctr">
                      <a:solidFill>
                        <a:srgbClr val="000000"/>
                      </a:solidFill>
                      <a:prstDash val="solid"/>
                      <a:round/>
                      <a:headEnd type="none" w="med" len="med"/>
                      <a:tailEnd type="none" w="med" len="med"/>
                    </a:lnR>
                    <a:lnT w="1486"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solidFill>
                      <a:srgbClr val="003366"/>
                    </a:solidFill>
                  </a:tcPr>
                </a:tc>
                <a:tc>
                  <a:txBody>
                    <a:bodyPr/>
                    <a:lstStyle/>
                    <a:p>
                      <a:pPr algn="ctr" fontAlgn="base">
                        <a:lnSpc>
                          <a:spcPts val="1920"/>
                        </a:lnSpc>
                        <a:buNone/>
                      </a:pPr>
                      <a:r>
                        <a:rPr lang="en-US" sz="1000" b="0" i="0" u="none" strike="noStrike">
                          <a:solidFill>
                            <a:srgbClr val="FFFFFF"/>
                          </a:solidFill>
                          <a:effectLst/>
                          <a:latin typeface="Arial"/>
                        </a:rPr>
                        <a:t>Weighted Score</a:t>
                      </a:r>
                      <a:endParaRPr lang="en-US" sz="1000" b="0" i="0">
                        <a:solidFill>
                          <a:srgbClr val="000000"/>
                        </a:solidFill>
                        <a:effectLst/>
                        <a:latin typeface="Arial"/>
                      </a:endParaRPr>
                    </a:p>
                  </a:txBody>
                  <a:tcPr marL="0" marR="0" marT="0" marB="0" anchor="b">
                    <a:lnL w="1486" cap="flat" cmpd="sng" algn="ctr">
                      <a:solidFill>
                        <a:srgbClr val="000000"/>
                      </a:solidFill>
                      <a:prstDash val="solid"/>
                      <a:round/>
                      <a:headEnd type="none" w="med" len="med"/>
                      <a:tailEnd type="none" w="med" len="med"/>
                    </a:lnL>
                    <a:lnR w="1486" cap="flat" cmpd="sng" algn="ctr">
                      <a:solidFill>
                        <a:srgbClr val="000000"/>
                      </a:solidFill>
                      <a:prstDash val="solid"/>
                      <a:round/>
                      <a:headEnd type="none" w="med" len="med"/>
                      <a:tailEnd type="none" w="med" len="med"/>
                    </a:lnR>
                    <a:lnT w="1486"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solidFill>
                      <a:srgbClr val="003366"/>
                    </a:solidFill>
                  </a:tcPr>
                </a:tc>
                <a:tc>
                  <a:txBody>
                    <a:bodyPr/>
                    <a:lstStyle/>
                    <a:p>
                      <a:pPr algn="ctr" fontAlgn="base">
                        <a:lnSpc>
                          <a:spcPts val="1920"/>
                        </a:lnSpc>
                        <a:buNone/>
                      </a:pPr>
                      <a:r>
                        <a:rPr lang="en-US" sz="1000" b="0" i="0" u="none" strike="noStrike">
                          <a:solidFill>
                            <a:srgbClr val="FFFFFF"/>
                          </a:solidFill>
                          <a:effectLst/>
                          <a:latin typeface="Arial"/>
                        </a:rPr>
                        <a:t>Score out of 100</a:t>
                      </a:r>
                      <a:endParaRPr lang="en-US" sz="1000" b="0" i="0">
                        <a:solidFill>
                          <a:srgbClr val="000000"/>
                        </a:solidFill>
                        <a:effectLst/>
                        <a:latin typeface="Arial"/>
                      </a:endParaRPr>
                    </a:p>
                  </a:txBody>
                  <a:tcPr marL="0" marR="0" marT="0" marB="0" anchor="b">
                    <a:lnL w="1486" cap="flat" cmpd="sng" algn="ctr">
                      <a:solidFill>
                        <a:srgbClr val="000000"/>
                      </a:solidFill>
                      <a:prstDash val="solid"/>
                      <a:round/>
                      <a:headEnd type="none" w="med" len="med"/>
                      <a:tailEnd type="none" w="med" len="med"/>
                    </a:lnL>
                    <a:lnR w="1486" cap="flat" cmpd="sng" algn="ctr">
                      <a:solidFill>
                        <a:srgbClr val="000000"/>
                      </a:solidFill>
                      <a:prstDash val="solid"/>
                      <a:round/>
                      <a:headEnd type="none" w="med" len="med"/>
                      <a:tailEnd type="none" w="med" len="med"/>
                    </a:lnR>
                    <a:lnT w="1486"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solidFill>
                      <a:srgbClr val="003366"/>
                    </a:solidFill>
                  </a:tcPr>
                </a:tc>
                <a:tc>
                  <a:txBody>
                    <a:bodyPr/>
                    <a:lstStyle/>
                    <a:p>
                      <a:pPr algn="ctr" fontAlgn="base">
                        <a:lnSpc>
                          <a:spcPts val="1920"/>
                        </a:lnSpc>
                        <a:buNone/>
                      </a:pPr>
                      <a:r>
                        <a:rPr lang="en-US" sz="1000" b="0" i="0" u="none" strike="noStrike">
                          <a:solidFill>
                            <a:srgbClr val="FFFFFF"/>
                          </a:solidFill>
                          <a:effectLst/>
                          <a:latin typeface="Arial"/>
                        </a:rPr>
                        <a:t>Weighted Score</a:t>
                      </a:r>
                      <a:endParaRPr lang="en-US" sz="1000" b="0" i="0">
                        <a:solidFill>
                          <a:srgbClr val="000000"/>
                        </a:solidFill>
                        <a:effectLst/>
                        <a:latin typeface="Arial"/>
                      </a:endParaRPr>
                    </a:p>
                  </a:txBody>
                  <a:tcPr marL="0" marR="0" marT="0" marB="0" anchor="b">
                    <a:lnL w="1486"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486"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solidFill>
                      <a:srgbClr val="003366"/>
                    </a:solidFill>
                  </a:tcPr>
                </a:tc>
                <a:extLst>
                  <a:ext uri="{0D108BD9-81ED-4DB2-BD59-A6C34878D82A}">
                    <a16:rowId xmlns:a16="http://schemas.microsoft.com/office/drawing/2014/main" val="2201383559"/>
                  </a:ext>
                </a:extLst>
              </a:tr>
              <a:tr h="242562">
                <a:tc>
                  <a:txBody>
                    <a:bodyPr/>
                    <a:lstStyle/>
                    <a:p>
                      <a:pPr algn="l" fontAlgn="base">
                        <a:lnSpc>
                          <a:spcPts val="1920"/>
                        </a:lnSpc>
                        <a:buNone/>
                      </a:pPr>
                      <a:r>
                        <a:rPr lang="en-US" sz="1000" b="0" i="0" u="none" strike="noStrike">
                          <a:solidFill>
                            <a:srgbClr val="000000"/>
                          </a:solidFill>
                          <a:effectLst/>
                          <a:latin typeface="Arial"/>
                        </a:rPr>
                        <a:t>Estimated Mean Output</a:t>
                      </a:r>
                      <a:endParaRPr lang="en-US" sz="1000" b="0" i="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486" cap="flat" cmpd="sng" algn="ctr">
                      <a:solidFill>
                        <a:srgbClr val="000000"/>
                      </a:solidFill>
                      <a:prstDash val="solid"/>
                      <a:round/>
                      <a:headEnd type="none" w="med" len="med"/>
                      <a:tailEnd type="none" w="med" len="med"/>
                    </a:lnR>
                    <a:lnT w="1486" cap="flat" cmpd="sng" algn="ctr">
                      <a:solidFill>
                        <a:srgbClr val="000000"/>
                      </a:solidFill>
                      <a:prstDash val="solid"/>
                      <a:round/>
                      <a:headEnd type="none" w="med" len="med"/>
                      <a:tailEnd type="none" w="med" len="med"/>
                    </a:lnT>
                    <a:lnB w="1486" cap="flat" cmpd="sng" algn="ctr">
                      <a:solidFill>
                        <a:srgbClr val="000000"/>
                      </a:solidFill>
                      <a:prstDash val="solid"/>
                      <a:round/>
                      <a:headEnd type="none" w="med" len="med"/>
                      <a:tailEnd type="none" w="med" len="med"/>
                    </a:lnB>
                    <a:solidFill>
                      <a:srgbClr val="F1B300"/>
                    </a:solidFill>
                  </a:tcPr>
                </a:tc>
                <a:tc>
                  <a:txBody>
                    <a:bodyPr/>
                    <a:lstStyle/>
                    <a:p>
                      <a:pPr algn="ctr" fontAlgn="base">
                        <a:lnSpc>
                          <a:spcPts val="1920"/>
                        </a:lnSpc>
                        <a:buNone/>
                      </a:pPr>
                      <a:r>
                        <a:rPr lang="en-US" sz="1000" b="0" i="0" u="none" strike="noStrike">
                          <a:solidFill>
                            <a:srgbClr val="000000"/>
                          </a:solidFill>
                          <a:effectLst/>
                          <a:latin typeface="Arial"/>
                        </a:rPr>
                        <a:t>25%</a:t>
                      </a:r>
                      <a:endParaRPr lang="en-US" sz="1000" b="0" i="0">
                        <a:solidFill>
                          <a:srgbClr val="000000"/>
                        </a:solidFill>
                        <a:effectLst/>
                        <a:latin typeface="Arial"/>
                      </a:endParaRPr>
                    </a:p>
                  </a:txBody>
                  <a:tcPr marL="0" marR="0" marT="0" marB="0" anchor="b">
                    <a:lnL w="1486" cap="flat" cmpd="sng" algn="ctr">
                      <a:solidFill>
                        <a:srgbClr val="000000"/>
                      </a:solidFill>
                      <a:prstDash val="solid"/>
                      <a:round/>
                      <a:headEnd type="none" w="med" len="med"/>
                      <a:tailEnd type="none" w="med" len="med"/>
                    </a:lnL>
                    <a:lnR w="1486" cap="flat" cmpd="sng" algn="ctr">
                      <a:solidFill>
                        <a:srgbClr val="000000"/>
                      </a:solidFill>
                      <a:prstDash val="solid"/>
                      <a:round/>
                      <a:headEnd type="none" w="med" len="med"/>
                      <a:tailEnd type="none" w="med" len="med"/>
                    </a:lnR>
                    <a:lnT w="1486" cap="flat" cmpd="sng" algn="ctr">
                      <a:solidFill>
                        <a:srgbClr val="000000"/>
                      </a:solidFill>
                      <a:prstDash val="solid"/>
                      <a:round/>
                      <a:headEnd type="none" w="med" len="med"/>
                      <a:tailEnd type="none" w="med" len="med"/>
                    </a:lnT>
                    <a:lnB w="1486" cap="flat" cmpd="sng" algn="ctr">
                      <a:solidFill>
                        <a:srgbClr val="000000"/>
                      </a:solidFill>
                      <a:prstDash val="solid"/>
                      <a:round/>
                      <a:headEnd type="none" w="med" len="med"/>
                      <a:tailEnd type="none" w="med" len="med"/>
                    </a:lnB>
                    <a:solidFill>
                      <a:srgbClr val="F1B300"/>
                    </a:solidFill>
                  </a:tcPr>
                </a:tc>
                <a:tc>
                  <a:txBody>
                    <a:bodyPr/>
                    <a:lstStyle/>
                    <a:p>
                      <a:pPr lvl="0" algn="ctr">
                        <a:lnSpc>
                          <a:spcPts val="1920"/>
                        </a:lnSpc>
                        <a:buNone/>
                      </a:pPr>
                      <a:r>
                        <a:rPr lang="en-US" sz="1000" b="0" i="0" u="none" strike="noStrike">
                          <a:solidFill>
                            <a:srgbClr val="000000"/>
                          </a:solidFill>
                          <a:effectLst/>
                          <a:latin typeface="Arial"/>
                        </a:rPr>
                        <a:t>45.58</a:t>
                      </a:r>
                      <a:endParaRPr lang="en-US" sz="1000" b="0" i="0">
                        <a:solidFill>
                          <a:srgbClr val="000000"/>
                        </a:solidFill>
                        <a:effectLst/>
                        <a:latin typeface="Arial"/>
                      </a:endParaRPr>
                    </a:p>
                  </a:txBody>
                  <a:tcPr marL="0" marR="0" marT="0" marB="0" anchor="b">
                    <a:lnL w="1486" cap="flat" cmpd="sng" algn="ctr">
                      <a:solidFill>
                        <a:srgbClr val="000000"/>
                      </a:solidFill>
                      <a:prstDash val="solid"/>
                      <a:round/>
                      <a:headEnd type="none" w="med" len="med"/>
                      <a:tailEnd type="none" w="med" len="med"/>
                    </a:lnL>
                    <a:lnR w="2981" cap="flat" cmpd="sng" algn="ctr">
                      <a:solidFill>
                        <a:srgbClr val="000000"/>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tc>
                  <a:txBody>
                    <a:bodyPr/>
                    <a:lstStyle/>
                    <a:p>
                      <a:pPr algn="ctr" fontAlgn="base">
                        <a:lnSpc>
                          <a:spcPts val="1920"/>
                        </a:lnSpc>
                        <a:buNone/>
                      </a:pPr>
                      <a:r>
                        <a:rPr lang="en-US" sz="1000" b="0" i="0" u="none" strike="noStrike">
                          <a:solidFill>
                            <a:srgbClr val="000000"/>
                          </a:solidFill>
                          <a:effectLst/>
                          <a:latin typeface="Arial"/>
                        </a:rPr>
                        <a:t>11.40</a:t>
                      </a:r>
                      <a:endParaRPr lang="en-US" sz="1000" b="0" i="0">
                        <a:solidFill>
                          <a:srgbClr val="000000"/>
                        </a:solidFill>
                        <a:effectLst/>
                        <a:latin typeface="Arial"/>
                      </a:endParaRPr>
                    </a:p>
                  </a:txBody>
                  <a:tcPr marL="0" marR="0" marT="0" marB="0" anchor="b">
                    <a:lnL w="2981" cap="flat" cmpd="sng" algn="ctr">
                      <a:solidFill>
                        <a:srgbClr val="000000"/>
                      </a:solidFill>
                      <a:prstDash val="solid"/>
                      <a:round/>
                      <a:headEnd type="none" w="med" len="med"/>
                      <a:tailEnd type="none" w="med" len="med"/>
                    </a:lnL>
                    <a:lnR w="2981" cap="flat" cmpd="sng" algn="ctr">
                      <a:solidFill>
                        <a:srgbClr val="000000"/>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tc>
                  <a:txBody>
                    <a:bodyPr/>
                    <a:lstStyle/>
                    <a:p>
                      <a:pPr algn="ctr" fontAlgn="base">
                        <a:lnSpc>
                          <a:spcPts val="1920"/>
                        </a:lnSpc>
                        <a:buNone/>
                      </a:pPr>
                      <a:r>
                        <a:rPr lang="en-US" sz="1000" b="0" i="0" u="none" strike="noStrike">
                          <a:solidFill>
                            <a:srgbClr val="000000"/>
                          </a:solidFill>
                          <a:effectLst/>
                          <a:latin typeface="Arial"/>
                        </a:rPr>
                        <a:t>100</a:t>
                      </a:r>
                      <a:endParaRPr lang="en-US" sz="1000" b="0" i="0">
                        <a:solidFill>
                          <a:srgbClr val="000000"/>
                        </a:solidFill>
                        <a:effectLst/>
                        <a:latin typeface="Arial"/>
                      </a:endParaRPr>
                    </a:p>
                  </a:txBody>
                  <a:tcPr marL="0" marR="0" marT="0" marB="0" anchor="b">
                    <a:lnL w="2981" cap="flat" cmpd="sng" algn="ctr">
                      <a:solidFill>
                        <a:srgbClr val="000000"/>
                      </a:solidFill>
                      <a:prstDash val="solid"/>
                      <a:round/>
                      <a:headEnd type="none" w="med" len="med"/>
                      <a:tailEnd type="none" w="med" len="med"/>
                    </a:lnL>
                    <a:lnR w="2981" cap="flat" cmpd="sng" algn="ctr">
                      <a:solidFill>
                        <a:srgbClr val="000000"/>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tc>
                  <a:txBody>
                    <a:bodyPr/>
                    <a:lstStyle/>
                    <a:p>
                      <a:pPr algn="ctr" fontAlgn="base">
                        <a:lnSpc>
                          <a:spcPts val="1920"/>
                        </a:lnSpc>
                        <a:buNone/>
                      </a:pPr>
                      <a:r>
                        <a:rPr lang="en-US" sz="1000" b="0" i="0" u="none" strike="noStrike">
                          <a:solidFill>
                            <a:srgbClr val="000000"/>
                          </a:solidFill>
                          <a:effectLst/>
                          <a:latin typeface="Arial"/>
                        </a:rPr>
                        <a:t>25.00</a:t>
                      </a:r>
                      <a:endParaRPr lang="en-US" sz="1000" b="0" i="0">
                        <a:solidFill>
                          <a:srgbClr val="000000"/>
                        </a:solidFill>
                        <a:effectLst/>
                        <a:latin typeface="Arial"/>
                      </a:endParaRPr>
                    </a:p>
                  </a:txBody>
                  <a:tcPr marL="0" marR="0" marT="0" marB="0" anchor="b">
                    <a:lnL w="2981" cap="flat" cmpd="sng" algn="ctr">
                      <a:solidFill>
                        <a:srgbClr val="000000"/>
                      </a:solidFill>
                      <a:prstDash val="solid"/>
                      <a:round/>
                      <a:headEnd type="none" w="med" len="med"/>
                      <a:tailEnd type="none" w="med" len="med"/>
                    </a:lnL>
                    <a:lnR w="2981" cap="flat" cmpd="sng" algn="ctr">
                      <a:solidFill>
                        <a:srgbClr val="000000"/>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tc>
                  <a:txBody>
                    <a:bodyPr/>
                    <a:lstStyle/>
                    <a:p>
                      <a:pPr algn="ctr" fontAlgn="base">
                        <a:lnSpc>
                          <a:spcPts val="1920"/>
                        </a:lnSpc>
                        <a:buNone/>
                      </a:pPr>
                      <a:r>
                        <a:rPr lang="en-US" sz="1000" b="0" i="0" u="none" strike="noStrike">
                          <a:solidFill>
                            <a:srgbClr val="000000"/>
                          </a:solidFill>
                          <a:effectLst/>
                          <a:latin typeface="Arial"/>
                        </a:rPr>
                        <a:t>100.00</a:t>
                      </a:r>
                      <a:endParaRPr lang="en-US" sz="1000" b="0" i="0">
                        <a:solidFill>
                          <a:srgbClr val="000000"/>
                        </a:solidFill>
                        <a:effectLst/>
                        <a:latin typeface="Arial"/>
                      </a:endParaRPr>
                    </a:p>
                  </a:txBody>
                  <a:tcPr marL="0" marR="0" marT="0" marB="0" anchor="b">
                    <a:lnL w="2981" cap="flat" cmpd="sng" algn="ctr">
                      <a:solidFill>
                        <a:srgbClr val="000000"/>
                      </a:solidFill>
                      <a:prstDash val="solid"/>
                      <a:round/>
                      <a:headEnd type="none" w="med" len="med"/>
                      <a:tailEnd type="none" w="med" len="med"/>
                    </a:lnL>
                    <a:lnR w="2981" cap="flat" cmpd="sng" algn="ctr">
                      <a:solidFill>
                        <a:srgbClr val="000000"/>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tc>
                  <a:txBody>
                    <a:bodyPr/>
                    <a:lstStyle/>
                    <a:p>
                      <a:pPr algn="ctr" fontAlgn="base">
                        <a:lnSpc>
                          <a:spcPts val="1920"/>
                        </a:lnSpc>
                        <a:buNone/>
                      </a:pPr>
                      <a:r>
                        <a:rPr lang="en-US" sz="1000" b="0" i="0" u="none" strike="noStrike">
                          <a:solidFill>
                            <a:srgbClr val="000000"/>
                          </a:solidFill>
                          <a:effectLst/>
                          <a:latin typeface="Arial"/>
                        </a:rPr>
                        <a:t>25.00</a:t>
                      </a:r>
                      <a:endParaRPr lang="en-US" sz="1000" b="0" i="0">
                        <a:solidFill>
                          <a:srgbClr val="000000"/>
                        </a:solidFill>
                        <a:effectLst/>
                        <a:latin typeface="Arial"/>
                      </a:endParaRPr>
                    </a:p>
                  </a:txBody>
                  <a:tcPr marL="0" marR="0" marT="0" marB="0" anchor="b">
                    <a:lnL w="2981"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1925276"/>
                  </a:ext>
                </a:extLst>
              </a:tr>
              <a:tr h="242562">
                <a:tc>
                  <a:txBody>
                    <a:bodyPr/>
                    <a:lstStyle/>
                    <a:p>
                      <a:pPr algn="l" fontAlgn="base">
                        <a:lnSpc>
                          <a:spcPts val="1920"/>
                        </a:lnSpc>
                        <a:buNone/>
                      </a:pPr>
                      <a:r>
                        <a:rPr lang="en-US" sz="1000" b="0" i="0" u="none" strike="noStrike">
                          <a:solidFill>
                            <a:srgbClr val="000000"/>
                          </a:solidFill>
                          <a:effectLst/>
                          <a:latin typeface="Arial"/>
                        </a:rPr>
                        <a:t>Flow Rate Consistency (1-CV)</a:t>
                      </a:r>
                      <a:endParaRPr lang="en-US" sz="1000" b="0" i="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486" cap="flat" cmpd="sng" algn="ctr">
                      <a:solidFill>
                        <a:srgbClr val="000000"/>
                      </a:solidFill>
                      <a:prstDash val="solid"/>
                      <a:round/>
                      <a:headEnd type="none" w="med" len="med"/>
                      <a:tailEnd type="none" w="med" len="med"/>
                    </a:lnR>
                    <a:lnT w="1486" cap="flat" cmpd="sng" algn="ctr">
                      <a:solidFill>
                        <a:srgbClr val="000000"/>
                      </a:solidFill>
                      <a:prstDash val="solid"/>
                      <a:round/>
                      <a:headEnd type="none" w="med" len="med"/>
                      <a:tailEnd type="none" w="med" len="med"/>
                    </a:lnT>
                    <a:lnB w="1486" cap="flat" cmpd="sng" algn="ctr">
                      <a:solidFill>
                        <a:srgbClr val="000000"/>
                      </a:solidFill>
                      <a:prstDash val="solid"/>
                      <a:round/>
                      <a:headEnd type="none" w="med" len="med"/>
                      <a:tailEnd type="none" w="med" len="med"/>
                    </a:lnB>
                    <a:solidFill>
                      <a:srgbClr val="F1B300"/>
                    </a:solidFill>
                  </a:tcPr>
                </a:tc>
                <a:tc>
                  <a:txBody>
                    <a:bodyPr/>
                    <a:lstStyle/>
                    <a:p>
                      <a:pPr algn="ctr" fontAlgn="base">
                        <a:lnSpc>
                          <a:spcPts val="1920"/>
                        </a:lnSpc>
                        <a:buNone/>
                      </a:pPr>
                      <a:r>
                        <a:rPr lang="en-US" sz="1000" b="0" i="0" u="none" strike="noStrike">
                          <a:solidFill>
                            <a:srgbClr val="000000"/>
                          </a:solidFill>
                          <a:effectLst/>
                          <a:latin typeface="Arial"/>
                        </a:rPr>
                        <a:t>7.50%</a:t>
                      </a:r>
                      <a:endParaRPr lang="en-US" sz="1000" b="0" i="0">
                        <a:solidFill>
                          <a:srgbClr val="000000"/>
                        </a:solidFill>
                        <a:effectLst/>
                        <a:latin typeface="Arial"/>
                      </a:endParaRPr>
                    </a:p>
                  </a:txBody>
                  <a:tcPr marL="0" marR="0" marT="0" marB="0" anchor="b">
                    <a:lnL w="1486" cap="flat" cmpd="sng" algn="ctr">
                      <a:solidFill>
                        <a:srgbClr val="000000"/>
                      </a:solidFill>
                      <a:prstDash val="solid"/>
                      <a:round/>
                      <a:headEnd type="none" w="med" len="med"/>
                      <a:tailEnd type="none" w="med" len="med"/>
                    </a:lnL>
                    <a:lnR w="1486" cap="flat" cmpd="sng" algn="ctr">
                      <a:solidFill>
                        <a:srgbClr val="000000"/>
                      </a:solidFill>
                      <a:prstDash val="solid"/>
                      <a:round/>
                      <a:headEnd type="none" w="med" len="med"/>
                      <a:tailEnd type="none" w="med" len="med"/>
                    </a:lnR>
                    <a:lnT w="1486" cap="flat" cmpd="sng" algn="ctr">
                      <a:solidFill>
                        <a:srgbClr val="000000"/>
                      </a:solidFill>
                      <a:prstDash val="solid"/>
                      <a:round/>
                      <a:headEnd type="none" w="med" len="med"/>
                      <a:tailEnd type="none" w="med" len="med"/>
                    </a:lnT>
                    <a:lnB w="1486" cap="flat" cmpd="sng" algn="ctr">
                      <a:solidFill>
                        <a:srgbClr val="000000"/>
                      </a:solidFill>
                      <a:prstDash val="solid"/>
                      <a:round/>
                      <a:headEnd type="none" w="med" len="med"/>
                      <a:tailEnd type="none" w="med" len="med"/>
                    </a:lnB>
                    <a:solidFill>
                      <a:srgbClr val="F1B300"/>
                    </a:solidFill>
                  </a:tcPr>
                </a:tc>
                <a:tc>
                  <a:txBody>
                    <a:bodyPr/>
                    <a:lstStyle/>
                    <a:p>
                      <a:pPr algn="ctr" fontAlgn="base">
                        <a:lnSpc>
                          <a:spcPts val="1920"/>
                        </a:lnSpc>
                        <a:buNone/>
                      </a:pPr>
                      <a:r>
                        <a:rPr lang="en-US" sz="1000" b="0" i="0" u="none" strike="noStrike">
                          <a:solidFill>
                            <a:srgbClr val="000000"/>
                          </a:solidFill>
                          <a:effectLst/>
                          <a:latin typeface="Arial"/>
                        </a:rPr>
                        <a:t>60.68</a:t>
                      </a:r>
                      <a:endParaRPr lang="en-US" sz="1000" b="0" i="0">
                        <a:solidFill>
                          <a:srgbClr val="000000"/>
                        </a:solidFill>
                        <a:effectLst/>
                        <a:latin typeface="Arial"/>
                      </a:endParaRPr>
                    </a:p>
                  </a:txBody>
                  <a:tcPr marL="0" marR="0" marT="0" marB="0" anchor="b">
                    <a:lnL w="1486" cap="flat" cmpd="sng" algn="ctr">
                      <a:solidFill>
                        <a:srgbClr val="000000"/>
                      </a:solidFill>
                      <a:prstDash val="solid"/>
                      <a:round/>
                      <a:headEnd type="none" w="med" len="med"/>
                      <a:tailEnd type="none" w="med" len="med"/>
                    </a:lnL>
                    <a:lnR w="2981" cap="flat" cmpd="sng" algn="ctr">
                      <a:solidFill>
                        <a:srgbClr val="000000"/>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tc>
                  <a:txBody>
                    <a:bodyPr/>
                    <a:lstStyle/>
                    <a:p>
                      <a:pPr algn="ctr" fontAlgn="base">
                        <a:lnSpc>
                          <a:spcPts val="1920"/>
                        </a:lnSpc>
                        <a:buNone/>
                      </a:pPr>
                      <a:r>
                        <a:rPr lang="en-US" sz="1000" b="0" i="0" u="none" strike="noStrike">
                          <a:solidFill>
                            <a:srgbClr val="000000"/>
                          </a:solidFill>
                          <a:effectLst/>
                          <a:latin typeface="Arial"/>
                        </a:rPr>
                        <a:t>4.55</a:t>
                      </a:r>
                    </a:p>
                  </a:txBody>
                  <a:tcPr marL="0" marR="0" marT="0" marB="0" anchor="b">
                    <a:lnL w="2981" cap="flat" cmpd="sng" algn="ctr">
                      <a:solidFill>
                        <a:srgbClr val="000000"/>
                      </a:solidFill>
                      <a:prstDash val="solid"/>
                      <a:round/>
                      <a:headEnd type="none" w="med" len="med"/>
                      <a:tailEnd type="none" w="med" len="med"/>
                    </a:lnL>
                    <a:lnR w="2981" cap="flat" cmpd="sng" algn="ctr">
                      <a:solidFill>
                        <a:srgbClr val="000000"/>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tc>
                  <a:txBody>
                    <a:bodyPr/>
                    <a:lstStyle/>
                    <a:p>
                      <a:pPr algn="ctr" fontAlgn="base">
                        <a:lnSpc>
                          <a:spcPts val="1920"/>
                        </a:lnSpc>
                        <a:buNone/>
                      </a:pPr>
                      <a:r>
                        <a:rPr lang="en-US" sz="1000" b="0" i="0" u="none" strike="noStrike">
                          <a:solidFill>
                            <a:srgbClr val="000000"/>
                          </a:solidFill>
                          <a:effectLst/>
                          <a:latin typeface="Arial"/>
                        </a:rPr>
                        <a:t>50.80</a:t>
                      </a:r>
                      <a:endParaRPr lang="en-US" sz="1000" b="0" i="0">
                        <a:solidFill>
                          <a:srgbClr val="000000"/>
                        </a:solidFill>
                        <a:effectLst/>
                        <a:latin typeface="Arial"/>
                      </a:endParaRPr>
                    </a:p>
                  </a:txBody>
                  <a:tcPr marL="0" marR="0" marT="0" marB="0" anchor="b">
                    <a:lnL w="2981" cap="flat" cmpd="sng" algn="ctr">
                      <a:solidFill>
                        <a:srgbClr val="000000"/>
                      </a:solidFill>
                      <a:prstDash val="solid"/>
                      <a:round/>
                      <a:headEnd type="none" w="med" len="med"/>
                      <a:tailEnd type="none" w="med" len="med"/>
                    </a:lnL>
                    <a:lnR w="2981" cap="flat" cmpd="sng" algn="ctr">
                      <a:solidFill>
                        <a:srgbClr val="000000"/>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tc>
                  <a:txBody>
                    <a:bodyPr/>
                    <a:lstStyle/>
                    <a:p>
                      <a:pPr algn="ctr" fontAlgn="base">
                        <a:lnSpc>
                          <a:spcPts val="1920"/>
                        </a:lnSpc>
                        <a:buNone/>
                      </a:pPr>
                      <a:r>
                        <a:rPr lang="en-US" sz="1000" b="0" i="0" u="none" strike="noStrike">
                          <a:solidFill>
                            <a:srgbClr val="000000"/>
                          </a:solidFill>
                          <a:effectLst/>
                          <a:latin typeface="Arial"/>
                        </a:rPr>
                        <a:t>3.81</a:t>
                      </a:r>
                      <a:endParaRPr lang="en-US" sz="1000" b="0" i="0">
                        <a:solidFill>
                          <a:srgbClr val="000000"/>
                        </a:solidFill>
                        <a:effectLst/>
                        <a:latin typeface="Arial"/>
                      </a:endParaRPr>
                    </a:p>
                  </a:txBody>
                  <a:tcPr marL="0" marR="0" marT="0" marB="0" anchor="b">
                    <a:lnL w="2981" cap="flat" cmpd="sng" algn="ctr">
                      <a:solidFill>
                        <a:srgbClr val="000000"/>
                      </a:solidFill>
                      <a:prstDash val="solid"/>
                      <a:round/>
                      <a:headEnd type="none" w="med" len="med"/>
                      <a:tailEnd type="none" w="med" len="med"/>
                    </a:lnL>
                    <a:lnR w="2981" cap="flat" cmpd="sng" algn="ctr">
                      <a:solidFill>
                        <a:srgbClr val="000000"/>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tc>
                  <a:txBody>
                    <a:bodyPr/>
                    <a:lstStyle/>
                    <a:p>
                      <a:pPr algn="ctr" fontAlgn="base">
                        <a:lnSpc>
                          <a:spcPts val="1920"/>
                        </a:lnSpc>
                        <a:buNone/>
                      </a:pPr>
                      <a:r>
                        <a:rPr lang="en-US" sz="1000" b="0" i="0" u="none" strike="noStrike">
                          <a:solidFill>
                            <a:srgbClr val="000000"/>
                          </a:solidFill>
                          <a:effectLst/>
                          <a:latin typeface="Arial"/>
                        </a:rPr>
                        <a:t>38.26</a:t>
                      </a:r>
                      <a:endParaRPr lang="en-US" sz="1000" b="0" i="0">
                        <a:solidFill>
                          <a:srgbClr val="000000"/>
                        </a:solidFill>
                        <a:effectLst/>
                        <a:latin typeface="Arial"/>
                      </a:endParaRPr>
                    </a:p>
                  </a:txBody>
                  <a:tcPr marL="0" marR="0" marT="0" marB="0" anchor="b">
                    <a:lnL w="2981" cap="flat" cmpd="sng" algn="ctr">
                      <a:solidFill>
                        <a:srgbClr val="000000"/>
                      </a:solidFill>
                      <a:prstDash val="solid"/>
                      <a:round/>
                      <a:headEnd type="none" w="med" len="med"/>
                      <a:tailEnd type="none" w="med" len="med"/>
                    </a:lnL>
                    <a:lnR w="2981" cap="flat" cmpd="sng" algn="ctr">
                      <a:solidFill>
                        <a:srgbClr val="000000"/>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tc>
                  <a:txBody>
                    <a:bodyPr/>
                    <a:lstStyle/>
                    <a:p>
                      <a:pPr algn="ctr" fontAlgn="base">
                        <a:lnSpc>
                          <a:spcPts val="1920"/>
                        </a:lnSpc>
                        <a:buNone/>
                      </a:pPr>
                      <a:r>
                        <a:rPr lang="en-US" sz="1000" b="0" i="0" u="none" strike="noStrike">
                          <a:solidFill>
                            <a:srgbClr val="000000"/>
                          </a:solidFill>
                          <a:effectLst/>
                          <a:latin typeface="Arial"/>
                        </a:rPr>
                        <a:t>2.87</a:t>
                      </a:r>
                      <a:endParaRPr lang="en-US" sz="1000" b="0" i="0">
                        <a:solidFill>
                          <a:srgbClr val="000000"/>
                        </a:solidFill>
                        <a:effectLst/>
                        <a:latin typeface="Arial"/>
                      </a:endParaRPr>
                    </a:p>
                  </a:txBody>
                  <a:tcPr marL="0" marR="0" marT="0" marB="0" anchor="b">
                    <a:lnL w="2981"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4113452"/>
                  </a:ext>
                </a:extLst>
              </a:tr>
              <a:tr h="242562">
                <a:tc>
                  <a:txBody>
                    <a:bodyPr/>
                    <a:lstStyle/>
                    <a:p>
                      <a:pPr algn="l" fontAlgn="base">
                        <a:lnSpc>
                          <a:spcPts val="1920"/>
                        </a:lnSpc>
                        <a:buNone/>
                      </a:pPr>
                      <a:r>
                        <a:rPr lang="en-US" sz="1000" b="0" i="0" u="none" strike="noStrike">
                          <a:solidFill>
                            <a:srgbClr val="000000"/>
                          </a:solidFill>
                          <a:effectLst/>
                          <a:latin typeface="Arial"/>
                        </a:rPr>
                        <a:t>Head Consistency (1-CV)</a:t>
                      </a:r>
                      <a:endParaRPr lang="en-US" sz="1000" b="0" i="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486" cap="flat" cmpd="sng" algn="ctr">
                      <a:solidFill>
                        <a:srgbClr val="000000"/>
                      </a:solidFill>
                      <a:prstDash val="solid"/>
                      <a:round/>
                      <a:headEnd type="none" w="med" len="med"/>
                      <a:tailEnd type="none" w="med" len="med"/>
                    </a:lnR>
                    <a:lnT w="1486" cap="flat" cmpd="sng" algn="ctr">
                      <a:solidFill>
                        <a:srgbClr val="000000"/>
                      </a:solidFill>
                      <a:prstDash val="solid"/>
                      <a:round/>
                      <a:headEnd type="none" w="med" len="med"/>
                      <a:tailEnd type="none" w="med" len="med"/>
                    </a:lnT>
                    <a:lnB w="1486" cap="flat" cmpd="sng" algn="ctr">
                      <a:solidFill>
                        <a:srgbClr val="000000"/>
                      </a:solidFill>
                      <a:prstDash val="solid"/>
                      <a:round/>
                      <a:headEnd type="none" w="med" len="med"/>
                      <a:tailEnd type="none" w="med" len="med"/>
                    </a:lnB>
                    <a:solidFill>
                      <a:srgbClr val="F1B300"/>
                    </a:solidFill>
                  </a:tcPr>
                </a:tc>
                <a:tc>
                  <a:txBody>
                    <a:bodyPr/>
                    <a:lstStyle/>
                    <a:p>
                      <a:pPr algn="ctr" fontAlgn="base">
                        <a:lnSpc>
                          <a:spcPts val="1920"/>
                        </a:lnSpc>
                        <a:buNone/>
                      </a:pPr>
                      <a:r>
                        <a:rPr lang="en-US" sz="1000" b="0" i="0" u="none" strike="noStrike">
                          <a:solidFill>
                            <a:srgbClr val="000000"/>
                          </a:solidFill>
                          <a:effectLst/>
                          <a:latin typeface="Arial"/>
                        </a:rPr>
                        <a:t>7.50%</a:t>
                      </a:r>
                      <a:endParaRPr lang="en-US" sz="1000" b="0" i="0">
                        <a:solidFill>
                          <a:srgbClr val="000000"/>
                        </a:solidFill>
                        <a:effectLst/>
                        <a:latin typeface="Arial"/>
                      </a:endParaRPr>
                    </a:p>
                  </a:txBody>
                  <a:tcPr marL="0" marR="0" marT="0" marB="0" anchor="b">
                    <a:lnL w="1486" cap="flat" cmpd="sng" algn="ctr">
                      <a:solidFill>
                        <a:srgbClr val="000000"/>
                      </a:solidFill>
                      <a:prstDash val="solid"/>
                      <a:round/>
                      <a:headEnd type="none" w="med" len="med"/>
                      <a:tailEnd type="none" w="med" len="med"/>
                    </a:lnL>
                    <a:lnR w="1486" cap="flat" cmpd="sng" algn="ctr">
                      <a:solidFill>
                        <a:srgbClr val="000000"/>
                      </a:solidFill>
                      <a:prstDash val="solid"/>
                      <a:round/>
                      <a:headEnd type="none" w="med" len="med"/>
                      <a:tailEnd type="none" w="med" len="med"/>
                    </a:lnR>
                    <a:lnT w="1486" cap="flat" cmpd="sng" algn="ctr">
                      <a:solidFill>
                        <a:srgbClr val="000000"/>
                      </a:solidFill>
                      <a:prstDash val="solid"/>
                      <a:round/>
                      <a:headEnd type="none" w="med" len="med"/>
                      <a:tailEnd type="none" w="med" len="med"/>
                    </a:lnT>
                    <a:lnB w="1486" cap="flat" cmpd="sng" algn="ctr">
                      <a:solidFill>
                        <a:srgbClr val="000000"/>
                      </a:solidFill>
                      <a:prstDash val="solid"/>
                      <a:round/>
                      <a:headEnd type="none" w="med" len="med"/>
                      <a:tailEnd type="none" w="med" len="med"/>
                    </a:lnB>
                    <a:solidFill>
                      <a:srgbClr val="F1B300"/>
                    </a:solidFill>
                  </a:tcPr>
                </a:tc>
                <a:tc>
                  <a:txBody>
                    <a:bodyPr/>
                    <a:lstStyle/>
                    <a:p>
                      <a:pPr algn="ctr" fontAlgn="base">
                        <a:lnSpc>
                          <a:spcPts val="1920"/>
                        </a:lnSpc>
                        <a:buNone/>
                      </a:pPr>
                      <a:r>
                        <a:rPr lang="en-US" sz="1000" b="0" i="0" u="none" strike="noStrike">
                          <a:solidFill>
                            <a:srgbClr val="000000"/>
                          </a:solidFill>
                          <a:effectLst/>
                          <a:latin typeface="Arial"/>
                        </a:rPr>
                        <a:t>76.49</a:t>
                      </a:r>
                    </a:p>
                  </a:txBody>
                  <a:tcPr marL="0" marR="0" marT="0" marB="0" anchor="b">
                    <a:lnL w="1486" cap="flat" cmpd="sng" algn="ctr">
                      <a:solidFill>
                        <a:srgbClr val="000000"/>
                      </a:solidFill>
                      <a:prstDash val="solid"/>
                      <a:round/>
                      <a:headEnd type="none" w="med" len="med"/>
                      <a:tailEnd type="none" w="med" len="med"/>
                    </a:lnL>
                    <a:lnR w="2981" cap="flat" cmpd="sng" algn="ctr">
                      <a:solidFill>
                        <a:srgbClr val="000000"/>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tc>
                  <a:txBody>
                    <a:bodyPr/>
                    <a:lstStyle/>
                    <a:p>
                      <a:pPr algn="ctr" fontAlgn="base">
                        <a:lnSpc>
                          <a:spcPts val="1920"/>
                        </a:lnSpc>
                        <a:buNone/>
                      </a:pPr>
                      <a:r>
                        <a:rPr lang="en-US" sz="1000" b="0" i="0" u="none" strike="noStrike">
                          <a:solidFill>
                            <a:srgbClr val="000000"/>
                          </a:solidFill>
                          <a:effectLst/>
                          <a:latin typeface="Arial"/>
                        </a:rPr>
                        <a:t>5.74</a:t>
                      </a:r>
                    </a:p>
                  </a:txBody>
                  <a:tcPr marL="0" marR="0" marT="0" marB="0" anchor="b">
                    <a:lnL w="2981" cap="flat" cmpd="sng" algn="ctr">
                      <a:solidFill>
                        <a:srgbClr val="000000"/>
                      </a:solidFill>
                      <a:prstDash val="solid"/>
                      <a:round/>
                      <a:headEnd type="none" w="med" len="med"/>
                      <a:tailEnd type="none" w="med" len="med"/>
                    </a:lnL>
                    <a:lnR w="2981" cap="flat" cmpd="sng" algn="ctr">
                      <a:solidFill>
                        <a:srgbClr val="000000"/>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tc>
                  <a:txBody>
                    <a:bodyPr/>
                    <a:lstStyle/>
                    <a:p>
                      <a:pPr algn="ctr" fontAlgn="base">
                        <a:lnSpc>
                          <a:spcPts val="1920"/>
                        </a:lnSpc>
                        <a:buNone/>
                      </a:pPr>
                      <a:r>
                        <a:rPr lang="en-US" sz="1000" b="0" i="0" u="none" strike="noStrike">
                          <a:solidFill>
                            <a:srgbClr val="000000"/>
                          </a:solidFill>
                          <a:effectLst/>
                          <a:latin typeface="Arial"/>
                        </a:rPr>
                        <a:t>87.43</a:t>
                      </a:r>
                      <a:endParaRPr lang="en-US" sz="1000" b="0" i="0">
                        <a:solidFill>
                          <a:srgbClr val="000000"/>
                        </a:solidFill>
                        <a:effectLst/>
                        <a:latin typeface="Arial"/>
                      </a:endParaRPr>
                    </a:p>
                  </a:txBody>
                  <a:tcPr marL="0" marR="0" marT="0" marB="0" anchor="b">
                    <a:lnL w="2981" cap="flat" cmpd="sng" algn="ctr">
                      <a:solidFill>
                        <a:srgbClr val="000000"/>
                      </a:solidFill>
                      <a:prstDash val="solid"/>
                      <a:round/>
                      <a:headEnd type="none" w="med" len="med"/>
                      <a:tailEnd type="none" w="med" len="med"/>
                    </a:lnL>
                    <a:lnR w="2981" cap="flat" cmpd="sng" algn="ctr">
                      <a:solidFill>
                        <a:srgbClr val="000000"/>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tc>
                  <a:txBody>
                    <a:bodyPr/>
                    <a:lstStyle/>
                    <a:p>
                      <a:pPr algn="ctr" fontAlgn="base">
                        <a:lnSpc>
                          <a:spcPts val="1920"/>
                        </a:lnSpc>
                        <a:buNone/>
                      </a:pPr>
                      <a:r>
                        <a:rPr lang="en-US" sz="1000" b="0" i="0" u="none" strike="noStrike">
                          <a:solidFill>
                            <a:srgbClr val="000000"/>
                          </a:solidFill>
                          <a:effectLst/>
                          <a:latin typeface="Arial"/>
                        </a:rPr>
                        <a:t>6.56</a:t>
                      </a:r>
                      <a:endParaRPr lang="en-US" sz="1000" b="0" i="0">
                        <a:solidFill>
                          <a:srgbClr val="000000"/>
                        </a:solidFill>
                        <a:effectLst/>
                        <a:latin typeface="Arial"/>
                      </a:endParaRPr>
                    </a:p>
                  </a:txBody>
                  <a:tcPr marL="0" marR="0" marT="0" marB="0" anchor="b">
                    <a:lnL w="2981" cap="flat" cmpd="sng" algn="ctr">
                      <a:solidFill>
                        <a:srgbClr val="000000"/>
                      </a:solidFill>
                      <a:prstDash val="solid"/>
                      <a:round/>
                      <a:headEnd type="none" w="med" len="med"/>
                      <a:tailEnd type="none" w="med" len="med"/>
                    </a:lnL>
                    <a:lnR w="2981" cap="flat" cmpd="sng" algn="ctr">
                      <a:solidFill>
                        <a:srgbClr val="000000"/>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tc>
                  <a:txBody>
                    <a:bodyPr/>
                    <a:lstStyle/>
                    <a:p>
                      <a:pPr algn="ctr" fontAlgn="base">
                        <a:lnSpc>
                          <a:spcPts val="1920"/>
                        </a:lnSpc>
                        <a:buNone/>
                      </a:pPr>
                      <a:r>
                        <a:rPr lang="en-US" sz="1000" b="0" i="0" u="none" strike="noStrike">
                          <a:solidFill>
                            <a:srgbClr val="000000"/>
                          </a:solidFill>
                          <a:effectLst/>
                          <a:latin typeface="Arial"/>
                        </a:rPr>
                        <a:t>38.26</a:t>
                      </a:r>
                      <a:endParaRPr lang="en-US" sz="1000" b="0" i="0">
                        <a:solidFill>
                          <a:srgbClr val="000000"/>
                        </a:solidFill>
                        <a:effectLst/>
                        <a:latin typeface="Arial"/>
                      </a:endParaRPr>
                    </a:p>
                  </a:txBody>
                  <a:tcPr marL="0" marR="0" marT="0" marB="0" anchor="b">
                    <a:lnL w="2981" cap="flat" cmpd="sng" algn="ctr">
                      <a:solidFill>
                        <a:srgbClr val="000000"/>
                      </a:solidFill>
                      <a:prstDash val="solid"/>
                      <a:round/>
                      <a:headEnd type="none" w="med" len="med"/>
                      <a:tailEnd type="none" w="med" len="med"/>
                    </a:lnL>
                    <a:lnR w="2981" cap="flat" cmpd="sng" algn="ctr">
                      <a:solidFill>
                        <a:srgbClr val="000000"/>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tc>
                  <a:txBody>
                    <a:bodyPr/>
                    <a:lstStyle/>
                    <a:p>
                      <a:pPr algn="ctr" fontAlgn="base">
                        <a:lnSpc>
                          <a:spcPts val="1920"/>
                        </a:lnSpc>
                        <a:buNone/>
                      </a:pPr>
                      <a:r>
                        <a:rPr lang="en-US" sz="1000" b="0" i="0" u="none" strike="noStrike">
                          <a:solidFill>
                            <a:srgbClr val="000000"/>
                          </a:solidFill>
                          <a:effectLst/>
                          <a:latin typeface="Arial"/>
                        </a:rPr>
                        <a:t>2.87</a:t>
                      </a:r>
                      <a:endParaRPr lang="en-US" sz="1000" b="0" i="0">
                        <a:solidFill>
                          <a:srgbClr val="000000"/>
                        </a:solidFill>
                        <a:effectLst/>
                        <a:latin typeface="Arial"/>
                      </a:endParaRPr>
                    </a:p>
                  </a:txBody>
                  <a:tcPr marL="0" marR="0" marT="0" marB="0" anchor="b">
                    <a:lnL w="2981"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0516003"/>
                  </a:ext>
                </a:extLst>
              </a:tr>
              <a:tr h="242562">
                <a:tc>
                  <a:txBody>
                    <a:bodyPr/>
                    <a:lstStyle/>
                    <a:p>
                      <a:pPr algn="l" fontAlgn="base">
                        <a:lnSpc>
                          <a:spcPts val="1920"/>
                        </a:lnSpc>
                        <a:buNone/>
                      </a:pPr>
                      <a:r>
                        <a:rPr lang="en-US" sz="1000" b="0" i="0" u="none" strike="noStrike" err="1">
                          <a:solidFill>
                            <a:srgbClr val="000000"/>
                          </a:solidFill>
                          <a:effectLst/>
                          <a:latin typeface="Arial"/>
                        </a:rPr>
                        <a:t>Poximity</a:t>
                      </a:r>
                      <a:r>
                        <a:rPr lang="en-US" sz="1000" b="0" i="0" u="none" strike="noStrike">
                          <a:solidFill>
                            <a:srgbClr val="000000"/>
                          </a:solidFill>
                          <a:effectLst/>
                          <a:latin typeface="Arial"/>
                        </a:rPr>
                        <a:t> to Infrastructure</a:t>
                      </a:r>
                      <a:endParaRPr lang="en-US" sz="1000" b="0" i="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486" cap="flat" cmpd="sng" algn="ctr">
                      <a:solidFill>
                        <a:srgbClr val="000000"/>
                      </a:solidFill>
                      <a:prstDash val="solid"/>
                      <a:round/>
                      <a:headEnd type="none" w="med" len="med"/>
                      <a:tailEnd type="none" w="med" len="med"/>
                    </a:lnR>
                    <a:lnT w="1486" cap="flat" cmpd="sng" algn="ctr">
                      <a:solidFill>
                        <a:srgbClr val="000000"/>
                      </a:solidFill>
                      <a:prstDash val="solid"/>
                      <a:round/>
                      <a:headEnd type="none" w="med" len="med"/>
                      <a:tailEnd type="none" w="med" len="med"/>
                    </a:lnT>
                    <a:lnB w="1486" cap="flat" cmpd="sng" algn="ctr">
                      <a:solidFill>
                        <a:srgbClr val="000000"/>
                      </a:solidFill>
                      <a:prstDash val="solid"/>
                      <a:round/>
                      <a:headEnd type="none" w="med" len="med"/>
                      <a:tailEnd type="none" w="med" len="med"/>
                    </a:lnB>
                    <a:solidFill>
                      <a:srgbClr val="F1B300"/>
                    </a:solidFill>
                  </a:tcPr>
                </a:tc>
                <a:tc>
                  <a:txBody>
                    <a:bodyPr/>
                    <a:lstStyle/>
                    <a:p>
                      <a:pPr algn="ctr" fontAlgn="base">
                        <a:lnSpc>
                          <a:spcPts val="1920"/>
                        </a:lnSpc>
                        <a:buNone/>
                      </a:pPr>
                      <a:r>
                        <a:rPr lang="en-US" sz="1000" b="0" i="0" u="none" strike="noStrike">
                          <a:solidFill>
                            <a:srgbClr val="000000"/>
                          </a:solidFill>
                          <a:effectLst/>
                          <a:latin typeface="Arial"/>
                        </a:rPr>
                        <a:t>12%</a:t>
                      </a:r>
                      <a:endParaRPr lang="en-US" sz="1000" b="0" i="0">
                        <a:solidFill>
                          <a:srgbClr val="000000"/>
                        </a:solidFill>
                        <a:effectLst/>
                        <a:latin typeface="Arial"/>
                      </a:endParaRPr>
                    </a:p>
                  </a:txBody>
                  <a:tcPr marL="0" marR="0" marT="0" marB="0" anchor="b">
                    <a:lnL w="1486" cap="flat" cmpd="sng" algn="ctr">
                      <a:solidFill>
                        <a:srgbClr val="000000"/>
                      </a:solidFill>
                      <a:prstDash val="solid"/>
                      <a:round/>
                      <a:headEnd type="none" w="med" len="med"/>
                      <a:tailEnd type="none" w="med" len="med"/>
                    </a:lnL>
                    <a:lnR w="1486" cap="flat" cmpd="sng" algn="ctr">
                      <a:solidFill>
                        <a:srgbClr val="000000"/>
                      </a:solidFill>
                      <a:prstDash val="solid"/>
                      <a:round/>
                      <a:headEnd type="none" w="med" len="med"/>
                      <a:tailEnd type="none" w="med" len="med"/>
                    </a:lnR>
                    <a:lnT w="1486" cap="flat" cmpd="sng" algn="ctr">
                      <a:solidFill>
                        <a:srgbClr val="000000"/>
                      </a:solidFill>
                      <a:prstDash val="solid"/>
                      <a:round/>
                      <a:headEnd type="none" w="med" len="med"/>
                      <a:tailEnd type="none" w="med" len="med"/>
                    </a:lnT>
                    <a:lnB w="1486" cap="flat" cmpd="sng" algn="ctr">
                      <a:solidFill>
                        <a:srgbClr val="000000"/>
                      </a:solidFill>
                      <a:prstDash val="solid"/>
                      <a:round/>
                      <a:headEnd type="none" w="med" len="med"/>
                      <a:tailEnd type="none" w="med" len="med"/>
                    </a:lnB>
                    <a:solidFill>
                      <a:srgbClr val="F1B300"/>
                    </a:solidFill>
                  </a:tcPr>
                </a:tc>
                <a:tc>
                  <a:txBody>
                    <a:bodyPr/>
                    <a:lstStyle/>
                    <a:p>
                      <a:pPr algn="ctr" fontAlgn="base">
                        <a:lnSpc>
                          <a:spcPts val="1920"/>
                        </a:lnSpc>
                        <a:buNone/>
                      </a:pPr>
                      <a:r>
                        <a:rPr lang="en-US" sz="1000" b="0" i="0" u="none" strike="noStrike">
                          <a:solidFill>
                            <a:srgbClr val="000000"/>
                          </a:solidFill>
                          <a:effectLst/>
                          <a:latin typeface="Arial"/>
                        </a:rPr>
                        <a:t>90</a:t>
                      </a:r>
                      <a:endParaRPr lang="en-US" sz="1000" b="0" i="0">
                        <a:solidFill>
                          <a:srgbClr val="000000"/>
                        </a:solidFill>
                        <a:effectLst/>
                        <a:latin typeface="Arial"/>
                      </a:endParaRPr>
                    </a:p>
                  </a:txBody>
                  <a:tcPr marL="0" marR="0" marT="0" marB="0" anchor="b">
                    <a:lnL w="1486" cap="flat" cmpd="sng" algn="ctr">
                      <a:solidFill>
                        <a:srgbClr val="000000"/>
                      </a:solidFill>
                      <a:prstDash val="solid"/>
                      <a:round/>
                      <a:headEnd type="none" w="med" len="med"/>
                      <a:tailEnd type="none" w="med" len="med"/>
                    </a:lnL>
                    <a:lnR w="2981" cap="flat" cmpd="sng" algn="ctr">
                      <a:solidFill>
                        <a:srgbClr val="000000"/>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tc>
                  <a:txBody>
                    <a:bodyPr/>
                    <a:lstStyle/>
                    <a:p>
                      <a:pPr algn="ctr" fontAlgn="base">
                        <a:lnSpc>
                          <a:spcPts val="1920"/>
                        </a:lnSpc>
                        <a:buNone/>
                      </a:pPr>
                      <a:r>
                        <a:rPr lang="en-US" sz="1000" b="0" i="0" u="none" strike="noStrike">
                          <a:solidFill>
                            <a:srgbClr val="000000"/>
                          </a:solidFill>
                          <a:effectLst/>
                          <a:latin typeface="Arial"/>
                        </a:rPr>
                        <a:t>10.80</a:t>
                      </a:r>
                    </a:p>
                  </a:txBody>
                  <a:tcPr marL="0" marR="0" marT="0" marB="0" anchor="b">
                    <a:lnL w="2981" cap="flat" cmpd="sng" algn="ctr">
                      <a:solidFill>
                        <a:srgbClr val="000000"/>
                      </a:solidFill>
                      <a:prstDash val="solid"/>
                      <a:round/>
                      <a:headEnd type="none" w="med" len="med"/>
                      <a:tailEnd type="none" w="med" len="med"/>
                    </a:lnL>
                    <a:lnR w="2981" cap="flat" cmpd="sng" algn="ctr">
                      <a:solidFill>
                        <a:srgbClr val="000000"/>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tc>
                  <a:txBody>
                    <a:bodyPr/>
                    <a:lstStyle/>
                    <a:p>
                      <a:pPr algn="ctr" fontAlgn="base">
                        <a:lnSpc>
                          <a:spcPts val="1920"/>
                        </a:lnSpc>
                        <a:buNone/>
                      </a:pPr>
                      <a:r>
                        <a:rPr lang="en-US" sz="1000" b="0" i="0" u="none" strike="noStrike">
                          <a:solidFill>
                            <a:srgbClr val="000000"/>
                          </a:solidFill>
                          <a:effectLst/>
                          <a:latin typeface="Arial"/>
                        </a:rPr>
                        <a:t>100.00</a:t>
                      </a:r>
                      <a:endParaRPr lang="en-US" sz="1000" b="0" i="0">
                        <a:solidFill>
                          <a:srgbClr val="000000"/>
                        </a:solidFill>
                        <a:effectLst/>
                        <a:latin typeface="Arial"/>
                      </a:endParaRPr>
                    </a:p>
                  </a:txBody>
                  <a:tcPr marL="0" marR="0" marT="0" marB="0" anchor="b">
                    <a:lnL w="2981" cap="flat" cmpd="sng" algn="ctr">
                      <a:solidFill>
                        <a:srgbClr val="000000"/>
                      </a:solidFill>
                      <a:prstDash val="solid"/>
                      <a:round/>
                      <a:headEnd type="none" w="med" len="med"/>
                      <a:tailEnd type="none" w="med" len="med"/>
                    </a:lnL>
                    <a:lnR w="2981" cap="flat" cmpd="sng" algn="ctr">
                      <a:solidFill>
                        <a:srgbClr val="000000"/>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tc>
                  <a:txBody>
                    <a:bodyPr/>
                    <a:lstStyle/>
                    <a:p>
                      <a:pPr algn="ctr" fontAlgn="base">
                        <a:lnSpc>
                          <a:spcPts val="1920"/>
                        </a:lnSpc>
                        <a:buNone/>
                      </a:pPr>
                      <a:r>
                        <a:rPr lang="en-US" sz="1000" b="0" i="0" u="none" strike="noStrike">
                          <a:solidFill>
                            <a:srgbClr val="000000"/>
                          </a:solidFill>
                          <a:effectLst/>
                          <a:latin typeface="Arial"/>
                        </a:rPr>
                        <a:t>12.00</a:t>
                      </a:r>
                      <a:endParaRPr lang="en-US" sz="1000" b="0" i="0">
                        <a:solidFill>
                          <a:srgbClr val="000000"/>
                        </a:solidFill>
                        <a:effectLst/>
                        <a:latin typeface="Arial"/>
                      </a:endParaRPr>
                    </a:p>
                  </a:txBody>
                  <a:tcPr marL="0" marR="0" marT="0" marB="0" anchor="b">
                    <a:lnL w="2981" cap="flat" cmpd="sng" algn="ctr">
                      <a:solidFill>
                        <a:srgbClr val="000000"/>
                      </a:solidFill>
                      <a:prstDash val="solid"/>
                      <a:round/>
                      <a:headEnd type="none" w="med" len="med"/>
                      <a:tailEnd type="none" w="med" len="med"/>
                    </a:lnL>
                    <a:lnR w="2981" cap="flat" cmpd="sng" algn="ctr">
                      <a:solidFill>
                        <a:srgbClr val="000000"/>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tc>
                  <a:txBody>
                    <a:bodyPr/>
                    <a:lstStyle/>
                    <a:p>
                      <a:pPr algn="ctr" fontAlgn="base">
                        <a:lnSpc>
                          <a:spcPts val="1920"/>
                        </a:lnSpc>
                        <a:buNone/>
                      </a:pPr>
                      <a:r>
                        <a:rPr lang="en-US" sz="1000" b="0" i="0" u="none" strike="noStrike">
                          <a:solidFill>
                            <a:srgbClr val="000000"/>
                          </a:solidFill>
                          <a:effectLst/>
                          <a:latin typeface="Arial"/>
                        </a:rPr>
                        <a:t>90.00</a:t>
                      </a:r>
                      <a:endParaRPr lang="en-US" sz="1000" b="0" i="0">
                        <a:solidFill>
                          <a:srgbClr val="000000"/>
                        </a:solidFill>
                        <a:effectLst/>
                        <a:latin typeface="Arial"/>
                      </a:endParaRPr>
                    </a:p>
                  </a:txBody>
                  <a:tcPr marL="0" marR="0" marT="0" marB="0" anchor="b">
                    <a:lnL w="2981" cap="flat" cmpd="sng" algn="ctr">
                      <a:solidFill>
                        <a:srgbClr val="000000"/>
                      </a:solidFill>
                      <a:prstDash val="solid"/>
                      <a:round/>
                      <a:headEnd type="none" w="med" len="med"/>
                      <a:tailEnd type="none" w="med" len="med"/>
                    </a:lnL>
                    <a:lnR w="2981" cap="flat" cmpd="sng" algn="ctr">
                      <a:solidFill>
                        <a:srgbClr val="000000"/>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tc>
                  <a:txBody>
                    <a:bodyPr/>
                    <a:lstStyle/>
                    <a:p>
                      <a:pPr algn="ctr" fontAlgn="base">
                        <a:lnSpc>
                          <a:spcPts val="1920"/>
                        </a:lnSpc>
                        <a:buNone/>
                      </a:pPr>
                      <a:r>
                        <a:rPr lang="en-US" sz="1000" b="0" i="0" u="none" strike="noStrike">
                          <a:solidFill>
                            <a:srgbClr val="000000"/>
                          </a:solidFill>
                          <a:effectLst/>
                          <a:latin typeface="Arial"/>
                        </a:rPr>
                        <a:t>10.80</a:t>
                      </a:r>
                      <a:endParaRPr lang="en-US" sz="1000" b="0" i="0">
                        <a:solidFill>
                          <a:srgbClr val="000000"/>
                        </a:solidFill>
                        <a:effectLst/>
                        <a:latin typeface="Arial"/>
                      </a:endParaRPr>
                    </a:p>
                  </a:txBody>
                  <a:tcPr marL="0" marR="0" marT="0" marB="0" anchor="b">
                    <a:lnL w="2981"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1436370"/>
                  </a:ext>
                </a:extLst>
              </a:tr>
              <a:tr h="242562">
                <a:tc>
                  <a:txBody>
                    <a:bodyPr/>
                    <a:lstStyle/>
                    <a:p>
                      <a:pPr algn="l" fontAlgn="base">
                        <a:lnSpc>
                          <a:spcPts val="1920"/>
                        </a:lnSpc>
                        <a:buNone/>
                      </a:pPr>
                      <a:r>
                        <a:rPr lang="en-US" sz="1000" b="0" i="0" u="none" strike="noStrike">
                          <a:solidFill>
                            <a:srgbClr val="000000"/>
                          </a:solidFill>
                          <a:effectLst/>
                          <a:latin typeface="Arial"/>
                        </a:rPr>
                        <a:t>Ownership and Regulation</a:t>
                      </a:r>
                      <a:endParaRPr lang="en-US" sz="1000" b="0" i="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486" cap="flat" cmpd="sng" algn="ctr">
                      <a:solidFill>
                        <a:srgbClr val="000000"/>
                      </a:solidFill>
                      <a:prstDash val="solid"/>
                      <a:round/>
                      <a:headEnd type="none" w="med" len="med"/>
                      <a:tailEnd type="none" w="med" len="med"/>
                    </a:lnR>
                    <a:lnT w="1486" cap="flat" cmpd="sng" algn="ctr">
                      <a:solidFill>
                        <a:srgbClr val="000000"/>
                      </a:solidFill>
                      <a:prstDash val="solid"/>
                      <a:round/>
                      <a:headEnd type="none" w="med" len="med"/>
                      <a:tailEnd type="none" w="med" len="med"/>
                    </a:lnT>
                    <a:lnB w="1486" cap="flat" cmpd="sng" algn="ctr">
                      <a:solidFill>
                        <a:srgbClr val="000000"/>
                      </a:solidFill>
                      <a:prstDash val="solid"/>
                      <a:round/>
                      <a:headEnd type="none" w="med" len="med"/>
                      <a:tailEnd type="none" w="med" len="med"/>
                    </a:lnB>
                    <a:solidFill>
                      <a:srgbClr val="F1B300"/>
                    </a:solidFill>
                  </a:tcPr>
                </a:tc>
                <a:tc>
                  <a:txBody>
                    <a:bodyPr/>
                    <a:lstStyle/>
                    <a:p>
                      <a:pPr algn="ctr" fontAlgn="base">
                        <a:lnSpc>
                          <a:spcPts val="1920"/>
                        </a:lnSpc>
                        <a:buNone/>
                      </a:pPr>
                      <a:r>
                        <a:rPr lang="en-US" sz="1000" b="0" i="0" u="none" strike="noStrike">
                          <a:solidFill>
                            <a:srgbClr val="000000"/>
                          </a:solidFill>
                          <a:effectLst/>
                          <a:latin typeface="Arial"/>
                        </a:rPr>
                        <a:t>12%</a:t>
                      </a:r>
                      <a:endParaRPr lang="en-US" sz="1000" b="0" i="0">
                        <a:solidFill>
                          <a:srgbClr val="000000"/>
                        </a:solidFill>
                        <a:effectLst/>
                        <a:latin typeface="Arial"/>
                      </a:endParaRPr>
                    </a:p>
                  </a:txBody>
                  <a:tcPr marL="0" marR="0" marT="0" marB="0" anchor="b">
                    <a:lnL w="1486" cap="flat" cmpd="sng" algn="ctr">
                      <a:solidFill>
                        <a:srgbClr val="000000"/>
                      </a:solidFill>
                      <a:prstDash val="solid"/>
                      <a:round/>
                      <a:headEnd type="none" w="med" len="med"/>
                      <a:tailEnd type="none" w="med" len="med"/>
                    </a:lnL>
                    <a:lnR w="1486" cap="flat" cmpd="sng" algn="ctr">
                      <a:solidFill>
                        <a:srgbClr val="000000"/>
                      </a:solidFill>
                      <a:prstDash val="solid"/>
                      <a:round/>
                      <a:headEnd type="none" w="med" len="med"/>
                      <a:tailEnd type="none" w="med" len="med"/>
                    </a:lnR>
                    <a:lnT w="1486" cap="flat" cmpd="sng" algn="ctr">
                      <a:solidFill>
                        <a:srgbClr val="000000"/>
                      </a:solidFill>
                      <a:prstDash val="solid"/>
                      <a:round/>
                      <a:headEnd type="none" w="med" len="med"/>
                      <a:tailEnd type="none" w="med" len="med"/>
                    </a:lnT>
                    <a:lnB w="1486" cap="flat" cmpd="sng" algn="ctr">
                      <a:solidFill>
                        <a:srgbClr val="000000"/>
                      </a:solidFill>
                      <a:prstDash val="solid"/>
                      <a:round/>
                      <a:headEnd type="none" w="med" len="med"/>
                      <a:tailEnd type="none" w="med" len="med"/>
                    </a:lnB>
                    <a:solidFill>
                      <a:srgbClr val="F1B300"/>
                    </a:solidFill>
                  </a:tcPr>
                </a:tc>
                <a:tc>
                  <a:txBody>
                    <a:bodyPr/>
                    <a:lstStyle/>
                    <a:p>
                      <a:pPr algn="ctr" fontAlgn="base">
                        <a:lnSpc>
                          <a:spcPts val="1920"/>
                        </a:lnSpc>
                        <a:buNone/>
                      </a:pPr>
                      <a:r>
                        <a:rPr lang="en-US" sz="1000" b="0" i="0" u="none" strike="noStrike">
                          <a:solidFill>
                            <a:srgbClr val="000000"/>
                          </a:solidFill>
                          <a:effectLst/>
                          <a:latin typeface="Arial"/>
                        </a:rPr>
                        <a:t>65</a:t>
                      </a:r>
                      <a:endParaRPr lang="en-US" sz="1000" b="0" i="0">
                        <a:solidFill>
                          <a:srgbClr val="000000"/>
                        </a:solidFill>
                        <a:effectLst/>
                        <a:latin typeface="Arial"/>
                      </a:endParaRPr>
                    </a:p>
                  </a:txBody>
                  <a:tcPr marL="0" marR="0" marT="0" marB="0" anchor="b">
                    <a:lnL w="1486" cap="flat" cmpd="sng" algn="ctr">
                      <a:solidFill>
                        <a:srgbClr val="000000"/>
                      </a:solidFill>
                      <a:prstDash val="solid"/>
                      <a:round/>
                      <a:headEnd type="none" w="med" len="med"/>
                      <a:tailEnd type="none" w="med" len="med"/>
                    </a:lnL>
                    <a:lnR w="2981" cap="flat" cmpd="sng" algn="ctr">
                      <a:solidFill>
                        <a:srgbClr val="000000"/>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tc>
                  <a:txBody>
                    <a:bodyPr/>
                    <a:lstStyle/>
                    <a:p>
                      <a:pPr algn="ctr" fontAlgn="base">
                        <a:lnSpc>
                          <a:spcPts val="1920"/>
                        </a:lnSpc>
                        <a:buNone/>
                      </a:pPr>
                      <a:r>
                        <a:rPr lang="en-US" sz="1000" b="0" i="0" u="none" strike="noStrike">
                          <a:solidFill>
                            <a:srgbClr val="000000"/>
                          </a:solidFill>
                          <a:effectLst/>
                          <a:latin typeface="Arial"/>
                        </a:rPr>
                        <a:t>7.80</a:t>
                      </a:r>
                    </a:p>
                  </a:txBody>
                  <a:tcPr marL="0" marR="0" marT="0" marB="0" anchor="b">
                    <a:lnL w="2981" cap="flat" cmpd="sng" algn="ctr">
                      <a:solidFill>
                        <a:srgbClr val="000000"/>
                      </a:solidFill>
                      <a:prstDash val="solid"/>
                      <a:round/>
                      <a:headEnd type="none" w="med" len="med"/>
                      <a:tailEnd type="none" w="med" len="med"/>
                    </a:lnL>
                    <a:lnR w="2981" cap="flat" cmpd="sng" algn="ctr">
                      <a:solidFill>
                        <a:srgbClr val="000000"/>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tc>
                  <a:txBody>
                    <a:bodyPr/>
                    <a:lstStyle/>
                    <a:p>
                      <a:pPr algn="ctr" fontAlgn="base">
                        <a:lnSpc>
                          <a:spcPts val="1920"/>
                        </a:lnSpc>
                        <a:buNone/>
                      </a:pPr>
                      <a:r>
                        <a:rPr lang="en-US" sz="1000" b="0" i="0" u="none" strike="noStrike">
                          <a:solidFill>
                            <a:srgbClr val="000000"/>
                          </a:solidFill>
                          <a:effectLst/>
                          <a:latin typeface="Arial"/>
                        </a:rPr>
                        <a:t>70.00</a:t>
                      </a:r>
                      <a:endParaRPr lang="en-US" sz="1000" b="0" i="0">
                        <a:solidFill>
                          <a:srgbClr val="000000"/>
                        </a:solidFill>
                        <a:effectLst/>
                        <a:latin typeface="Arial"/>
                      </a:endParaRPr>
                    </a:p>
                  </a:txBody>
                  <a:tcPr marL="0" marR="0" marT="0" marB="0" anchor="b">
                    <a:lnL w="2981" cap="flat" cmpd="sng" algn="ctr">
                      <a:solidFill>
                        <a:srgbClr val="000000"/>
                      </a:solidFill>
                      <a:prstDash val="solid"/>
                      <a:round/>
                      <a:headEnd type="none" w="med" len="med"/>
                      <a:tailEnd type="none" w="med" len="med"/>
                    </a:lnL>
                    <a:lnR w="2981" cap="flat" cmpd="sng" algn="ctr">
                      <a:solidFill>
                        <a:srgbClr val="000000"/>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tc>
                  <a:txBody>
                    <a:bodyPr/>
                    <a:lstStyle/>
                    <a:p>
                      <a:pPr algn="ctr" fontAlgn="base">
                        <a:lnSpc>
                          <a:spcPts val="1920"/>
                        </a:lnSpc>
                        <a:buNone/>
                      </a:pPr>
                      <a:r>
                        <a:rPr lang="en-US" sz="1000" b="0" i="0" u="none" strike="noStrike">
                          <a:solidFill>
                            <a:srgbClr val="000000"/>
                          </a:solidFill>
                          <a:effectLst/>
                          <a:latin typeface="Arial"/>
                        </a:rPr>
                        <a:t>8.40</a:t>
                      </a:r>
                      <a:endParaRPr lang="en-US" sz="1000" b="0" i="0">
                        <a:solidFill>
                          <a:srgbClr val="000000"/>
                        </a:solidFill>
                        <a:effectLst/>
                        <a:latin typeface="Arial"/>
                      </a:endParaRPr>
                    </a:p>
                  </a:txBody>
                  <a:tcPr marL="0" marR="0" marT="0" marB="0" anchor="b">
                    <a:lnL w="2981" cap="flat" cmpd="sng" algn="ctr">
                      <a:solidFill>
                        <a:srgbClr val="000000"/>
                      </a:solidFill>
                      <a:prstDash val="solid"/>
                      <a:round/>
                      <a:headEnd type="none" w="med" len="med"/>
                      <a:tailEnd type="none" w="med" len="med"/>
                    </a:lnL>
                    <a:lnR w="2981" cap="flat" cmpd="sng" algn="ctr">
                      <a:solidFill>
                        <a:srgbClr val="000000"/>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tc>
                  <a:txBody>
                    <a:bodyPr/>
                    <a:lstStyle/>
                    <a:p>
                      <a:pPr algn="ctr" fontAlgn="base">
                        <a:lnSpc>
                          <a:spcPts val="1920"/>
                        </a:lnSpc>
                        <a:buNone/>
                      </a:pPr>
                      <a:r>
                        <a:rPr lang="en-US" sz="1000" b="0" i="0" u="none" strike="noStrike">
                          <a:solidFill>
                            <a:srgbClr val="000000"/>
                          </a:solidFill>
                          <a:effectLst/>
                          <a:latin typeface="Arial"/>
                        </a:rPr>
                        <a:t>80.00</a:t>
                      </a:r>
                      <a:endParaRPr lang="en-US" sz="1000" b="0" i="0">
                        <a:solidFill>
                          <a:srgbClr val="000000"/>
                        </a:solidFill>
                        <a:effectLst/>
                        <a:latin typeface="Arial"/>
                      </a:endParaRPr>
                    </a:p>
                  </a:txBody>
                  <a:tcPr marL="0" marR="0" marT="0" marB="0" anchor="b">
                    <a:lnL w="2981" cap="flat" cmpd="sng" algn="ctr">
                      <a:solidFill>
                        <a:srgbClr val="000000"/>
                      </a:solidFill>
                      <a:prstDash val="solid"/>
                      <a:round/>
                      <a:headEnd type="none" w="med" len="med"/>
                      <a:tailEnd type="none" w="med" len="med"/>
                    </a:lnL>
                    <a:lnR w="2981" cap="flat" cmpd="sng" algn="ctr">
                      <a:solidFill>
                        <a:srgbClr val="000000"/>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tc>
                  <a:txBody>
                    <a:bodyPr/>
                    <a:lstStyle/>
                    <a:p>
                      <a:pPr algn="ctr" fontAlgn="base">
                        <a:lnSpc>
                          <a:spcPts val="1920"/>
                        </a:lnSpc>
                        <a:buNone/>
                      </a:pPr>
                      <a:r>
                        <a:rPr lang="en-US" sz="1000" b="0" i="0" u="none" strike="noStrike">
                          <a:solidFill>
                            <a:srgbClr val="000000"/>
                          </a:solidFill>
                          <a:effectLst/>
                          <a:latin typeface="Arial"/>
                        </a:rPr>
                        <a:t>9.60</a:t>
                      </a:r>
                      <a:endParaRPr lang="en-US" sz="1000" b="0" i="0">
                        <a:solidFill>
                          <a:srgbClr val="000000"/>
                        </a:solidFill>
                        <a:effectLst/>
                        <a:latin typeface="Arial"/>
                      </a:endParaRPr>
                    </a:p>
                  </a:txBody>
                  <a:tcPr marL="0" marR="0" marT="0" marB="0" anchor="b">
                    <a:lnL w="2981"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7341359"/>
                  </a:ext>
                </a:extLst>
              </a:tr>
              <a:tr h="242561">
                <a:tc>
                  <a:txBody>
                    <a:bodyPr/>
                    <a:lstStyle/>
                    <a:p>
                      <a:pPr algn="l" fontAlgn="base">
                        <a:lnSpc>
                          <a:spcPts val="1920"/>
                        </a:lnSpc>
                        <a:buNone/>
                      </a:pPr>
                      <a:r>
                        <a:rPr lang="en-US" sz="1000" b="0" i="0" u="none" strike="noStrike">
                          <a:solidFill>
                            <a:srgbClr val="000000"/>
                          </a:solidFill>
                          <a:effectLst/>
                          <a:latin typeface="Arial"/>
                        </a:rPr>
                        <a:t>Structure</a:t>
                      </a:r>
                      <a:endParaRPr lang="en-US" sz="1000" b="0" i="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486" cap="flat" cmpd="sng" algn="ctr">
                      <a:solidFill>
                        <a:srgbClr val="000000"/>
                      </a:solidFill>
                      <a:prstDash val="solid"/>
                      <a:round/>
                      <a:headEnd type="none" w="med" len="med"/>
                      <a:tailEnd type="none" w="med" len="med"/>
                    </a:lnR>
                    <a:lnT w="1486" cap="flat" cmpd="sng" algn="ctr">
                      <a:solidFill>
                        <a:srgbClr val="000000"/>
                      </a:solidFill>
                      <a:prstDash val="solid"/>
                      <a:round/>
                      <a:headEnd type="none" w="med" len="med"/>
                      <a:tailEnd type="none" w="med" len="med"/>
                    </a:lnT>
                    <a:lnB w="1486" cap="flat" cmpd="sng" algn="ctr">
                      <a:solidFill>
                        <a:srgbClr val="000000"/>
                      </a:solidFill>
                      <a:prstDash val="solid"/>
                      <a:round/>
                      <a:headEnd type="none" w="med" len="med"/>
                      <a:tailEnd type="none" w="med" len="med"/>
                    </a:lnB>
                    <a:solidFill>
                      <a:srgbClr val="F1B300"/>
                    </a:solidFill>
                  </a:tcPr>
                </a:tc>
                <a:tc>
                  <a:txBody>
                    <a:bodyPr/>
                    <a:lstStyle/>
                    <a:p>
                      <a:pPr algn="ctr" fontAlgn="base">
                        <a:lnSpc>
                          <a:spcPts val="1920"/>
                        </a:lnSpc>
                        <a:buNone/>
                      </a:pPr>
                      <a:r>
                        <a:rPr lang="en-US" sz="1000" b="0" i="0" u="none" strike="noStrike">
                          <a:solidFill>
                            <a:srgbClr val="000000"/>
                          </a:solidFill>
                          <a:effectLst/>
                          <a:latin typeface="Arial"/>
                        </a:rPr>
                        <a:t>12%</a:t>
                      </a:r>
                      <a:endParaRPr lang="en-US" sz="1000" b="0" i="0">
                        <a:solidFill>
                          <a:srgbClr val="000000"/>
                        </a:solidFill>
                        <a:effectLst/>
                        <a:latin typeface="Arial"/>
                      </a:endParaRPr>
                    </a:p>
                  </a:txBody>
                  <a:tcPr marL="0" marR="0" marT="0" marB="0" anchor="b">
                    <a:lnL w="1486" cap="flat" cmpd="sng" algn="ctr">
                      <a:solidFill>
                        <a:srgbClr val="000000"/>
                      </a:solidFill>
                      <a:prstDash val="solid"/>
                      <a:round/>
                      <a:headEnd type="none" w="med" len="med"/>
                      <a:tailEnd type="none" w="med" len="med"/>
                    </a:lnL>
                    <a:lnR w="1486" cap="flat" cmpd="sng" algn="ctr">
                      <a:solidFill>
                        <a:srgbClr val="000000"/>
                      </a:solidFill>
                      <a:prstDash val="solid"/>
                      <a:round/>
                      <a:headEnd type="none" w="med" len="med"/>
                      <a:tailEnd type="none" w="med" len="med"/>
                    </a:lnR>
                    <a:lnT w="1486" cap="flat" cmpd="sng" algn="ctr">
                      <a:solidFill>
                        <a:srgbClr val="000000"/>
                      </a:solidFill>
                      <a:prstDash val="solid"/>
                      <a:round/>
                      <a:headEnd type="none" w="med" len="med"/>
                      <a:tailEnd type="none" w="med" len="med"/>
                    </a:lnT>
                    <a:lnB w="1486" cap="flat" cmpd="sng" algn="ctr">
                      <a:solidFill>
                        <a:srgbClr val="000000"/>
                      </a:solidFill>
                      <a:prstDash val="solid"/>
                      <a:round/>
                      <a:headEnd type="none" w="med" len="med"/>
                      <a:tailEnd type="none" w="med" len="med"/>
                    </a:lnB>
                    <a:solidFill>
                      <a:srgbClr val="F1B300"/>
                    </a:solidFill>
                  </a:tcPr>
                </a:tc>
                <a:tc>
                  <a:txBody>
                    <a:bodyPr/>
                    <a:lstStyle/>
                    <a:p>
                      <a:pPr algn="ctr" fontAlgn="base">
                        <a:lnSpc>
                          <a:spcPts val="1920"/>
                        </a:lnSpc>
                        <a:buNone/>
                      </a:pPr>
                      <a:r>
                        <a:rPr lang="en-US" sz="1000" b="0" i="0" u="none" strike="noStrike">
                          <a:solidFill>
                            <a:srgbClr val="000000"/>
                          </a:solidFill>
                          <a:effectLst/>
                          <a:latin typeface="Arial"/>
                        </a:rPr>
                        <a:t>70</a:t>
                      </a:r>
                      <a:endParaRPr lang="en-US" sz="1000" b="0" i="0">
                        <a:solidFill>
                          <a:srgbClr val="000000"/>
                        </a:solidFill>
                        <a:effectLst/>
                        <a:latin typeface="Arial"/>
                      </a:endParaRPr>
                    </a:p>
                  </a:txBody>
                  <a:tcPr marL="0" marR="0" marT="0" marB="0" anchor="b">
                    <a:lnL w="1486" cap="flat" cmpd="sng" algn="ctr">
                      <a:solidFill>
                        <a:srgbClr val="000000"/>
                      </a:solidFill>
                      <a:prstDash val="solid"/>
                      <a:round/>
                      <a:headEnd type="none" w="med" len="med"/>
                      <a:tailEnd type="none" w="med" len="med"/>
                    </a:lnL>
                    <a:lnR w="2981" cap="flat" cmpd="sng" algn="ctr">
                      <a:solidFill>
                        <a:srgbClr val="000000"/>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tc>
                  <a:txBody>
                    <a:bodyPr/>
                    <a:lstStyle/>
                    <a:p>
                      <a:pPr algn="ctr" fontAlgn="base">
                        <a:lnSpc>
                          <a:spcPts val="1920"/>
                        </a:lnSpc>
                        <a:buNone/>
                      </a:pPr>
                      <a:r>
                        <a:rPr lang="en-US" sz="1000" b="0" i="0" u="none" strike="noStrike">
                          <a:solidFill>
                            <a:srgbClr val="000000"/>
                          </a:solidFill>
                          <a:effectLst/>
                          <a:latin typeface="Arial"/>
                        </a:rPr>
                        <a:t>8.40</a:t>
                      </a:r>
                    </a:p>
                  </a:txBody>
                  <a:tcPr marL="0" marR="0" marT="0" marB="0" anchor="b">
                    <a:lnL w="2981" cap="flat" cmpd="sng" algn="ctr">
                      <a:solidFill>
                        <a:srgbClr val="000000"/>
                      </a:solidFill>
                      <a:prstDash val="solid"/>
                      <a:round/>
                      <a:headEnd type="none" w="med" len="med"/>
                      <a:tailEnd type="none" w="med" len="med"/>
                    </a:lnL>
                    <a:lnR w="2981" cap="flat" cmpd="sng" algn="ctr">
                      <a:solidFill>
                        <a:srgbClr val="000000"/>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tc>
                  <a:txBody>
                    <a:bodyPr/>
                    <a:lstStyle/>
                    <a:p>
                      <a:pPr algn="ctr" fontAlgn="base">
                        <a:lnSpc>
                          <a:spcPts val="1920"/>
                        </a:lnSpc>
                        <a:buNone/>
                      </a:pPr>
                      <a:r>
                        <a:rPr lang="en-US" sz="1000" b="0" i="0" u="none" strike="noStrike">
                          <a:solidFill>
                            <a:srgbClr val="000000"/>
                          </a:solidFill>
                          <a:effectLst/>
                          <a:latin typeface="Arial"/>
                        </a:rPr>
                        <a:t>90.00</a:t>
                      </a:r>
                      <a:endParaRPr lang="en-US" sz="1000" b="0" i="0">
                        <a:solidFill>
                          <a:srgbClr val="000000"/>
                        </a:solidFill>
                        <a:effectLst/>
                        <a:latin typeface="Arial"/>
                      </a:endParaRPr>
                    </a:p>
                  </a:txBody>
                  <a:tcPr marL="0" marR="0" marT="0" marB="0" anchor="b">
                    <a:lnL w="2981" cap="flat" cmpd="sng" algn="ctr">
                      <a:solidFill>
                        <a:srgbClr val="000000"/>
                      </a:solidFill>
                      <a:prstDash val="solid"/>
                      <a:round/>
                      <a:headEnd type="none" w="med" len="med"/>
                      <a:tailEnd type="none" w="med" len="med"/>
                    </a:lnL>
                    <a:lnR w="2981" cap="flat" cmpd="sng" algn="ctr">
                      <a:solidFill>
                        <a:srgbClr val="000000"/>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tc>
                  <a:txBody>
                    <a:bodyPr/>
                    <a:lstStyle/>
                    <a:p>
                      <a:pPr algn="ctr" fontAlgn="base">
                        <a:lnSpc>
                          <a:spcPts val="1920"/>
                        </a:lnSpc>
                        <a:buNone/>
                      </a:pPr>
                      <a:r>
                        <a:rPr lang="en-US" sz="1000" b="0" i="0" u="none" strike="noStrike">
                          <a:solidFill>
                            <a:srgbClr val="000000"/>
                          </a:solidFill>
                          <a:effectLst/>
                          <a:latin typeface="Arial"/>
                        </a:rPr>
                        <a:t>10.80</a:t>
                      </a:r>
                      <a:endParaRPr lang="en-US" sz="1000" b="0" i="0">
                        <a:solidFill>
                          <a:srgbClr val="000000"/>
                        </a:solidFill>
                        <a:effectLst/>
                        <a:latin typeface="Arial"/>
                      </a:endParaRPr>
                    </a:p>
                  </a:txBody>
                  <a:tcPr marL="0" marR="0" marT="0" marB="0" anchor="b">
                    <a:lnL w="2981" cap="flat" cmpd="sng" algn="ctr">
                      <a:solidFill>
                        <a:srgbClr val="000000"/>
                      </a:solidFill>
                      <a:prstDash val="solid"/>
                      <a:round/>
                      <a:headEnd type="none" w="med" len="med"/>
                      <a:tailEnd type="none" w="med" len="med"/>
                    </a:lnL>
                    <a:lnR w="2981" cap="flat" cmpd="sng" algn="ctr">
                      <a:solidFill>
                        <a:srgbClr val="000000"/>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tc>
                  <a:txBody>
                    <a:bodyPr/>
                    <a:lstStyle/>
                    <a:p>
                      <a:pPr algn="ctr" fontAlgn="base">
                        <a:lnSpc>
                          <a:spcPts val="1920"/>
                        </a:lnSpc>
                        <a:buNone/>
                      </a:pPr>
                      <a:r>
                        <a:rPr lang="en-US" sz="1000" b="0" i="0" u="none" strike="noStrike">
                          <a:solidFill>
                            <a:srgbClr val="000000"/>
                          </a:solidFill>
                          <a:effectLst/>
                          <a:latin typeface="Arial"/>
                        </a:rPr>
                        <a:t>70.00</a:t>
                      </a:r>
                      <a:endParaRPr lang="en-US" sz="1000" b="0" i="0">
                        <a:solidFill>
                          <a:srgbClr val="000000"/>
                        </a:solidFill>
                        <a:effectLst/>
                        <a:latin typeface="Arial"/>
                      </a:endParaRPr>
                    </a:p>
                  </a:txBody>
                  <a:tcPr marL="0" marR="0" marT="0" marB="0" anchor="b">
                    <a:lnL w="2981" cap="flat" cmpd="sng" algn="ctr">
                      <a:solidFill>
                        <a:srgbClr val="000000"/>
                      </a:solidFill>
                      <a:prstDash val="solid"/>
                      <a:round/>
                      <a:headEnd type="none" w="med" len="med"/>
                      <a:tailEnd type="none" w="med" len="med"/>
                    </a:lnL>
                    <a:lnR w="2981" cap="flat" cmpd="sng" algn="ctr">
                      <a:solidFill>
                        <a:srgbClr val="000000"/>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tc>
                  <a:txBody>
                    <a:bodyPr/>
                    <a:lstStyle/>
                    <a:p>
                      <a:pPr algn="ctr" fontAlgn="base">
                        <a:lnSpc>
                          <a:spcPts val="1920"/>
                        </a:lnSpc>
                        <a:buNone/>
                      </a:pPr>
                      <a:r>
                        <a:rPr lang="en-US" sz="1000" b="0" i="0" u="none" strike="noStrike">
                          <a:solidFill>
                            <a:srgbClr val="000000"/>
                          </a:solidFill>
                          <a:effectLst/>
                          <a:latin typeface="Arial"/>
                        </a:rPr>
                        <a:t>8.40</a:t>
                      </a:r>
                      <a:endParaRPr lang="en-US" sz="1000" b="0" i="0">
                        <a:solidFill>
                          <a:srgbClr val="000000"/>
                        </a:solidFill>
                        <a:effectLst/>
                        <a:latin typeface="Arial"/>
                      </a:endParaRPr>
                    </a:p>
                  </a:txBody>
                  <a:tcPr marL="0" marR="0" marT="0" marB="0" anchor="b">
                    <a:lnL w="2981"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4386789"/>
                  </a:ext>
                </a:extLst>
              </a:tr>
              <a:tr h="242562">
                <a:tc>
                  <a:txBody>
                    <a:bodyPr/>
                    <a:lstStyle/>
                    <a:p>
                      <a:pPr algn="l" fontAlgn="base">
                        <a:lnSpc>
                          <a:spcPts val="1920"/>
                        </a:lnSpc>
                        <a:buNone/>
                      </a:pPr>
                      <a:r>
                        <a:rPr lang="en-US" sz="1000" b="0" i="0" u="none" strike="noStrike">
                          <a:solidFill>
                            <a:srgbClr val="000000"/>
                          </a:solidFill>
                          <a:effectLst/>
                          <a:latin typeface="Arial"/>
                        </a:rPr>
                        <a:t>Risk</a:t>
                      </a:r>
                      <a:endParaRPr lang="en-US" sz="1000" b="0" i="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486" cap="flat" cmpd="sng" algn="ctr">
                      <a:solidFill>
                        <a:srgbClr val="000000"/>
                      </a:solidFill>
                      <a:prstDash val="solid"/>
                      <a:round/>
                      <a:headEnd type="none" w="med" len="med"/>
                      <a:tailEnd type="none" w="med" len="med"/>
                    </a:lnR>
                    <a:lnT w="1486" cap="flat" cmpd="sng" algn="ctr">
                      <a:solidFill>
                        <a:srgbClr val="000000"/>
                      </a:solidFill>
                      <a:prstDash val="solid"/>
                      <a:round/>
                      <a:headEnd type="none" w="med" len="med"/>
                      <a:tailEnd type="none" w="med" len="med"/>
                    </a:lnT>
                    <a:lnB w="1486" cap="flat" cmpd="sng" algn="ctr">
                      <a:solidFill>
                        <a:srgbClr val="000000"/>
                      </a:solidFill>
                      <a:prstDash val="solid"/>
                      <a:round/>
                      <a:headEnd type="none" w="med" len="med"/>
                      <a:tailEnd type="none" w="med" len="med"/>
                    </a:lnB>
                    <a:solidFill>
                      <a:srgbClr val="F1B300"/>
                    </a:solidFill>
                  </a:tcPr>
                </a:tc>
                <a:tc>
                  <a:txBody>
                    <a:bodyPr/>
                    <a:lstStyle/>
                    <a:p>
                      <a:pPr algn="ctr" fontAlgn="base">
                        <a:lnSpc>
                          <a:spcPts val="1920"/>
                        </a:lnSpc>
                        <a:buNone/>
                      </a:pPr>
                      <a:r>
                        <a:rPr lang="en-US" sz="1000" b="0" i="0" u="none" strike="noStrike">
                          <a:solidFill>
                            <a:srgbClr val="000000"/>
                          </a:solidFill>
                          <a:effectLst/>
                          <a:latin typeface="Arial"/>
                        </a:rPr>
                        <a:t>12%</a:t>
                      </a:r>
                      <a:endParaRPr lang="en-US" sz="1000" b="0" i="0">
                        <a:solidFill>
                          <a:srgbClr val="000000"/>
                        </a:solidFill>
                        <a:effectLst/>
                        <a:latin typeface="Arial"/>
                      </a:endParaRPr>
                    </a:p>
                  </a:txBody>
                  <a:tcPr marL="0" marR="0" marT="0" marB="0" anchor="b">
                    <a:lnL w="1486" cap="flat" cmpd="sng" algn="ctr">
                      <a:solidFill>
                        <a:srgbClr val="000000"/>
                      </a:solidFill>
                      <a:prstDash val="solid"/>
                      <a:round/>
                      <a:headEnd type="none" w="med" len="med"/>
                      <a:tailEnd type="none" w="med" len="med"/>
                    </a:lnL>
                    <a:lnR w="1486" cap="flat" cmpd="sng" algn="ctr">
                      <a:solidFill>
                        <a:srgbClr val="000000"/>
                      </a:solidFill>
                      <a:prstDash val="solid"/>
                      <a:round/>
                      <a:headEnd type="none" w="med" len="med"/>
                      <a:tailEnd type="none" w="med" len="med"/>
                    </a:lnR>
                    <a:lnT w="1486" cap="flat" cmpd="sng" algn="ctr">
                      <a:solidFill>
                        <a:srgbClr val="000000"/>
                      </a:solidFill>
                      <a:prstDash val="solid"/>
                      <a:round/>
                      <a:headEnd type="none" w="med" len="med"/>
                      <a:tailEnd type="none" w="med" len="med"/>
                    </a:lnT>
                    <a:lnB w="1486" cap="flat" cmpd="sng" algn="ctr">
                      <a:solidFill>
                        <a:srgbClr val="000000"/>
                      </a:solidFill>
                      <a:prstDash val="solid"/>
                      <a:round/>
                      <a:headEnd type="none" w="med" len="med"/>
                      <a:tailEnd type="none" w="med" len="med"/>
                    </a:lnB>
                    <a:solidFill>
                      <a:srgbClr val="F1B300"/>
                    </a:solidFill>
                  </a:tcPr>
                </a:tc>
                <a:tc>
                  <a:txBody>
                    <a:bodyPr/>
                    <a:lstStyle/>
                    <a:p>
                      <a:pPr algn="ctr" fontAlgn="base">
                        <a:lnSpc>
                          <a:spcPts val="1920"/>
                        </a:lnSpc>
                        <a:buNone/>
                      </a:pPr>
                      <a:r>
                        <a:rPr lang="en-US" sz="1000" b="0" i="0" u="none" strike="noStrike">
                          <a:solidFill>
                            <a:srgbClr val="000000"/>
                          </a:solidFill>
                          <a:effectLst/>
                          <a:latin typeface="Arial"/>
                        </a:rPr>
                        <a:t>100</a:t>
                      </a:r>
                    </a:p>
                  </a:txBody>
                  <a:tcPr marL="0" marR="0" marT="0" marB="0" anchor="b">
                    <a:lnL w="1486" cap="flat" cmpd="sng" algn="ctr">
                      <a:solidFill>
                        <a:srgbClr val="000000"/>
                      </a:solidFill>
                      <a:prstDash val="solid"/>
                      <a:round/>
                      <a:headEnd type="none" w="med" len="med"/>
                      <a:tailEnd type="none" w="med" len="med"/>
                    </a:lnL>
                    <a:lnR w="2981" cap="flat" cmpd="sng" algn="ctr">
                      <a:solidFill>
                        <a:srgbClr val="000000"/>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tc>
                  <a:txBody>
                    <a:bodyPr/>
                    <a:lstStyle/>
                    <a:p>
                      <a:pPr algn="ctr" fontAlgn="base">
                        <a:lnSpc>
                          <a:spcPts val="1920"/>
                        </a:lnSpc>
                        <a:buNone/>
                      </a:pPr>
                      <a:r>
                        <a:rPr lang="en-US" sz="1000" b="0" i="0" u="none" strike="noStrike">
                          <a:solidFill>
                            <a:srgbClr val="000000"/>
                          </a:solidFill>
                          <a:effectLst/>
                          <a:latin typeface="Arial"/>
                        </a:rPr>
                        <a:t>12.00</a:t>
                      </a:r>
                      <a:endParaRPr lang="en-US" sz="1000" b="0" i="0">
                        <a:solidFill>
                          <a:srgbClr val="000000"/>
                        </a:solidFill>
                        <a:effectLst/>
                        <a:latin typeface="Arial"/>
                      </a:endParaRPr>
                    </a:p>
                  </a:txBody>
                  <a:tcPr marL="0" marR="0" marT="0" marB="0" anchor="b">
                    <a:lnL w="2981" cap="flat" cmpd="sng" algn="ctr">
                      <a:solidFill>
                        <a:srgbClr val="000000"/>
                      </a:solidFill>
                      <a:prstDash val="solid"/>
                      <a:round/>
                      <a:headEnd type="none" w="med" len="med"/>
                      <a:tailEnd type="none" w="med" len="med"/>
                    </a:lnL>
                    <a:lnR w="2981" cap="flat" cmpd="sng" algn="ctr">
                      <a:solidFill>
                        <a:srgbClr val="000000"/>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tc>
                  <a:txBody>
                    <a:bodyPr/>
                    <a:lstStyle/>
                    <a:p>
                      <a:pPr algn="ctr" fontAlgn="base">
                        <a:lnSpc>
                          <a:spcPts val="1920"/>
                        </a:lnSpc>
                        <a:buNone/>
                      </a:pPr>
                      <a:r>
                        <a:rPr lang="en-US" sz="1000" b="0" i="0" u="none" strike="noStrike">
                          <a:solidFill>
                            <a:srgbClr val="000000"/>
                          </a:solidFill>
                          <a:effectLst/>
                          <a:latin typeface="Arial"/>
                        </a:rPr>
                        <a:t>67.00</a:t>
                      </a:r>
                      <a:endParaRPr lang="en-US" sz="1000" b="0" i="0">
                        <a:solidFill>
                          <a:srgbClr val="000000"/>
                        </a:solidFill>
                        <a:effectLst/>
                        <a:latin typeface="Arial"/>
                      </a:endParaRPr>
                    </a:p>
                  </a:txBody>
                  <a:tcPr marL="0" marR="0" marT="0" marB="0" anchor="b">
                    <a:lnL w="2981" cap="flat" cmpd="sng" algn="ctr">
                      <a:solidFill>
                        <a:srgbClr val="000000"/>
                      </a:solidFill>
                      <a:prstDash val="solid"/>
                      <a:round/>
                      <a:headEnd type="none" w="med" len="med"/>
                      <a:tailEnd type="none" w="med" len="med"/>
                    </a:lnL>
                    <a:lnR w="2981" cap="flat" cmpd="sng" algn="ctr">
                      <a:solidFill>
                        <a:srgbClr val="000000"/>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tc>
                  <a:txBody>
                    <a:bodyPr/>
                    <a:lstStyle/>
                    <a:p>
                      <a:pPr algn="ctr" fontAlgn="base">
                        <a:lnSpc>
                          <a:spcPts val="1920"/>
                        </a:lnSpc>
                        <a:buNone/>
                      </a:pPr>
                      <a:r>
                        <a:rPr lang="en-US" sz="1000" b="0" i="0" u="none" strike="noStrike">
                          <a:solidFill>
                            <a:srgbClr val="000000"/>
                          </a:solidFill>
                          <a:effectLst/>
                          <a:latin typeface="Arial"/>
                        </a:rPr>
                        <a:t>8.04</a:t>
                      </a:r>
                      <a:endParaRPr lang="en-US" sz="1000" b="0" i="0">
                        <a:solidFill>
                          <a:srgbClr val="000000"/>
                        </a:solidFill>
                        <a:effectLst/>
                        <a:latin typeface="Arial"/>
                      </a:endParaRPr>
                    </a:p>
                  </a:txBody>
                  <a:tcPr marL="0" marR="0" marT="0" marB="0" anchor="b">
                    <a:lnL w="2981" cap="flat" cmpd="sng" algn="ctr">
                      <a:solidFill>
                        <a:srgbClr val="000000"/>
                      </a:solidFill>
                      <a:prstDash val="solid"/>
                      <a:round/>
                      <a:headEnd type="none" w="med" len="med"/>
                      <a:tailEnd type="none" w="med" len="med"/>
                    </a:lnL>
                    <a:lnR w="2981" cap="flat" cmpd="sng" algn="ctr">
                      <a:solidFill>
                        <a:srgbClr val="000000"/>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tc>
                  <a:txBody>
                    <a:bodyPr/>
                    <a:lstStyle/>
                    <a:p>
                      <a:pPr algn="ctr" fontAlgn="base">
                        <a:lnSpc>
                          <a:spcPts val="1920"/>
                        </a:lnSpc>
                        <a:buNone/>
                      </a:pPr>
                      <a:r>
                        <a:rPr lang="en-US" sz="1000" b="0" i="0" u="none" strike="noStrike">
                          <a:solidFill>
                            <a:srgbClr val="000000"/>
                          </a:solidFill>
                          <a:effectLst/>
                          <a:latin typeface="Arial"/>
                        </a:rPr>
                        <a:t>67.00</a:t>
                      </a:r>
                      <a:endParaRPr lang="en-US" sz="1000" b="0" i="0">
                        <a:solidFill>
                          <a:srgbClr val="000000"/>
                        </a:solidFill>
                        <a:effectLst/>
                        <a:latin typeface="Arial"/>
                      </a:endParaRPr>
                    </a:p>
                  </a:txBody>
                  <a:tcPr marL="0" marR="0" marT="0" marB="0" anchor="b">
                    <a:lnL w="2981" cap="flat" cmpd="sng" algn="ctr">
                      <a:solidFill>
                        <a:srgbClr val="000000"/>
                      </a:solidFill>
                      <a:prstDash val="solid"/>
                      <a:round/>
                      <a:headEnd type="none" w="med" len="med"/>
                      <a:tailEnd type="none" w="med" len="med"/>
                    </a:lnL>
                    <a:lnR w="2981" cap="flat" cmpd="sng" algn="ctr">
                      <a:solidFill>
                        <a:srgbClr val="000000"/>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tc>
                  <a:txBody>
                    <a:bodyPr/>
                    <a:lstStyle/>
                    <a:p>
                      <a:pPr algn="ctr" fontAlgn="base">
                        <a:lnSpc>
                          <a:spcPts val="1920"/>
                        </a:lnSpc>
                        <a:buNone/>
                      </a:pPr>
                      <a:r>
                        <a:rPr lang="en-US" sz="1000" b="0" i="0" u="none" strike="noStrike">
                          <a:solidFill>
                            <a:srgbClr val="000000"/>
                          </a:solidFill>
                          <a:effectLst/>
                          <a:latin typeface="Arial"/>
                        </a:rPr>
                        <a:t>8.04</a:t>
                      </a:r>
                      <a:endParaRPr lang="en-US" sz="1000" b="0" i="0">
                        <a:solidFill>
                          <a:srgbClr val="000000"/>
                        </a:solidFill>
                        <a:effectLst/>
                        <a:latin typeface="Arial"/>
                      </a:endParaRPr>
                    </a:p>
                  </a:txBody>
                  <a:tcPr marL="0" marR="0" marT="0" marB="0" anchor="b">
                    <a:lnL w="2981"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6772664"/>
                  </a:ext>
                </a:extLst>
              </a:tr>
              <a:tr h="242562">
                <a:tc>
                  <a:txBody>
                    <a:bodyPr/>
                    <a:lstStyle/>
                    <a:p>
                      <a:pPr algn="l" fontAlgn="base">
                        <a:lnSpc>
                          <a:spcPts val="1920"/>
                        </a:lnSpc>
                        <a:buNone/>
                      </a:pPr>
                      <a:r>
                        <a:rPr lang="en-US" sz="1000" b="0" i="0" u="none" strike="noStrike">
                          <a:solidFill>
                            <a:srgbClr val="000000"/>
                          </a:solidFill>
                          <a:effectLst/>
                          <a:latin typeface="Arial"/>
                        </a:rPr>
                        <a:t>Local Need</a:t>
                      </a:r>
                      <a:endParaRPr lang="en-US" sz="1000" b="0" i="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486" cap="flat" cmpd="sng" algn="ctr">
                      <a:solidFill>
                        <a:srgbClr val="000000"/>
                      </a:solidFill>
                      <a:prstDash val="solid"/>
                      <a:round/>
                      <a:headEnd type="none" w="med" len="med"/>
                      <a:tailEnd type="none" w="med" len="med"/>
                    </a:lnR>
                    <a:lnT w="1486" cap="flat" cmpd="sng" algn="ctr">
                      <a:solidFill>
                        <a:srgbClr val="000000"/>
                      </a:solidFill>
                      <a:prstDash val="solid"/>
                      <a:round/>
                      <a:headEnd type="none" w="med" len="med"/>
                      <a:tailEnd type="none" w="med" len="med"/>
                    </a:lnT>
                    <a:lnB w="1486" cap="flat" cmpd="sng" algn="ctr">
                      <a:solidFill>
                        <a:srgbClr val="000000"/>
                      </a:solidFill>
                      <a:prstDash val="solid"/>
                      <a:round/>
                      <a:headEnd type="none" w="med" len="med"/>
                      <a:tailEnd type="none" w="med" len="med"/>
                    </a:lnB>
                    <a:solidFill>
                      <a:srgbClr val="F1B300"/>
                    </a:solidFill>
                  </a:tcPr>
                </a:tc>
                <a:tc>
                  <a:txBody>
                    <a:bodyPr/>
                    <a:lstStyle/>
                    <a:p>
                      <a:pPr algn="ctr" fontAlgn="base">
                        <a:lnSpc>
                          <a:spcPts val="1920"/>
                        </a:lnSpc>
                        <a:buNone/>
                      </a:pPr>
                      <a:r>
                        <a:rPr lang="en-US" sz="1000" b="0" i="0" u="none" strike="noStrike">
                          <a:solidFill>
                            <a:srgbClr val="000000"/>
                          </a:solidFill>
                          <a:effectLst/>
                          <a:latin typeface="Arial"/>
                        </a:rPr>
                        <a:t>12%</a:t>
                      </a:r>
                      <a:endParaRPr lang="en-US" sz="1000" b="0" i="0">
                        <a:solidFill>
                          <a:srgbClr val="000000"/>
                        </a:solidFill>
                        <a:effectLst/>
                        <a:latin typeface="Arial"/>
                      </a:endParaRPr>
                    </a:p>
                  </a:txBody>
                  <a:tcPr marL="0" marR="0" marT="0" marB="0" anchor="b">
                    <a:lnL w="1486" cap="flat" cmpd="sng" algn="ctr">
                      <a:solidFill>
                        <a:srgbClr val="000000"/>
                      </a:solidFill>
                      <a:prstDash val="solid"/>
                      <a:round/>
                      <a:headEnd type="none" w="med" len="med"/>
                      <a:tailEnd type="none" w="med" len="med"/>
                    </a:lnL>
                    <a:lnR w="1486" cap="flat" cmpd="sng" algn="ctr">
                      <a:solidFill>
                        <a:srgbClr val="000000"/>
                      </a:solidFill>
                      <a:prstDash val="solid"/>
                      <a:round/>
                      <a:headEnd type="none" w="med" len="med"/>
                      <a:tailEnd type="none" w="med" len="med"/>
                    </a:lnR>
                    <a:lnT w="1486" cap="flat" cmpd="sng" algn="ctr">
                      <a:solidFill>
                        <a:srgbClr val="000000"/>
                      </a:solidFill>
                      <a:prstDash val="solid"/>
                      <a:round/>
                      <a:headEnd type="none" w="med" len="med"/>
                      <a:tailEnd type="none" w="med" len="med"/>
                    </a:lnT>
                    <a:lnB w="1486" cap="flat" cmpd="sng" algn="ctr">
                      <a:solidFill>
                        <a:srgbClr val="000000"/>
                      </a:solidFill>
                      <a:prstDash val="solid"/>
                      <a:round/>
                      <a:headEnd type="none" w="med" len="med"/>
                      <a:tailEnd type="none" w="med" len="med"/>
                    </a:lnB>
                    <a:solidFill>
                      <a:srgbClr val="F1B300"/>
                    </a:solidFill>
                  </a:tcPr>
                </a:tc>
                <a:tc>
                  <a:txBody>
                    <a:bodyPr/>
                    <a:lstStyle/>
                    <a:p>
                      <a:pPr algn="ctr" fontAlgn="base">
                        <a:lnSpc>
                          <a:spcPts val="1920"/>
                        </a:lnSpc>
                        <a:buNone/>
                      </a:pPr>
                      <a:r>
                        <a:rPr lang="en-US" sz="1000" b="0" i="0" u="none" strike="noStrike">
                          <a:solidFill>
                            <a:srgbClr val="000000"/>
                          </a:solidFill>
                          <a:effectLst/>
                          <a:latin typeface="Arial"/>
                        </a:rPr>
                        <a:t>80</a:t>
                      </a:r>
                      <a:endParaRPr lang="en-US" sz="1000" b="0" i="0">
                        <a:solidFill>
                          <a:srgbClr val="000000"/>
                        </a:solidFill>
                        <a:effectLst/>
                        <a:latin typeface="Arial"/>
                      </a:endParaRPr>
                    </a:p>
                  </a:txBody>
                  <a:tcPr marL="0" marR="0" marT="0" marB="0" anchor="b">
                    <a:lnL w="1486" cap="flat" cmpd="sng" algn="ctr">
                      <a:solidFill>
                        <a:srgbClr val="000000"/>
                      </a:solidFill>
                      <a:prstDash val="solid"/>
                      <a:round/>
                      <a:headEnd type="none" w="med" len="med"/>
                      <a:tailEnd type="none" w="med" len="med"/>
                    </a:lnL>
                    <a:lnR w="2981" cap="flat" cmpd="sng" algn="ctr">
                      <a:solidFill>
                        <a:srgbClr val="000000"/>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tc>
                  <a:txBody>
                    <a:bodyPr/>
                    <a:lstStyle/>
                    <a:p>
                      <a:pPr algn="ctr" fontAlgn="base">
                        <a:lnSpc>
                          <a:spcPts val="1920"/>
                        </a:lnSpc>
                        <a:buNone/>
                      </a:pPr>
                      <a:r>
                        <a:rPr lang="en-US" sz="1000" b="0" i="0" u="none" strike="noStrike">
                          <a:solidFill>
                            <a:srgbClr val="000000"/>
                          </a:solidFill>
                          <a:effectLst/>
                          <a:latin typeface="Arial"/>
                        </a:rPr>
                        <a:t>9.60</a:t>
                      </a:r>
                    </a:p>
                  </a:txBody>
                  <a:tcPr marL="0" marR="0" marT="0" marB="0" anchor="b">
                    <a:lnL w="2981" cap="flat" cmpd="sng" algn="ctr">
                      <a:solidFill>
                        <a:srgbClr val="000000"/>
                      </a:solidFill>
                      <a:prstDash val="solid"/>
                      <a:round/>
                      <a:headEnd type="none" w="med" len="med"/>
                      <a:tailEnd type="none" w="med" len="med"/>
                    </a:lnL>
                    <a:lnR w="2981" cap="flat" cmpd="sng" algn="ctr">
                      <a:solidFill>
                        <a:srgbClr val="000000"/>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tc>
                  <a:txBody>
                    <a:bodyPr/>
                    <a:lstStyle/>
                    <a:p>
                      <a:pPr algn="ctr" fontAlgn="base">
                        <a:lnSpc>
                          <a:spcPts val="1920"/>
                        </a:lnSpc>
                        <a:buNone/>
                      </a:pPr>
                      <a:r>
                        <a:rPr lang="en-US" sz="1000" b="0" i="0" u="none" strike="noStrike">
                          <a:solidFill>
                            <a:srgbClr val="000000"/>
                          </a:solidFill>
                          <a:effectLst/>
                          <a:latin typeface="Arial"/>
                        </a:rPr>
                        <a:t>28.00</a:t>
                      </a:r>
                      <a:endParaRPr lang="en-US" sz="1000" b="0" i="0">
                        <a:solidFill>
                          <a:srgbClr val="000000"/>
                        </a:solidFill>
                        <a:effectLst/>
                        <a:latin typeface="Arial"/>
                      </a:endParaRPr>
                    </a:p>
                  </a:txBody>
                  <a:tcPr marL="0" marR="0" marT="0" marB="0" anchor="b">
                    <a:lnL w="2981" cap="flat" cmpd="sng" algn="ctr">
                      <a:solidFill>
                        <a:srgbClr val="000000"/>
                      </a:solidFill>
                      <a:prstDash val="solid"/>
                      <a:round/>
                      <a:headEnd type="none" w="med" len="med"/>
                      <a:tailEnd type="none" w="med" len="med"/>
                    </a:lnL>
                    <a:lnR w="2981" cap="flat" cmpd="sng" algn="ctr">
                      <a:solidFill>
                        <a:srgbClr val="000000"/>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tc>
                  <a:txBody>
                    <a:bodyPr/>
                    <a:lstStyle/>
                    <a:p>
                      <a:pPr algn="ctr" fontAlgn="base">
                        <a:lnSpc>
                          <a:spcPts val="1920"/>
                        </a:lnSpc>
                        <a:buNone/>
                      </a:pPr>
                      <a:r>
                        <a:rPr lang="en-US" sz="1000" b="0" i="0" u="none" strike="noStrike">
                          <a:solidFill>
                            <a:srgbClr val="000000"/>
                          </a:solidFill>
                          <a:effectLst/>
                          <a:latin typeface="Arial"/>
                        </a:rPr>
                        <a:t>3.36</a:t>
                      </a:r>
                      <a:endParaRPr lang="en-US" sz="1000" b="0" i="0">
                        <a:solidFill>
                          <a:srgbClr val="000000"/>
                        </a:solidFill>
                        <a:effectLst/>
                        <a:latin typeface="Arial"/>
                      </a:endParaRPr>
                    </a:p>
                  </a:txBody>
                  <a:tcPr marL="0" marR="0" marT="0" marB="0" anchor="b">
                    <a:lnL w="2981" cap="flat" cmpd="sng" algn="ctr">
                      <a:solidFill>
                        <a:srgbClr val="000000"/>
                      </a:solidFill>
                      <a:prstDash val="solid"/>
                      <a:round/>
                      <a:headEnd type="none" w="med" len="med"/>
                      <a:tailEnd type="none" w="med" len="med"/>
                    </a:lnL>
                    <a:lnR w="2981" cap="flat" cmpd="sng" algn="ctr">
                      <a:solidFill>
                        <a:srgbClr val="000000"/>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tc>
                  <a:txBody>
                    <a:bodyPr/>
                    <a:lstStyle/>
                    <a:p>
                      <a:pPr algn="ctr" fontAlgn="base">
                        <a:lnSpc>
                          <a:spcPts val="1920"/>
                        </a:lnSpc>
                        <a:buNone/>
                      </a:pPr>
                      <a:r>
                        <a:rPr lang="en-US" sz="1000" b="0" i="0" u="none" strike="noStrike">
                          <a:solidFill>
                            <a:srgbClr val="000000"/>
                          </a:solidFill>
                          <a:effectLst/>
                          <a:latin typeface="Arial"/>
                        </a:rPr>
                        <a:t>28.00</a:t>
                      </a:r>
                      <a:endParaRPr lang="en-US" sz="1000" b="0" i="0">
                        <a:solidFill>
                          <a:srgbClr val="000000"/>
                        </a:solidFill>
                        <a:effectLst/>
                        <a:latin typeface="Arial"/>
                      </a:endParaRPr>
                    </a:p>
                  </a:txBody>
                  <a:tcPr marL="0" marR="0" marT="0" marB="0" anchor="b">
                    <a:lnL w="2981" cap="flat" cmpd="sng" algn="ctr">
                      <a:solidFill>
                        <a:srgbClr val="000000"/>
                      </a:solidFill>
                      <a:prstDash val="solid"/>
                      <a:round/>
                      <a:headEnd type="none" w="med" len="med"/>
                      <a:tailEnd type="none" w="med" len="med"/>
                    </a:lnL>
                    <a:lnR w="2981" cap="flat" cmpd="sng" algn="ctr">
                      <a:solidFill>
                        <a:srgbClr val="000000"/>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tc>
                  <a:txBody>
                    <a:bodyPr/>
                    <a:lstStyle/>
                    <a:p>
                      <a:pPr algn="ctr" fontAlgn="base">
                        <a:lnSpc>
                          <a:spcPts val="1920"/>
                        </a:lnSpc>
                        <a:buNone/>
                      </a:pPr>
                      <a:r>
                        <a:rPr lang="en-US" sz="1000" b="0" i="0" u="none" strike="noStrike">
                          <a:solidFill>
                            <a:srgbClr val="000000"/>
                          </a:solidFill>
                          <a:effectLst/>
                          <a:latin typeface="Arial"/>
                        </a:rPr>
                        <a:t>3.36</a:t>
                      </a:r>
                      <a:endParaRPr lang="en-US" sz="1000" b="0" i="0">
                        <a:solidFill>
                          <a:srgbClr val="000000"/>
                        </a:solidFill>
                        <a:effectLst/>
                        <a:latin typeface="Arial"/>
                      </a:endParaRPr>
                    </a:p>
                  </a:txBody>
                  <a:tcPr marL="0" marR="0" marT="0" marB="0" anchor="b">
                    <a:lnL w="2981"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981" cap="flat" cmpd="sng" algn="ctr">
                      <a:solidFill>
                        <a:srgbClr val="000000"/>
                      </a:solidFill>
                      <a:prstDash val="solid"/>
                      <a:round/>
                      <a:headEnd type="none" w="med" len="med"/>
                      <a:tailEnd type="none" w="med" len="med"/>
                    </a:lnT>
                    <a:lnB w="298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2189068"/>
                  </a:ext>
                </a:extLst>
              </a:tr>
              <a:tr h="242562">
                <a:tc>
                  <a:txBody>
                    <a:bodyPr/>
                    <a:lstStyle/>
                    <a:p>
                      <a:pPr algn="l" fontAlgn="base">
                        <a:lnSpc>
                          <a:spcPts val="1920"/>
                        </a:lnSpc>
                        <a:buNone/>
                      </a:pPr>
                      <a:r>
                        <a:rPr lang="en-US" sz="1000" b="0" i="0" u="none" strike="noStrike">
                          <a:solidFill>
                            <a:srgbClr val="000000"/>
                          </a:solidFill>
                          <a:effectLst/>
                          <a:latin typeface="Arial"/>
                        </a:rPr>
                        <a:t>Total</a:t>
                      </a:r>
                      <a:endParaRPr lang="en-US" sz="1000" b="0" i="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486" cap="flat" cmpd="sng" algn="ctr">
                      <a:solidFill>
                        <a:srgbClr val="000000"/>
                      </a:solidFill>
                      <a:prstDash val="solid"/>
                      <a:round/>
                      <a:headEnd type="none" w="med" len="med"/>
                      <a:tailEnd type="none" w="med" len="med"/>
                    </a:lnR>
                    <a:lnT w="1486" cap="flat" cmpd="sng" algn="ctr">
                      <a:solidFill>
                        <a:srgbClr val="000000"/>
                      </a:solidFill>
                      <a:prstDash val="solid"/>
                      <a:round/>
                      <a:headEnd type="none" w="med" len="med"/>
                      <a:tailEnd type="none" w="med" len="med"/>
                    </a:lnT>
                    <a:lnB w="5963" cap="flat" cmpd="sng" algn="ctr">
                      <a:solidFill>
                        <a:srgbClr val="000000"/>
                      </a:solidFill>
                      <a:prstDash val="solid"/>
                      <a:round/>
                      <a:headEnd type="none" w="med" len="med"/>
                      <a:tailEnd type="none" w="med" len="med"/>
                    </a:lnB>
                    <a:solidFill>
                      <a:srgbClr val="F1B300"/>
                    </a:solidFill>
                  </a:tcPr>
                </a:tc>
                <a:tc>
                  <a:txBody>
                    <a:bodyPr/>
                    <a:lstStyle/>
                    <a:p>
                      <a:pPr algn="ctr" fontAlgn="base">
                        <a:lnSpc>
                          <a:spcPts val="1920"/>
                        </a:lnSpc>
                        <a:buNone/>
                      </a:pPr>
                      <a:r>
                        <a:rPr lang="en-US" sz="1000" b="0" i="0" u="none" strike="noStrike">
                          <a:solidFill>
                            <a:srgbClr val="000000"/>
                          </a:solidFill>
                          <a:effectLst/>
                          <a:latin typeface="Arial"/>
                        </a:rPr>
                        <a:t>100%</a:t>
                      </a:r>
                      <a:endParaRPr lang="en-US" sz="1000" b="0" i="0">
                        <a:solidFill>
                          <a:srgbClr val="000000"/>
                        </a:solidFill>
                        <a:effectLst/>
                        <a:latin typeface="Arial"/>
                      </a:endParaRPr>
                    </a:p>
                  </a:txBody>
                  <a:tcPr marL="0" marR="0" marT="0" marB="0" anchor="b">
                    <a:lnL w="1486" cap="flat" cmpd="sng" algn="ctr">
                      <a:solidFill>
                        <a:srgbClr val="000000"/>
                      </a:solidFill>
                      <a:prstDash val="solid"/>
                      <a:round/>
                      <a:headEnd type="none" w="med" len="med"/>
                      <a:tailEnd type="none" w="med" len="med"/>
                    </a:lnL>
                    <a:lnR w="1486" cap="flat" cmpd="sng" algn="ctr">
                      <a:solidFill>
                        <a:srgbClr val="000000"/>
                      </a:solidFill>
                      <a:prstDash val="solid"/>
                      <a:round/>
                      <a:headEnd type="none" w="med" len="med"/>
                      <a:tailEnd type="none" w="med" len="med"/>
                    </a:lnR>
                    <a:lnT w="1486" cap="flat" cmpd="sng" algn="ctr">
                      <a:solidFill>
                        <a:srgbClr val="000000"/>
                      </a:solidFill>
                      <a:prstDash val="solid"/>
                      <a:round/>
                      <a:headEnd type="none" w="med" len="med"/>
                      <a:tailEnd type="none" w="med" len="med"/>
                    </a:lnT>
                    <a:lnB w="5963" cap="flat" cmpd="sng" algn="ctr">
                      <a:solidFill>
                        <a:srgbClr val="000000"/>
                      </a:solidFill>
                      <a:prstDash val="solid"/>
                      <a:round/>
                      <a:headEnd type="none" w="med" len="med"/>
                      <a:tailEnd type="none" w="med" len="med"/>
                    </a:lnB>
                    <a:solidFill>
                      <a:srgbClr val="F1B300"/>
                    </a:solidFill>
                  </a:tcPr>
                </a:tc>
                <a:tc>
                  <a:txBody>
                    <a:bodyPr/>
                    <a:lstStyle/>
                    <a:p>
                      <a:pPr algn="ctr" fontAlgn="b">
                        <a:buNone/>
                      </a:pPr>
                      <a:endParaRPr lang="en-US" sz="1000">
                        <a:effectLst/>
                      </a:endParaRPr>
                    </a:p>
                  </a:txBody>
                  <a:tcPr marL="0" marR="0" marT="0" marB="0" anchor="b">
                    <a:lnL w="1486" cap="flat" cmpd="sng" algn="ctr">
                      <a:solidFill>
                        <a:srgbClr val="000000"/>
                      </a:solidFill>
                      <a:prstDash val="solid"/>
                      <a:round/>
                      <a:headEnd type="none" w="med" len="med"/>
                      <a:tailEnd type="none" w="med" len="med"/>
                    </a:lnL>
                    <a:lnR w="2981" cap="flat" cmpd="sng" algn="ctr">
                      <a:solidFill>
                        <a:srgbClr val="000000"/>
                      </a:solidFill>
                      <a:prstDash val="solid"/>
                      <a:round/>
                      <a:headEnd type="none" w="med" len="med"/>
                      <a:tailEnd type="none" w="med" len="med"/>
                    </a:lnR>
                    <a:lnT w="2981" cap="flat" cmpd="sng" algn="ctr">
                      <a:solidFill>
                        <a:srgbClr val="000000"/>
                      </a:solidFill>
                      <a:prstDash val="solid"/>
                      <a:round/>
                      <a:headEnd type="none" w="med" len="med"/>
                      <a:tailEnd type="none" w="med" len="med"/>
                    </a:lnT>
                    <a:lnB w="5963" cap="flat" cmpd="sng" algn="ctr">
                      <a:solidFill>
                        <a:srgbClr val="000000"/>
                      </a:solidFill>
                      <a:prstDash val="solid"/>
                      <a:round/>
                      <a:headEnd type="none" w="med" len="med"/>
                      <a:tailEnd type="none" w="med" len="med"/>
                    </a:lnB>
                  </a:tcPr>
                </a:tc>
                <a:tc>
                  <a:txBody>
                    <a:bodyPr/>
                    <a:lstStyle/>
                    <a:p>
                      <a:pPr algn="ctr" fontAlgn="base">
                        <a:lnSpc>
                          <a:spcPts val="1920"/>
                        </a:lnSpc>
                        <a:buNone/>
                      </a:pPr>
                      <a:r>
                        <a:rPr lang="en-US" sz="1000" b="0" i="0" u="none" strike="noStrike">
                          <a:solidFill>
                            <a:srgbClr val="000000"/>
                          </a:solidFill>
                          <a:effectLst/>
                          <a:latin typeface="Arial"/>
                        </a:rPr>
                        <a:t>71.08</a:t>
                      </a:r>
                    </a:p>
                  </a:txBody>
                  <a:tcPr marL="0" marR="0" marT="0" marB="0" anchor="b">
                    <a:lnL w="2981" cap="flat" cmpd="sng" algn="ctr">
                      <a:solidFill>
                        <a:srgbClr val="000000"/>
                      </a:solidFill>
                      <a:prstDash val="solid"/>
                      <a:round/>
                      <a:headEnd type="none" w="med" len="med"/>
                      <a:tailEnd type="none" w="med" len="med"/>
                    </a:lnL>
                    <a:lnR w="2981" cap="flat" cmpd="sng" algn="ctr">
                      <a:solidFill>
                        <a:srgbClr val="000000"/>
                      </a:solidFill>
                      <a:prstDash val="solid"/>
                      <a:round/>
                      <a:headEnd type="none" w="med" len="med"/>
                      <a:tailEnd type="none" w="med" len="med"/>
                    </a:lnR>
                    <a:lnT w="2981" cap="flat" cmpd="sng" algn="ctr">
                      <a:solidFill>
                        <a:srgbClr val="000000"/>
                      </a:solidFill>
                      <a:prstDash val="solid"/>
                      <a:round/>
                      <a:headEnd type="none" w="med" len="med"/>
                      <a:tailEnd type="none" w="med" len="med"/>
                    </a:lnT>
                    <a:lnB w="5963" cap="flat" cmpd="sng" algn="ctr">
                      <a:solidFill>
                        <a:srgbClr val="000000"/>
                      </a:solidFill>
                      <a:prstDash val="solid"/>
                      <a:round/>
                      <a:headEnd type="none" w="med" len="med"/>
                      <a:tailEnd type="none" w="med" len="med"/>
                    </a:lnB>
                  </a:tcPr>
                </a:tc>
                <a:tc>
                  <a:txBody>
                    <a:bodyPr/>
                    <a:lstStyle/>
                    <a:p>
                      <a:pPr algn="ctr" fontAlgn="b">
                        <a:buNone/>
                      </a:pPr>
                      <a:endParaRPr lang="en-US" sz="1000">
                        <a:effectLst/>
                      </a:endParaRPr>
                    </a:p>
                  </a:txBody>
                  <a:tcPr marL="0" marR="0" marT="0" marB="0" anchor="b">
                    <a:lnL w="2981" cap="flat" cmpd="sng" algn="ctr">
                      <a:solidFill>
                        <a:srgbClr val="000000"/>
                      </a:solidFill>
                      <a:prstDash val="solid"/>
                      <a:round/>
                      <a:headEnd type="none" w="med" len="med"/>
                      <a:tailEnd type="none" w="med" len="med"/>
                    </a:lnL>
                    <a:lnR w="2981" cap="flat" cmpd="sng" algn="ctr">
                      <a:solidFill>
                        <a:srgbClr val="000000"/>
                      </a:solidFill>
                      <a:prstDash val="solid"/>
                      <a:round/>
                      <a:headEnd type="none" w="med" len="med"/>
                      <a:tailEnd type="none" w="med" len="med"/>
                    </a:lnR>
                    <a:lnT w="2981" cap="flat" cmpd="sng" algn="ctr">
                      <a:solidFill>
                        <a:srgbClr val="000000"/>
                      </a:solidFill>
                      <a:prstDash val="solid"/>
                      <a:round/>
                      <a:headEnd type="none" w="med" len="med"/>
                      <a:tailEnd type="none" w="med" len="med"/>
                    </a:lnT>
                    <a:lnB w="5963" cap="flat" cmpd="sng" algn="ctr">
                      <a:solidFill>
                        <a:srgbClr val="000000"/>
                      </a:solidFill>
                      <a:prstDash val="solid"/>
                      <a:round/>
                      <a:headEnd type="none" w="med" len="med"/>
                      <a:tailEnd type="none" w="med" len="med"/>
                    </a:lnB>
                  </a:tcPr>
                </a:tc>
                <a:tc>
                  <a:txBody>
                    <a:bodyPr/>
                    <a:lstStyle/>
                    <a:p>
                      <a:pPr algn="ctr" fontAlgn="base">
                        <a:lnSpc>
                          <a:spcPts val="1920"/>
                        </a:lnSpc>
                        <a:buNone/>
                      </a:pPr>
                      <a:r>
                        <a:rPr lang="en-US" sz="1000" b="0" i="0" u="none" strike="noStrike">
                          <a:solidFill>
                            <a:srgbClr val="000000"/>
                          </a:solidFill>
                          <a:effectLst/>
                          <a:latin typeface="Arial"/>
                        </a:rPr>
                        <a:t>77.97</a:t>
                      </a:r>
                      <a:endParaRPr lang="en-US" sz="1000" b="0" i="0">
                        <a:solidFill>
                          <a:srgbClr val="000000"/>
                        </a:solidFill>
                        <a:effectLst/>
                        <a:latin typeface="Arial"/>
                      </a:endParaRPr>
                    </a:p>
                  </a:txBody>
                  <a:tcPr marL="0" marR="0" marT="0" marB="0" anchor="b">
                    <a:lnL w="2981" cap="flat" cmpd="sng" algn="ctr">
                      <a:solidFill>
                        <a:srgbClr val="000000"/>
                      </a:solidFill>
                      <a:prstDash val="solid"/>
                      <a:round/>
                      <a:headEnd type="none" w="med" len="med"/>
                      <a:tailEnd type="none" w="med" len="med"/>
                    </a:lnL>
                    <a:lnR w="2981" cap="flat" cmpd="sng" algn="ctr">
                      <a:solidFill>
                        <a:srgbClr val="000000"/>
                      </a:solidFill>
                      <a:prstDash val="solid"/>
                      <a:round/>
                      <a:headEnd type="none" w="med" len="med"/>
                      <a:tailEnd type="none" w="med" len="med"/>
                    </a:lnR>
                    <a:lnT w="2981" cap="flat" cmpd="sng" algn="ctr">
                      <a:solidFill>
                        <a:srgbClr val="000000"/>
                      </a:solidFill>
                      <a:prstDash val="solid"/>
                      <a:round/>
                      <a:headEnd type="none" w="med" len="med"/>
                      <a:tailEnd type="none" w="med" len="med"/>
                    </a:lnT>
                    <a:lnB w="5963" cap="flat" cmpd="sng" algn="ctr">
                      <a:solidFill>
                        <a:srgbClr val="000000"/>
                      </a:solidFill>
                      <a:prstDash val="solid"/>
                      <a:round/>
                      <a:headEnd type="none" w="med" len="med"/>
                      <a:tailEnd type="none" w="med" len="med"/>
                    </a:lnB>
                  </a:tcPr>
                </a:tc>
                <a:tc>
                  <a:txBody>
                    <a:bodyPr/>
                    <a:lstStyle/>
                    <a:p>
                      <a:pPr algn="ctr" fontAlgn="b">
                        <a:buNone/>
                      </a:pPr>
                      <a:endParaRPr lang="en-US" sz="1000">
                        <a:effectLst/>
                      </a:endParaRPr>
                    </a:p>
                  </a:txBody>
                  <a:tcPr marL="0" marR="0" marT="0" marB="0" anchor="b">
                    <a:lnL w="2981" cap="flat" cmpd="sng" algn="ctr">
                      <a:solidFill>
                        <a:srgbClr val="000000"/>
                      </a:solidFill>
                      <a:prstDash val="solid"/>
                      <a:round/>
                      <a:headEnd type="none" w="med" len="med"/>
                      <a:tailEnd type="none" w="med" len="med"/>
                    </a:lnL>
                    <a:lnR w="2981" cap="flat" cmpd="sng" algn="ctr">
                      <a:solidFill>
                        <a:srgbClr val="000000"/>
                      </a:solidFill>
                      <a:prstDash val="solid"/>
                      <a:round/>
                      <a:headEnd type="none" w="med" len="med"/>
                      <a:tailEnd type="none" w="med" len="med"/>
                    </a:lnR>
                    <a:lnT w="2981" cap="flat" cmpd="sng" algn="ctr">
                      <a:solidFill>
                        <a:srgbClr val="000000"/>
                      </a:solidFill>
                      <a:prstDash val="solid"/>
                      <a:round/>
                      <a:headEnd type="none" w="med" len="med"/>
                      <a:tailEnd type="none" w="med" len="med"/>
                    </a:lnT>
                    <a:lnB w="5963" cap="flat" cmpd="sng" algn="ctr">
                      <a:solidFill>
                        <a:srgbClr val="000000"/>
                      </a:solidFill>
                      <a:prstDash val="solid"/>
                      <a:round/>
                      <a:headEnd type="none" w="med" len="med"/>
                      <a:tailEnd type="none" w="med" len="med"/>
                    </a:lnB>
                  </a:tcPr>
                </a:tc>
                <a:tc>
                  <a:txBody>
                    <a:bodyPr/>
                    <a:lstStyle/>
                    <a:p>
                      <a:pPr algn="ctr" fontAlgn="base">
                        <a:lnSpc>
                          <a:spcPts val="1920"/>
                        </a:lnSpc>
                        <a:buNone/>
                      </a:pPr>
                      <a:r>
                        <a:rPr lang="en-US" sz="1000" b="0" i="0" u="none" strike="noStrike">
                          <a:solidFill>
                            <a:srgbClr val="000000"/>
                          </a:solidFill>
                          <a:effectLst/>
                          <a:latin typeface="Arial"/>
                        </a:rPr>
                        <a:t>70.94</a:t>
                      </a:r>
                      <a:endParaRPr lang="en-US" sz="1000" b="0" i="0">
                        <a:solidFill>
                          <a:srgbClr val="000000"/>
                        </a:solidFill>
                        <a:effectLst/>
                        <a:latin typeface="Arial"/>
                      </a:endParaRPr>
                    </a:p>
                  </a:txBody>
                  <a:tcPr marL="0" marR="0" marT="0" marB="0" anchor="b">
                    <a:lnL w="2981"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981" cap="flat" cmpd="sng" algn="ctr">
                      <a:solidFill>
                        <a:srgbClr val="000000"/>
                      </a:solidFill>
                      <a:prstDash val="solid"/>
                      <a:round/>
                      <a:headEnd type="none" w="med" len="med"/>
                      <a:tailEnd type="none" w="med" len="med"/>
                    </a:lnT>
                    <a:lnB w="59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7614021"/>
                  </a:ext>
                </a:extLst>
              </a:tr>
              <a:tr h="242562">
                <a:tc gridSpan="2">
                  <a:txBody>
                    <a:bodyPr/>
                    <a:lstStyle/>
                    <a:p>
                      <a:pPr algn="l" fontAlgn="base">
                        <a:lnSpc>
                          <a:spcPts val="1920"/>
                        </a:lnSpc>
                        <a:buNone/>
                      </a:pPr>
                      <a:r>
                        <a:rPr lang="en-US" sz="1000" b="0" i="0" u="none" strike="noStrike">
                          <a:solidFill>
                            <a:srgbClr val="000000"/>
                          </a:solidFill>
                          <a:effectLst/>
                          <a:latin typeface="Arial"/>
                        </a:rPr>
                        <a:t>Rank</a:t>
                      </a:r>
                      <a:endParaRPr lang="en-US" sz="1000" b="0" i="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2981" cap="flat" cmpd="sng" algn="ctr">
                      <a:solidFill>
                        <a:srgbClr val="000000"/>
                      </a:solidFill>
                      <a:prstDash val="solid"/>
                      <a:round/>
                      <a:headEnd type="none" w="med" len="med"/>
                      <a:tailEnd type="none" w="med" len="med"/>
                    </a:lnR>
                    <a:lnT w="5963"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B300"/>
                    </a:solidFill>
                  </a:tcPr>
                </a:tc>
                <a:tc hMerge="1">
                  <a:txBody>
                    <a:bodyPr/>
                    <a:lstStyle/>
                    <a:p>
                      <a:endParaRPr lang="en-US"/>
                    </a:p>
                  </a:txBody>
                  <a:tcPr/>
                </a:tc>
                <a:tc gridSpan="2">
                  <a:txBody>
                    <a:bodyPr/>
                    <a:lstStyle/>
                    <a:p>
                      <a:pPr algn="ctr" fontAlgn="base">
                        <a:lnSpc>
                          <a:spcPts val="1920"/>
                        </a:lnSpc>
                        <a:buNone/>
                      </a:pPr>
                      <a:r>
                        <a:rPr lang="en-US" sz="1400" b="1" i="0" u="none" strike="noStrike">
                          <a:solidFill>
                            <a:srgbClr val="000000"/>
                          </a:solidFill>
                          <a:effectLst/>
                          <a:latin typeface="Arial"/>
                        </a:rPr>
                        <a:t>2</a:t>
                      </a:r>
                      <a:endParaRPr lang="en-US" sz="1400" b="0" i="0">
                        <a:solidFill>
                          <a:srgbClr val="000000"/>
                        </a:solidFill>
                        <a:effectLst/>
                        <a:latin typeface="Arial"/>
                      </a:endParaRPr>
                    </a:p>
                  </a:txBody>
                  <a:tcPr marL="0" marR="0" marT="0" marB="0" anchor="b">
                    <a:lnL w="2981" cap="flat" cmpd="sng" algn="ctr">
                      <a:solidFill>
                        <a:srgbClr val="000000"/>
                      </a:solidFill>
                      <a:prstDash val="solid"/>
                      <a:round/>
                      <a:headEnd type="none" w="med" len="med"/>
                      <a:tailEnd type="none" w="med" len="med"/>
                    </a:lnL>
                    <a:lnR w="2981" cap="flat" cmpd="sng" algn="ctr">
                      <a:solidFill>
                        <a:srgbClr val="000000"/>
                      </a:solidFill>
                      <a:prstDash val="solid"/>
                      <a:round/>
                      <a:headEnd type="none" w="med" len="med"/>
                      <a:tailEnd type="none" w="med" len="med"/>
                    </a:lnR>
                    <a:lnT w="5963"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a:p>
                  </a:txBody>
                  <a:tcPr/>
                </a:tc>
                <a:tc gridSpan="2">
                  <a:txBody>
                    <a:bodyPr/>
                    <a:lstStyle/>
                    <a:p>
                      <a:pPr algn="ctr" fontAlgn="base">
                        <a:lnSpc>
                          <a:spcPts val="1920"/>
                        </a:lnSpc>
                        <a:buNone/>
                      </a:pPr>
                      <a:r>
                        <a:rPr lang="en-US" sz="1400" b="1" i="0" u="none" strike="noStrike">
                          <a:solidFill>
                            <a:srgbClr val="000000"/>
                          </a:solidFill>
                          <a:effectLst/>
                          <a:latin typeface="Arial"/>
                        </a:rPr>
                        <a:t>1</a:t>
                      </a:r>
                      <a:endParaRPr lang="en-US" sz="1400" b="0" i="0">
                        <a:solidFill>
                          <a:srgbClr val="000000"/>
                        </a:solidFill>
                        <a:effectLst/>
                        <a:latin typeface="Arial"/>
                      </a:endParaRPr>
                    </a:p>
                  </a:txBody>
                  <a:tcPr marL="0" marR="0" marT="0" marB="0" anchor="b">
                    <a:lnL w="2981" cap="flat" cmpd="sng" algn="ctr">
                      <a:solidFill>
                        <a:srgbClr val="000000"/>
                      </a:solidFill>
                      <a:prstDash val="solid"/>
                      <a:round/>
                      <a:headEnd type="none" w="med" len="med"/>
                      <a:tailEnd type="none" w="med" len="med"/>
                    </a:lnL>
                    <a:lnR w="2981" cap="flat" cmpd="sng" algn="ctr">
                      <a:solidFill>
                        <a:srgbClr val="000000"/>
                      </a:solidFill>
                      <a:prstDash val="solid"/>
                      <a:round/>
                      <a:headEnd type="none" w="med" len="med"/>
                      <a:tailEnd type="none" w="med" len="med"/>
                    </a:lnR>
                    <a:lnT w="5963"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US"/>
                    </a:p>
                  </a:txBody>
                  <a:tcPr/>
                </a:tc>
                <a:tc gridSpan="2">
                  <a:txBody>
                    <a:bodyPr/>
                    <a:lstStyle/>
                    <a:p>
                      <a:pPr algn="ctr" fontAlgn="base">
                        <a:lnSpc>
                          <a:spcPts val="1920"/>
                        </a:lnSpc>
                        <a:buNone/>
                      </a:pPr>
                      <a:r>
                        <a:rPr lang="en-US" sz="1400" b="1" i="0" u="none" strike="noStrike">
                          <a:solidFill>
                            <a:srgbClr val="000000"/>
                          </a:solidFill>
                          <a:effectLst/>
                          <a:latin typeface="Arial"/>
                        </a:rPr>
                        <a:t>3</a:t>
                      </a:r>
                      <a:endParaRPr lang="en-US" sz="1400" b="0" i="0">
                        <a:solidFill>
                          <a:srgbClr val="000000"/>
                        </a:solidFill>
                        <a:effectLst/>
                        <a:latin typeface="Arial"/>
                      </a:endParaRPr>
                    </a:p>
                  </a:txBody>
                  <a:tcPr marL="0" marR="0" marT="0" marB="0" anchor="b">
                    <a:lnL w="2981"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5963"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n-US"/>
                    </a:p>
                  </a:txBody>
                  <a:tcPr/>
                </a:tc>
                <a:extLst>
                  <a:ext uri="{0D108BD9-81ED-4DB2-BD59-A6C34878D82A}">
                    <a16:rowId xmlns:a16="http://schemas.microsoft.com/office/drawing/2014/main" val="3605413085"/>
                  </a:ext>
                </a:extLst>
              </a:tr>
            </a:tbl>
          </a:graphicData>
        </a:graphic>
      </p:graphicFrame>
    </p:spTree>
    <p:extLst>
      <p:ext uri="{BB962C8B-B14F-4D97-AF65-F5344CB8AC3E}">
        <p14:creationId xmlns:p14="http://schemas.microsoft.com/office/powerpoint/2010/main" val="820369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
          <a:extLst>
            <a:ext uri="{FF2B5EF4-FFF2-40B4-BE49-F238E27FC236}">
              <a16:creationId xmlns:a16="http://schemas.microsoft.com/office/drawing/2014/main" id="{C48F21FB-EF4F-E19E-AC30-EC2F16982367}"/>
            </a:ext>
          </a:extLst>
        </p:cNvPr>
        <p:cNvGrpSpPr/>
        <p:nvPr/>
      </p:nvGrpSpPr>
      <p:grpSpPr>
        <a:xfrm>
          <a:off x="0" y="0"/>
          <a:ext cx="0" cy="0"/>
          <a:chOff x="0" y="0"/>
          <a:chExt cx="0" cy="0"/>
        </a:xfrm>
      </p:grpSpPr>
      <p:sp>
        <p:nvSpPr>
          <p:cNvPr id="244" name="Google Shape;244;p32">
            <a:extLst>
              <a:ext uri="{FF2B5EF4-FFF2-40B4-BE49-F238E27FC236}">
                <a16:creationId xmlns:a16="http://schemas.microsoft.com/office/drawing/2014/main" id="{8B7E4DBE-FEEE-2DA5-263F-19531A3BCE6F}"/>
              </a:ext>
            </a:extLst>
          </p:cNvPr>
          <p:cNvSpPr txBox="1"/>
          <p:nvPr/>
        </p:nvSpPr>
        <p:spPr>
          <a:xfrm>
            <a:off x="382229" y="0"/>
            <a:ext cx="8379600" cy="853500"/>
          </a:xfrm>
          <a:prstGeom prst="rect">
            <a:avLst/>
          </a:prstGeom>
          <a:noFill/>
          <a:ln>
            <a:noFill/>
          </a:ln>
        </p:spPr>
        <p:txBody>
          <a:bodyPr spcFirstLastPara="1" wrap="square" lIns="91425" tIns="45700" rIns="91425" bIns="45700" anchor="ctr" anchorCtr="0">
            <a:noAutofit/>
          </a:bodyPr>
          <a:lstStyle/>
          <a:p>
            <a:pPr algn="ctr"/>
            <a:r>
              <a:rPr lang="en" sz="2400" b="1">
                <a:solidFill>
                  <a:schemeClr val="lt1"/>
                </a:solidFill>
              </a:rPr>
              <a:t>TURBINE SELECTION</a:t>
            </a:r>
          </a:p>
        </p:txBody>
      </p:sp>
      <p:sp>
        <p:nvSpPr>
          <p:cNvPr id="2" name="Slide Number Placeholder 1">
            <a:extLst>
              <a:ext uri="{FF2B5EF4-FFF2-40B4-BE49-F238E27FC236}">
                <a16:creationId xmlns:a16="http://schemas.microsoft.com/office/drawing/2014/main" id="{B3F9F4F4-2FC7-26E4-8455-C20BE194E880}"/>
              </a:ext>
            </a:extLst>
          </p:cNvPr>
          <p:cNvSpPr>
            <a:spLocks noGrp="1"/>
          </p:cNvSpPr>
          <p:nvPr>
            <p:ph type="sldNum" idx="12"/>
          </p:nvPr>
        </p:nvSpPr>
        <p:spPr>
          <a:xfrm>
            <a:off x="7758365" y="4749851"/>
            <a:ext cx="1380736" cy="393600"/>
          </a:xfrm>
        </p:spPr>
        <p:txBody>
          <a:bodyPr/>
          <a:lstStyle/>
          <a:p>
            <a:r>
              <a:rPr lang="en"/>
              <a:t>Stevens,</a:t>
            </a:r>
            <a:fld id="{00000000-1234-1234-1234-123412341234}" type="slidenum">
              <a:rPr lang="en"/>
              <a:t>22</a:t>
            </a:fld>
            <a:endParaRPr lang="en-US"/>
          </a:p>
        </p:txBody>
      </p:sp>
      <p:sp>
        <p:nvSpPr>
          <p:cNvPr id="4" name="TextBox 6">
            <a:extLst>
              <a:ext uri="{FF2B5EF4-FFF2-40B4-BE49-F238E27FC236}">
                <a16:creationId xmlns:a16="http://schemas.microsoft.com/office/drawing/2014/main" id="{D78021ED-4FAD-BC84-BDAF-8D9F53B75D00}"/>
              </a:ext>
            </a:extLst>
          </p:cNvPr>
          <p:cNvSpPr txBox="1"/>
          <p:nvPr/>
        </p:nvSpPr>
        <p:spPr>
          <a:xfrm>
            <a:off x="226673" y="992815"/>
            <a:ext cx="3808244" cy="289310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b="1">
                <a:solidFill>
                  <a:schemeClr val="bg2"/>
                </a:solidFill>
              </a:rPr>
              <a:t>Voith </a:t>
            </a:r>
            <a:r>
              <a:rPr lang="en-US" b="1" err="1">
                <a:solidFill>
                  <a:schemeClr val="bg2"/>
                </a:solidFill>
              </a:rPr>
              <a:t>StreamDiver</a:t>
            </a:r>
            <a:r>
              <a:rPr lang="en-US" b="1">
                <a:solidFill>
                  <a:schemeClr val="bg2"/>
                </a:solidFill>
              </a:rPr>
              <a:t> 14-90</a:t>
            </a:r>
            <a:endParaRPr lang="en-US">
              <a:solidFill>
                <a:schemeClr val="bg2"/>
              </a:solidFill>
            </a:endParaRPr>
          </a:p>
          <a:p>
            <a:pPr marL="285750" indent="-285750">
              <a:lnSpc>
                <a:spcPct val="150000"/>
              </a:lnSpc>
              <a:buChar char="•"/>
            </a:pPr>
            <a:r>
              <a:rPr lang="en-US">
                <a:solidFill>
                  <a:schemeClr val="bg2"/>
                </a:solidFill>
              </a:rPr>
              <a:t>Intended for small hydro projects</a:t>
            </a:r>
          </a:p>
          <a:p>
            <a:pPr marL="285750" indent="-285750">
              <a:lnSpc>
                <a:spcPct val="150000"/>
              </a:lnSpc>
              <a:buChar char="•"/>
            </a:pPr>
            <a:r>
              <a:rPr lang="en-US">
                <a:solidFill>
                  <a:schemeClr val="bg2"/>
                </a:solidFill>
              </a:rPr>
              <a:t>Built-in generator</a:t>
            </a:r>
          </a:p>
          <a:p>
            <a:pPr marL="285750" indent="-285750">
              <a:lnSpc>
                <a:spcPct val="150000"/>
              </a:lnSpc>
              <a:buChar char="•"/>
            </a:pPr>
            <a:r>
              <a:rPr lang="en-US">
                <a:solidFill>
                  <a:schemeClr val="bg2"/>
                </a:solidFill>
              </a:rPr>
              <a:t>Built-in stop valve</a:t>
            </a:r>
          </a:p>
          <a:p>
            <a:pPr marL="285750" indent="-285750">
              <a:lnSpc>
                <a:spcPct val="150000"/>
              </a:lnSpc>
              <a:buChar char="•"/>
            </a:pPr>
            <a:r>
              <a:rPr lang="en-US">
                <a:solidFill>
                  <a:schemeClr val="bg2"/>
                </a:solidFill>
              </a:rPr>
              <a:t>Small - fits within current dam current powerhouse structure</a:t>
            </a:r>
          </a:p>
          <a:p>
            <a:pPr marL="285750" indent="-285750">
              <a:lnSpc>
                <a:spcPct val="150000"/>
              </a:lnSpc>
              <a:buChar char="•"/>
            </a:pPr>
            <a:r>
              <a:rPr lang="en-US">
                <a:solidFill>
                  <a:schemeClr val="bg2"/>
                </a:solidFill>
              </a:rPr>
              <a:t>Minimal operation costs</a:t>
            </a:r>
          </a:p>
          <a:p>
            <a:pPr marL="285750" indent="-285750">
              <a:lnSpc>
                <a:spcPct val="150000"/>
              </a:lnSpc>
              <a:buChar char="•"/>
            </a:pPr>
            <a:r>
              <a:rPr lang="en-US">
                <a:solidFill>
                  <a:schemeClr val="bg2"/>
                </a:solidFill>
              </a:rPr>
              <a:t>Low noise impact</a:t>
            </a:r>
          </a:p>
          <a:p>
            <a:pPr marL="285750" indent="-285750">
              <a:buChar char="•"/>
            </a:pPr>
            <a:endParaRPr lang="en-US"/>
          </a:p>
        </p:txBody>
      </p:sp>
      <p:pic>
        <p:nvPicPr>
          <p:cNvPr id="5" name="Picture 4" descr="StreamDiver | Voith">
            <a:extLst>
              <a:ext uri="{FF2B5EF4-FFF2-40B4-BE49-F238E27FC236}">
                <a16:creationId xmlns:a16="http://schemas.microsoft.com/office/drawing/2014/main" id="{1FA5D0FE-07A6-473D-23B2-A2BF14A84DD0}"/>
              </a:ext>
            </a:extLst>
          </p:cNvPr>
          <p:cNvPicPr>
            <a:picLocks noChangeAspect="1"/>
          </p:cNvPicPr>
          <p:nvPr/>
        </p:nvPicPr>
        <p:blipFill>
          <a:blip r:embed="rId3"/>
          <a:stretch>
            <a:fillRect/>
          </a:stretch>
        </p:blipFill>
        <p:spPr>
          <a:xfrm>
            <a:off x="4248964" y="989671"/>
            <a:ext cx="4772025" cy="2857500"/>
          </a:xfrm>
          <a:prstGeom prst="rect">
            <a:avLst/>
          </a:prstGeom>
        </p:spPr>
      </p:pic>
      <p:pic>
        <p:nvPicPr>
          <p:cNvPr id="6" name="Picture 5" descr="A blue and black logo&#10;&#10;AI-generated content may be incorrect.">
            <a:extLst>
              <a:ext uri="{FF2B5EF4-FFF2-40B4-BE49-F238E27FC236}">
                <a16:creationId xmlns:a16="http://schemas.microsoft.com/office/drawing/2014/main" id="{019A68CC-7938-92A7-9439-38542A8BBA50}"/>
              </a:ext>
            </a:extLst>
          </p:cNvPr>
          <p:cNvPicPr>
            <a:picLocks noChangeAspect="1"/>
          </p:cNvPicPr>
          <p:nvPr/>
        </p:nvPicPr>
        <p:blipFill>
          <a:blip r:embed="rId4"/>
          <a:stretch>
            <a:fillRect/>
          </a:stretch>
        </p:blipFill>
        <p:spPr>
          <a:xfrm>
            <a:off x="6237713" y="3971618"/>
            <a:ext cx="2780836" cy="671081"/>
          </a:xfrm>
          <a:prstGeom prst="rect">
            <a:avLst/>
          </a:prstGeom>
        </p:spPr>
      </p:pic>
    </p:spTree>
    <p:extLst>
      <p:ext uri="{BB962C8B-B14F-4D97-AF65-F5344CB8AC3E}">
        <p14:creationId xmlns:p14="http://schemas.microsoft.com/office/powerpoint/2010/main" val="3497182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3">
          <a:extLst>
            <a:ext uri="{FF2B5EF4-FFF2-40B4-BE49-F238E27FC236}">
              <a16:creationId xmlns:a16="http://schemas.microsoft.com/office/drawing/2014/main" id="{2F09DD0E-911A-41D4-2607-CC12AF71F7D4}"/>
            </a:ext>
          </a:extLst>
        </p:cNvPr>
        <p:cNvGrpSpPr/>
        <p:nvPr/>
      </p:nvGrpSpPr>
      <p:grpSpPr>
        <a:xfrm>
          <a:off x="0" y="0"/>
          <a:ext cx="0" cy="0"/>
          <a:chOff x="0" y="0"/>
          <a:chExt cx="0" cy="0"/>
        </a:xfrm>
      </p:grpSpPr>
      <p:sp>
        <p:nvSpPr>
          <p:cNvPr id="244" name="Google Shape;244;p32">
            <a:extLst>
              <a:ext uri="{FF2B5EF4-FFF2-40B4-BE49-F238E27FC236}">
                <a16:creationId xmlns:a16="http://schemas.microsoft.com/office/drawing/2014/main" id="{8222E899-1A8A-C7ED-992D-7AE836E220CF}"/>
              </a:ext>
            </a:extLst>
          </p:cNvPr>
          <p:cNvSpPr txBox="1"/>
          <p:nvPr/>
        </p:nvSpPr>
        <p:spPr>
          <a:xfrm>
            <a:off x="382229" y="0"/>
            <a:ext cx="8379600" cy="853500"/>
          </a:xfrm>
          <a:prstGeom prst="rect">
            <a:avLst/>
          </a:prstGeom>
          <a:noFill/>
          <a:ln>
            <a:noFill/>
          </a:ln>
        </p:spPr>
        <p:txBody>
          <a:bodyPr spcFirstLastPara="1" wrap="square" lIns="91425" tIns="45700" rIns="91425" bIns="45700" anchor="ctr" anchorCtr="0">
            <a:noAutofit/>
          </a:bodyPr>
          <a:lstStyle/>
          <a:p>
            <a:pPr algn="ctr"/>
            <a:r>
              <a:rPr lang="en" sz="2400" b="1">
                <a:solidFill>
                  <a:schemeClr val="lt1"/>
                </a:solidFill>
              </a:rPr>
              <a:t>FINAL SITE SELECTION</a:t>
            </a:r>
          </a:p>
        </p:txBody>
      </p:sp>
      <p:sp>
        <p:nvSpPr>
          <p:cNvPr id="2" name="Slide Number Placeholder 1">
            <a:extLst>
              <a:ext uri="{FF2B5EF4-FFF2-40B4-BE49-F238E27FC236}">
                <a16:creationId xmlns:a16="http://schemas.microsoft.com/office/drawing/2014/main" id="{7ECA5204-D494-6630-A3DD-FFE277FABB68}"/>
              </a:ext>
            </a:extLst>
          </p:cNvPr>
          <p:cNvSpPr>
            <a:spLocks noGrp="1"/>
          </p:cNvSpPr>
          <p:nvPr>
            <p:ph type="sldNum" idx="12"/>
          </p:nvPr>
        </p:nvSpPr>
        <p:spPr>
          <a:xfrm>
            <a:off x="7405380" y="4749851"/>
            <a:ext cx="1691700" cy="393600"/>
          </a:xfrm>
        </p:spPr>
        <p:txBody>
          <a:bodyPr/>
          <a:lstStyle/>
          <a:p>
            <a:r>
              <a:rPr lang="en"/>
              <a:t>Stevens,</a:t>
            </a:r>
            <a:fld id="{00000000-1234-1234-1234-123412341234}" type="slidenum">
              <a:rPr lang="en" dirty="0"/>
              <a:t>23</a:t>
            </a:fld>
            <a:endParaRPr lang="en-US"/>
          </a:p>
        </p:txBody>
      </p:sp>
      <p:pic>
        <p:nvPicPr>
          <p:cNvPr id="5" name="Picture 4" descr="A water fall over a dam&#10;&#10;AI-generated content may be incorrect.">
            <a:extLst>
              <a:ext uri="{FF2B5EF4-FFF2-40B4-BE49-F238E27FC236}">
                <a16:creationId xmlns:a16="http://schemas.microsoft.com/office/drawing/2014/main" id="{4A0CD433-1C3D-1578-BAAF-147FBBFB65CE}"/>
              </a:ext>
            </a:extLst>
          </p:cNvPr>
          <p:cNvPicPr>
            <a:picLocks noChangeAspect="1"/>
          </p:cNvPicPr>
          <p:nvPr/>
        </p:nvPicPr>
        <p:blipFill>
          <a:blip r:embed="rId3"/>
          <a:stretch>
            <a:fillRect/>
          </a:stretch>
        </p:blipFill>
        <p:spPr>
          <a:xfrm>
            <a:off x="4527535" y="2848067"/>
            <a:ext cx="4562475" cy="1832610"/>
          </a:xfrm>
          <a:prstGeom prst="rect">
            <a:avLst/>
          </a:prstGeom>
          <a:ln w="12700">
            <a:solidFill>
              <a:schemeClr val="tx1"/>
            </a:solidFill>
          </a:ln>
        </p:spPr>
      </p:pic>
      <p:pic>
        <p:nvPicPr>
          <p:cNvPr id="7" name="Picture 6" descr="A river with trees and a dam&#10;&#10;AI-generated content may be incorrect.">
            <a:extLst>
              <a:ext uri="{FF2B5EF4-FFF2-40B4-BE49-F238E27FC236}">
                <a16:creationId xmlns:a16="http://schemas.microsoft.com/office/drawing/2014/main" id="{F8F489A9-5F67-10D9-220A-59E2922A0A29}"/>
              </a:ext>
            </a:extLst>
          </p:cNvPr>
          <p:cNvPicPr>
            <a:picLocks noChangeAspect="1"/>
          </p:cNvPicPr>
          <p:nvPr/>
        </p:nvPicPr>
        <p:blipFill>
          <a:blip r:embed="rId4"/>
          <a:stretch>
            <a:fillRect/>
          </a:stretch>
        </p:blipFill>
        <p:spPr>
          <a:xfrm>
            <a:off x="5699760" y="939096"/>
            <a:ext cx="3390900" cy="1825127"/>
          </a:xfrm>
          <a:prstGeom prst="rect">
            <a:avLst/>
          </a:prstGeom>
          <a:ln w="12700">
            <a:solidFill>
              <a:schemeClr val="tx1"/>
            </a:solidFill>
          </a:ln>
        </p:spPr>
      </p:pic>
      <p:sp>
        <p:nvSpPr>
          <p:cNvPr id="8" name="Rectangle 7">
            <a:extLst>
              <a:ext uri="{FF2B5EF4-FFF2-40B4-BE49-F238E27FC236}">
                <a16:creationId xmlns:a16="http://schemas.microsoft.com/office/drawing/2014/main" id="{FE3554A9-E33C-1136-376C-AFA1216891E2}"/>
              </a:ext>
            </a:extLst>
          </p:cNvPr>
          <p:cNvSpPr/>
          <p:nvPr/>
        </p:nvSpPr>
        <p:spPr>
          <a:xfrm rot="2280000">
            <a:off x="8232917" y="1508046"/>
            <a:ext cx="274320" cy="60198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7FCF33-31AD-818F-96CD-5BA627508739}"/>
              </a:ext>
            </a:extLst>
          </p:cNvPr>
          <p:cNvSpPr txBox="1"/>
          <p:nvPr/>
        </p:nvSpPr>
        <p:spPr>
          <a:xfrm>
            <a:off x="7011745" y="1530051"/>
            <a:ext cx="128778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solidFill>
                  <a:srgbClr val="FF0000"/>
                </a:solidFill>
              </a:rPr>
              <a:t>Old Powerhouse</a:t>
            </a:r>
          </a:p>
        </p:txBody>
      </p:sp>
      <p:sp>
        <p:nvSpPr>
          <p:cNvPr id="11" name="TextBox 10">
            <a:extLst>
              <a:ext uri="{FF2B5EF4-FFF2-40B4-BE49-F238E27FC236}">
                <a16:creationId xmlns:a16="http://schemas.microsoft.com/office/drawing/2014/main" id="{258C14DA-1D35-64EB-8257-CFA9D5095E0B}"/>
              </a:ext>
            </a:extLst>
          </p:cNvPr>
          <p:cNvSpPr txBox="1"/>
          <p:nvPr/>
        </p:nvSpPr>
        <p:spPr>
          <a:xfrm>
            <a:off x="121920" y="937259"/>
            <a:ext cx="4061460" cy="3822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2"/>
                </a:solidFill>
              </a:rPr>
              <a:t>Coon Rapids Dam</a:t>
            </a:r>
          </a:p>
          <a:p>
            <a:pPr marL="285750" indent="-285750">
              <a:lnSpc>
                <a:spcPct val="150000"/>
              </a:lnSpc>
              <a:buChar char="•"/>
            </a:pPr>
            <a:r>
              <a:rPr lang="en-US">
                <a:solidFill>
                  <a:schemeClr val="bg2"/>
                </a:solidFill>
              </a:rPr>
              <a:t>Located in a park in Coon Rapids, Minnesota</a:t>
            </a:r>
          </a:p>
          <a:p>
            <a:pPr marL="285750" indent="-285750">
              <a:lnSpc>
                <a:spcPct val="150000"/>
              </a:lnSpc>
              <a:buChar char="•"/>
            </a:pPr>
            <a:r>
              <a:rPr lang="en-US">
                <a:solidFill>
                  <a:schemeClr val="bg2"/>
                </a:solidFill>
              </a:rPr>
              <a:t>Retired Hydropower Dam</a:t>
            </a:r>
          </a:p>
          <a:p>
            <a:pPr marL="742950" lvl="1" indent="-285750">
              <a:lnSpc>
                <a:spcPct val="150000"/>
              </a:lnSpc>
              <a:buFont typeface="Courier New"/>
              <a:buChar char="o"/>
            </a:pPr>
            <a:r>
              <a:rPr lang="en-US">
                <a:solidFill>
                  <a:schemeClr val="bg2"/>
                </a:solidFill>
              </a:rPr>
              <a:t>Old turbine housing remains</a:t>
            </a:r>
          </a:p>
          <a:p>
            <a:pPr marL="285750" indent="-285750">
              <a:lnSpc>
                <a:spcPct val="150000"/>
              </a:lnSpc>
              <a:buChar char="•"/>
            </a:pPr>
            <a:r>
              <a:rPr lang="en-US">
                <a:solidFill>
                  <a:schemeClr val="bg2"/>
                </a:solidFill>
              </a:rPr>
              <a:t>Currently acts as a barrier against invasive carp</a:t>
            </a:r>
          </a:p>
          <a:p>
            <a:pPr marL="285750" indent="-285750">
              <a:lnSpc>
                <a:spcPct val="150000"/>
              </a:lnSpc>
              <a:buChar char="•"/>
            </a:pPr>
            <a:r>
              <a:rPr lang="en-US">
                <a:solidFill>
                  <a:schemeClr val="bg2"/>
                </a:solidFill>
              </a:rPr>
              <a:t>Low-Head, High Flow</a:t>
            </a:r>
          </a:p>
          <a:p>
            <a:pPr marL="742950" lvl="1" indent="-285750">
              <a:lnSpc>
                <a:spcPct val="150000"/>
              </a:lnSpc>
              <a:buFont typeface="Courier New"/>
              <a:buChar char="o"/>
            </a:pPr>
            <a:r>
              <a:rPr lang="en-US">
                <a:solidFill>
                  <a:schemeClr val="bg2"/>
                </a:solidFill>
              </a:rPr>
              <a:t>Ideal for small hydro projects</a:t>
            </a:r>
          </a:p>
          <a:p>
            <a:pPr marL="285750" indent="-285750">
              <a:lnSpc>
                <a:spcPct val="150000"/>
              </a:lnSpc>
              <a:buChar char="•"/>
            </a:pPr>
            <a:r>
              <a:rPr lang="en-US">
                <a:solidFill>
                  <a:schemeClr val="bg2"/>
                </a:solidFill>
              </a:rPr>
              <a:t>Owned by Three Rivers Park District</a:t>
            </a:r>
          </a:p>
          <a:p>
            <a:pPr marL="285750" indent="-285750">
              <a:lnSpc>
                <a:spcPct val="150000"/>
              </a:lnSpc>
              <a:buChar char="•"/>
            </a:pPr>
            <a:r>
              <a:rPr lang="en-US">
                <a:solidFill>
                  <a:schemeClr val="bg2"/>
                </a:solidFill>
              </a:rPr>
              <a:t>Onsite Substation</a:t>
            </a:r>
          </a:p>
          <a:p>
            <a:pPr marL="285750" indent="-285750">
              <a:lnSpc>
                <a:spcPct val="150000"/>
              </a:lnSpc>
              <a:buChar char="•"/>
            </a:pPr>
            <a:r>
              <a:rPr lang="en-US">
                <a:solidFill>
                  <a:schemeClr val="bg2"/>
                </a:solidFill>
              </a:rPr>
              <a:t>Acceptable Localized Cost of Energy (LCOE</a:t>
            </a:r>
            <a:r>
              <a:rPr lang="en-US"/>
              <a:t>)</a:t>
            </a:r>
            <a:br>
              <a:rPr lang="en-US"/>
            </a:br>
            <a:endParaRPr lang="en-US"/>
          </a:p>
        </p:txBody>
      </p:sp>
      <p:pic>
        <p:nvPicPr>
          <p:cNvPr id="12" name="Picture 11" descr="A logo for a park district&#10;&#10;AI-generated content may be incorrect.">
            <a:extLst>
              <a:ext uri="{FF2B5EF4-FFF2-40B4-BE49-F238E27FC236}">
                <a16:creationId xmlns:a16="http://schemas.microsoft.com/office/drawing/2014/main" id="{21B50F51-F73D-4C20-FFDE-5188274FACF7}"/>
              </a:ext>
            </a:extLst>
          </p:cNvPr>
          <p:cNvPicPr>
            <a:picLocks noChangeAspect="1"/>
          </p:cNvPicPr>
          <p:nvPr/>
        </p:nvPicPr>
        <p:blipFill>
          <a:blip r:embed="rId5"/>
          <a:srcRect l="251" t="1585" r="-3225" b="9080"/>
          <a:stretch>
            <a:fillRect/>
          </a:stretch>
        </p:blipFill>
        <p:spPr>
          <a:xfrm>
            <a:off x="4190843" y="931163"/>
            <a:ext cx="1498697" cy="1368268"/>
          </a:xfrm>
          <a:prstGeom prst="rect">
            <a:avLst/>
          </a:prstGeom>
        </p:spPr>
      </p:pic>
    </p:spTree>
    <p:extLst>
      <p:ext uri="{BB962C8B-B14F-4D97-AF65-F5344CB8AC3E}">
        <p14:creationId xmlns:p14="http://schemas.microsoft.com/office/powerpoint/2010/main" val="2453734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3">
          <a:extLst>
            <a:ext uri="{FF2B5EF4-FFF2-40B4-BE49-F238E27FC236}">
              <a16:creationId xmlns:a16="http://schemas.microsoft.com/office/drawing/2014/main" id="{E8AEB56B-642E-50A3-106B-42EDD799D2F8}"/>
            </a:ext>
          </a:extLst>
        </p:cNvPr>
        <p:cNvGrpSpPr/>
        <p:nvPr/>
      </p:nvGrpSpPr>
      <p:grpSpPr>
        <a:xfrm>
          <a:off x="0" y="0"/>
          <a:ext cx="0" cy="0"/>
          <a:chOff x="0" y="0"/>
          <a:chExt cx="0" cy="0"/>
        </a:xfrm>
      </p:grpSpPr>
      <p:sp>
        <p:nvSpPr>
          <p:cNvPr id="244" name="Google Shape;244;p32">
            <a:extLst>
              <a:ext uri="{FF2B5EF4-FFF2-40B4-BE49-F238E27FC236}">
                <a16:creationId xmlns:a16="http://schemas.microsoft.com/office/drawing/2014/main" id="{99C69D93-E248-7ABA-14B1-506FAC449346}"/>
              </a:ext>
            </a:extLst>
          </p:cNvPr>
          <p:cNvSpPr txBox="1"/>
          <p:nvPr/>
        </p:nvSpPr>
        <p:spPr>
          <a:xfrm>
            <a:off x="382229" y="0"/>
            <a:ext cx="8379600" cy="853500"/>
          </a:xfrm>
          <a:prstGeom prst="rect">
            <a:avLst/>
          </a:prstGeom>
          <a:noFill/>
          <a:ln>
            <a:noFill/>
          </a:ln>
        </p:spPr>
        <p:txBody>
          <a:bodyPr spcFirstLastPara="1" wrap="square" lIns="91425" tIns="45700" rIns="91425" bIns="45700" anchor="ctr" anchorCtr="0">
            <a:noAutofit/>
          </a:bodyPr>
          <a:lstStyle/>
          <a:p>
            <a:pPr algn="ctr"/>
            <a:r>
              <a:rPr lang="en" sz="2400" b="1">
                <a:solidFill>
                  <a:schemeClr val="lt1"/>
                </a:solidFill>
              </a:rPr>
              <a:t>LAYOUT AT DAM</a:t>
            </a:r>
          </a:p>
        </p:txBody>
      </p:sp>
      <p:sp>
        <p:nvSpPr>
          <p:cNvPr id="2" name="Slide Number Placeholder 1">
            <a:extLst>
              <a:ext uri="{FF2B5EF4-FFF2-40B4-BE49-F238E27FC236}">
                <a16:creationId xmlns:a16="http://schemas.microsoft.com/office/drawing/2014/main" id="{9DA82A74-C897-0936-1544-795E8A6BC4C3}"/>
              </a:ext>
            </a:extLst>
          </p:cNvPr>
          <p:cNvSpPr>
            <a:spLocks noGrp="1"/>
          </p:cNvSpPr>
          <p:nvPr>
            <p:ph type="sldNum" idx="12"/>
          </p:nvPr>
        </p:nvSpPr>
        <p:spPr>
          <a:xfrm>
            <a:off x="7128034" y="4741447"/>
            <a:ext cx="2011067" cy="444026"/>
          </a:xfrm>
        </p:spPr>
        <p:txBody>
          <a:bodyPr/>
          <a:lstStyle/>
          <a:p>
            <a:r>
              <a:rPr lang="en"/>
              <a:t>Stevens,</a:t>
            </a:r>
            <a:fld id="{00000000-1234-1234-1234-123412341234}" type="slidenum">
              <a:rPr lang="en" dirty="0"/>
              <a:t>24</a:t>
            </a:fld>
            <a:endParaRPr lang="en-US"/>
          </a:p>
        </p:txBody>
      </p:sp>
      <p:pic>
        <p:nvPicPr>
          <p:cNvPr id="5" name="Picture 4">
            <a:extLst>
              <a:ext uri="{FF2B5EF4-FFF2-40B4-BE49-F238E27FC236}">
                <a16:creationId xmlns:a16="http://schemas.microsoft.com/office/drawing/2014/main" id="{E8B265D3-418E-A954-42C1-4B819B0E98E7}"/>
              </a:ext>
            </a:extLst>
          </p:cNvPr>
          <p:cNvPicPr>
            <a:picLocks noChangeAspect="1"/>
          </p:cNvPicPr>
          <p:nvPr/>
        </p:nvPicPr>
        <p:blipFill>
          <a:blip r:embed="rId3"/>
          <a:stretch>
            <a:fillRect/>
          </a:stretch>
        </p:blipFill>
        <p:spPr>
          <a:xfrm>
            <a:off x="2013006" y="908538"/>
            <a:ext cx="5125315" cy="3773366"/>
          </a:xfrm>
          <a:prstGeom prst="rect">
            <a:avLst/>
          </a:prstGeom>
          <a:ln w="12700">
            <a:solidFill>
              <a:schemeClr val="tx1"/>
            </a:solidFill>
          </a:ln>
        </p:spPr>
      </p:pic>
    </p:spTree>
    <p:extLst>
      <p:ext uri="{BB962C8B-B14F-4D97-AF65-F5344CB8AC3E}">
        <p14:creationId xmlns:p14="http://schemas.microsoft.com/office/powerpoint/2010/main" val="1224803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3">
          <a:extLst>
            <a:ext uri="{FF2B5EF4-FFF2-40B4-BE49-F238E27FC236}">
              <a16:creationId xmlns:a16="http://schemas.microsoft.com/office/drawing/2014/main" id="{607818B2-D465-F599-D173-2431467E47C3}"/>
            </a:ext>
          </a:extLst>
        </p:cNvPr>
        <p:cNvGrpSpPr/>
        <p:nvPr/>
      </p:nvGrpSpPr>
      <p:grpSpPr>
        <a:xfrm>
          <a:off x="0" y="0"/>
          <a:ext cx="0" cy="0"/>
          <a:chOff x="0" y="0"/>
          <a:chExt cx="0" cy="0"/>
        </a:xfrm>
      </p:grpSpPr>
      <p:sp>
        <p:nvSpPr>
          <p:cNvPr id="244" name="Google Shape;244;p32">
            <a:extLst>
              <a:ext uri="{FF2B5EF4-FFF2-40B4-BE49-F238E27FC236}">
                <a16:creationId xmlns:a16="http://schemas.microsoft.com/office/drawing/2014/main" id="{6695C6F3-C000-E0DE-E19B-0C05DC79D9B8}"/>
              </a:ext>
            </a:extLst>
          </p:cNvPr>
          <p:cNvSpPr txBox="1"/>
          <p:nvPr/>
        </p:nvSpPr>
        <p:spPr>
          <a:xfrm>
            <a:off x="382229" y="0"/>
            <a:ext cx="8379600" cy="853500"/>
          </a:xfrm>
          <a:prstGeom prst="rect">
            <a:avLst/>
          </a:prstGeom>
          <a:noFill/>
          <a:ln>
            <a:noFill/>
          </a:ln>
        </p:spPr>
        <p:txBody>
          <a:bodyPr spcFirstLastPara="1" wrap="square" lIns="91425" tIns="45700" rIns="91425" bIns="45700" anchor="ctr" anchorCtr="0">
            <a:noAutofit/>
          </a:bodyPr>
          <a:lstStyle/>
          <a:p>
            <a:pPr algn="ctr"/>
            <a:r>
              <a:rPr lang="en" sz="2400" b="1">
                <a:solidFill>
                  <a:schemeClr val="lt1"/>
                </a:solidFill>
              </a:rPr>
              <a:t>SYSTEM OVERVIEW</a:t>
            </a:r>
          </a:p>
        </p:txBody>
      </p:sp>
      <p:sp>
        <p:nvSpPr>
          <p:cNvPr id="2" name="Slide Number Placeholder 1">
            <a:extLst>
              <a:ext uri="{FF2B5EF4-FFF2-40B4-BE49-F238E27FC236}">
                <a16:creationId xmlns:a16="http://schemas.microsoft.com/office/drawing/2014/main" id="{1D577D06-2213-5463-BC80-24A9138A2750}"/>
              </a:ext>
            </a:extLst>
          </p:cNvPr>
          <p:cNvSpPr>
            <a:spLocks noGrp="1"/>
          </p:cNvSpPr>
          <p:nvPr>
            <p:ph type="sldNum" idx="12"/>
          </p:nvPr>
        </p:nvSpPr>
        <p:spPr>
          <a:xfrm>
            <a:off x="8044115" y="4749851"/>
            <a:ext cx="1069773" cy="393600"/>
          </a:xfrm>
        </p:spPr>
        <p:txBody>
          <a:bodyPr/>
          <a:lstStyle/>
          <a:p>
            <a:r>
              <a:rPr lang="en"/>
              <a:t>Stevens,</a:t>
            </a:r>
            <a:fld id="{00000000-1234-1234-1234-123412341234}" type="slidenum">
              <a:rPr lang="en" dirty="0"/>
              <a:t>25</a:t>
            </a:fld>
            <a:endParaRPr lang="en-US"/>
          </a:p>
        </p:txBody>
      </p:sp>
      <p:pic>
        <p:nvPicPr>
          <p:cNvPr id="3" name="Picture 2" descr="A graph of a graph of a graph of a graph of a graph of a graph of a graph of a graph of a graph of a graph of a graph of a graph of a graph of&#10;&#10;AI-generated content may be incorrect.">
            <a:extLst>
              <a:ext uri="{FF2B5EF4-FFF2-40B4-BE49-F238E27FC236}">
                <a16:creationId xmlns:a16="http://schemas.microsoft.com/office/drawing/2014/main" id="{2611C527-249F-6003-A0DB-65FF5C02B863}"/>
              </a:ext>
            </a:extLst>
          </p:cNvPr>
          <p:cNvPicPr>
            <a:picLocks noChangeAspect="1"/>
          </p:cNvPicPr>
          <p:nvPr/>
        </p:nvPicPr>
        <p:blipFill>
          <a:blip r:embed="rId3"/>
          <a:srcRect l="1113" t="1483" r="954" b="1483"/>
          <a:stretch>
            <a:fillRect/>
          </a:stretch>
        </p:blipFill>
        <p:spPr>
          <a:xfrm>
            <a:off x="4214485" y="978596"/>
            <a:ext cx="4825086" cy="3585581"/>
          </a:xfrm>
          <a:prstGeom prst="rect">
            <a:avLst/>
          </a:prstGeom>
          <a:ln>
            <a:solidFill>
              <a:schemeClr val="tx1"/>
            </a:solidFill>
          </a:ln>
        </p:spPr>
      </p:pic>
      <p:sp>
        <p:nvSpPr>
          <p:cNvPr id="7" name="TextBox 6">
            <a:extLst>
              <a:ext uri="{FF2B5EF4-FFF2-40B4-BE49-F238E27FC236}">
                <a16:creationId xmlns:a16="http://schemas.microsoft.com/office/drawing/2014/main" id="{6FBC99EB-C0FF-6BC8-7892-0E0657DE71CF}"/>
              </a:ext>
            </a:extLst>
          </p:cNvPr>
          <p:cNvSpPr txBox="1"/>
          <p:nvPr/>
        </p:nvSpPr>
        <p:spPr>
          <a:xfrm>
            <a:off x="215937" y="851724"/>
            <a:ext cx="4081268" cy="39164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2"/>
              </a:solidFill>
            </a:endParaRPr>
          </a:p>
          <a:p>
            <a:r>
              <a:rPr lang="en-US">
                <a:solidFill>
                  <a:schemeClr val="bg2"/>
                </a:solidFill>
              </a:rPr>
              <a:t>Plugging Flow/Head data from 2020-2026 into our MATLAB Simulation*, we predict the following annual output pattern</a:t>
            </a:r>
          </a:p>
          <a:p>
            <a:endParaRPr lang="en-US">
              <a:solidFill>
                <a:schemeClr val="bg2"/>
              </a:solidFill>
            </a:endParaRPr>
          </a:p>
          <a:p>
            <a:endParaRPr lang="en-US">
              <a:solidFill>
                <a:schemeClr val="bg2"/>
              </a:solidFill>
            </a:endParaRPr>
          </a:p>
          <a:p>
            <a:endParaRPr lang="en-US">
              <a:solidFill>
                <a:schemeClr val="bg2"/>
              </a:solidFill>
            </a:endParaRPr>
          </a:p>
          <a:p>
            <a:endParaRPr lang="en-US">
              <a:solidFill>
                <a:schemeClr val="bg2"/>
              </a:solidFill>
            </a:endParaRPr>
          </a:p>
          <a:p>
            <a:endParaRPr lang="en-US">
              <a:solidFill>
                <a:schemeClr val="bg2"/>
              </a:solidFill>
            </a:endParaRPr>
          </a:p>
          <a:p>
            <a:endParaRPr lang="en-US">
              <a:solidFill>
                <a:schemeClr val="bg2"/>
              </a:solidFill>
            </a:endParaRPr>
          </a:p>
          <a:p>
            <a:endParaRPr lang="en-US">
              <a:solidFill>
                <a:schemeClr val="bg2"/>
              </a:solidFill>
            </a:endParaRPr>
          </a:p>
          <a:p>
            <a:endParaRPr lang="en-US">
              <a:solidFill>
                <a:schemeClr val="bg2"/>
              </a:solidFill>
            </a:endParaRPr>
          </a:p>
          <a:p>
            <a:endParaRPr lang="en-US">
              <a:solidFill>
                <a:schemeClr val="bg2"/>
              </a:solidFill>
            </a:endParaRPr>
          </a:p>
          <a:p>
            <a:endParaRPr lang="en-US">
              <a:solidFill>
                <a:schemeClr val="bg2"/>
              </a:solidFill>
            </a:endParaRPr>
          </a:p>
          <a:p>
            <a:endParaRPr lang="en-US">
              <a:solidFill>
                <a:schemeClr val="bg2"/>
              </a:solidFill>
            </a:endParaRPr>
          </a:p>
          <a:p>
            <a:endParaRPr lang="en-US">
              <a:solidFill>
                <a:schemeClr val="bg2"/>
              </a:solidFill>
            </a:endParaRPr>
          </a:p>
          <a:p>
            <a:endParaRPr lang="en-US">
              <a:solidFill>
                <a:schemeClr val="bg2"/>
              </a:solidFill>
            </a:endParaRPr>
          </a:p>
          <a:p>
            <a:r>
              <a:rPr lang="en-US" sz="1050">
                <a:solidFill>
                  <a:schemeClr val="bg2"/>
                </a:solidFill>
              </a:rPr>
              <a:t>*Uses given input-output figures from Voith</a:t>
            </a:r>
            <a:endParaRPr lang="en-US" sz="1100">
              <a:solidFill>
                <a:schemeClr val="bg2"/>
              </a:solidFill>
            </a:endParaRPr>
          </a:p>
        </p:txBody>
      </p:sp>
    </p:spTree>
    <p:extLst>
      <p:ext uri="{BB962C8B-B14F-4D97-AF65-F5344CB8AC3E}">
        <p14:creationId xmlns:p14="http://schemas.microsoft.com/office/powerpoint/2010/main" val="1346170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3">
          <a:extLst>
            <a:ext uri="{FF2B5EF4-FFF2-40B4-BE49-F238E27FC236}">
              <a16:creationId xmlns:a16="http://schemas.microsoft.com/office/drawing/2014/main" id="{9B1B6A2C-D673-688E-7D90-F859CE3F568C}"/>
            </a:ext>
          </a:extLst>
        </p:cNvPr>
        <p:cNvGrpSpPr/>
        <p:nvPr/>
      </p:nvGrpSpPr>
      <p:grpSpPr>
        <a:xfrm>
          <a:off x="0" y="0"/>
          <a:ext cx="0" cy="0"/>
          <a:chOff x="0" y="0"/>
          <a:chExt cx="0" cy="0"/>
        </a:xfrm>
      </p:grpSpPr>
      <p:sp>
        <p:nvSpPr>
          <p:cNvPr id="244" name="Google Shape;244;p32">
            <a:extLst>
              <a:ext uri="{FF2B5EF4-FFF2-40B4-BE49-F238E27FC236}">
                <a16:creationId xmlns:a16="http://schemas.microsoft.com/office/drawing/2014/main" id="{3862DBB3-3990-1C0E-3453-F5E74B27444D}"/>
              </a:ext>
            </a:extLst>
          </p:cNvPr>
          <p:cNvSpPr txBox="1"/>
          <p:nvPr/>
        </p:nvSpPr>
        <p:spPr>
          <a:xfrm>
            <a:off x="382229" y="0"/>
            <a:ext cx="8379600" cy="853500"/>
          </a:xfrm>
          <a:prstGeom prst="rect">
            <a:avLst/>
          </a:prstGeom>
          <a:noFill/>
          <a:ln>
            <a:noFill/>
          </a:ln>
        </p:spPr>
        <p:txBody>
          <a:bodyPr spcFirstLastPara="1" wrap="square" lIns="91425" tIns="45700" rIns="91425" bIns="45700" anchor="ctr" anchorCtr="0">
            <a:noAutofit/>
          </a:bodyPr>
          <a:lstStyle/>
          <a:p>
            <a:pPr algn="ctr"/>
            <a:r>
              <a:rPr lang="en" sz="2400" b="1">
                <a:solidFill>
                  <a:schemeClr val="lt1"/>
                </a:solidFill>
              </a:rPr>
              <a:t>FINAL CONFIGURATION</a:t>
            </a:r>
          </a:p>
        </p:txBody>
      </p:sp>
      <p:sp>
        <p:nvSpPr>
          <p:cNvPr id="2" name="Slide Number Placeholder 1">
            <a:extLst>
              <a:ext uri="{FF2B5EF4-FFF2-40B4-BE49-F238E27FC236}">
                <a16:creationId xmlns:a16="http://schemas.microsoft.com/office/drawing/2014/main" id="{07374D85-6135-0E19-0C87-D41F838F144A}"/>
              </a:ext>
            </a:extLst>
          </p:cNvPr>
          <p:cNvSpPr>
            <a:spLocks noGrp="1"/>
          </p:cNvSpPr>
          <p:nvPr>
            <p:ph type="sldNum" idx="12"/>
          </p:nvPr>
        </p:nvSpPr>
        <p:spPr>
          <a:xfrm>
            <a:off x="6917924" y="4724638"/>
            <a:ext cx="2204368" cy="418813"/>
          </a:xfrm>
        </p:spPr>
        <p:txBody>
          <a:bodyPr/>
          <a:lstStyle/>
          <a:p>
            <a:r>
              <a:rPr lang="en"/>
              <a:t>Stevens,</a:t>
            </a:r>
            <a:fld id="{00000000-1234-1234-1234-123412341234}" type="slidenum">
              <a:rPr lang="en"/>
              <a:t>26</a:t>
            </a:fld>
            <a:endParaRPr lang="en-US"/>
          </a:p>
        </p:txBody>
      </p:sp>
      <p:pic>
        <p:nvPicPr>
          <p:cNvPr id="4" name="Picture 3" descr="A blueprint of a building&#10;&#10;AI-generated content may be incorrect.">
            <a:extLst>
              <a:ext uri="{FF2B5EF4-FFF2-40B4-BE49-F238E27FC236}">
                <a16:creationId xmlns:a16="http://schemas.microsoft.com/office/drawing/2014/main" id="{4C583196-203D-7615-13C1-076D085D0860}"/>
              </a:ext>
            </a:extLst>
          </p:cNvPr>
          <p:cNvPicPr>
            <a:picLocks noChangeAspect="1"/>
          </p:cNvPicPr>
          <p:nvPr/>
        </p:nvPicPr>
        <p:blipFill>
          <a:blip r:embed="rId3"/>
          <a:stretch>
            <a:fillRect/>
          </a:stretch>
        </p:blipFill>
        <p:spPr>
          <a:xfrm>
            <a:off x="5362100" y="2397592"/>
            <a:ext cx="3756184" cy="2314670"/>
          </a:xfrm>
          <a:prstGeom prst="rect">
            <a:avLst/>
          </a:prstGeom>
        </p:spPr>
      </p:pic>
      <p:pic>
        <p:nvPicPr>
          <p:cNvPr id="5" name="Picture 4" descr="A grey metal beam with holes&#10;&#10;AI-generated content may be incorrect.">
            <a:extLst>
              <a:ext uri="{FF2B5EF4-FFF2-40B4-BE49-F238E27FC236}">
                <a16:creationId xmlns:a16="http://schemas.microsoft.com/office/drawing/2014/main" id="{D43512DF-B894-0F68-EB15-9B9BB8C74EE0}"/>
              </a:ext>
            </a:extLst>
          </p:cNvPr>
          <p:cNvPicPr>
            <a:picLocks noChangeAspect="1"/>
          </p:cNvPicPr>
          <p:nvPr/>
        </p:nvPicPr>
        <p:blipFill>
          <a:blip r:embed="rId4"/>
          <a:srcRect l="17000" t="31860" r="25922" b="23628"/>
          <a:stretch>
            <a:fillRect/>
          </a:stretch>
        </p:blipFill>
        <p:spPr>
          <a:xfrm>
            <a:off x="38100" y="2396824"/>
            <a:ext cx="5303051" cy="2308569"/>
          </a:xfrm>
          <a:prstGeom prst="rect">
            <a:avLst/>
          </a:prstGeom>
        </p:spPr>
      </p:pic>
      <p:sp>
        <p:nvSpPr>
          <p:cNvPr id="6" name="TextBox 5">
            <a:extLst>
              <a:ext uri="{FF2B5EF4-FFF2-40B4-BE49-F238E27FC236}">
                <a16:creationId xmlns:a16="http://schemas.microsoft.com/office/drawing/2014/main" id="{C09C44A5-56EF-0B86-BE02-89FB1AD127DB}"/>
              </a:ext>
            </a:extLst>
          </p:cNvPr>
          <p:cNvSpPr txBox="1"/>
          <p:nvPr/>
        </p:nvSpPr>
        <p:spPr>
          <a:xfrm>
            <a:off x="91440" y="952500"/>
            <a:ext cx="5570220"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a:solidFill>
                  <a:schemeClr val="bg2"/>
                </a:solidFill>
              </a:rPr>
              <a:t>5 </a:t>
            </a:r>
            <a:r>
              <a:rPr lang="en-US" err="1">
                <a:solidFill>
                  <a:schemeClr val="bg2"/>
                </a:solidFill>
              </a:rPr>
              <a:t>StreamDiver</a:t>
            </a:r>
            <a:r>
              <a:rPr lang="en-US">
                <a:solidFill>
                  <a:schemeClr val="bg2"/>
                </a:solidFill>
              </a:rPr>
              <a:t> 14-90 Turbine Units</a:t>
            </a:r>
          </a:p>
          <a:p>
            <a:pPr marL="285750" indent="-285750">
              <a:buChar char="•"/>
            </a:pPr>
            <a:r>
              <a:rPr lang="en-US">
                <a:solidFill>
                  <a:schemeClr val="bg2"/>
                </a:solidFill>
              </a:rPr>
              <a:t>Each unit has a trash rack to prevent debris entry</a:t>
            </a:r>
          </a:p>
          <a:p>
            <a:pPr marL="285750" indent="-285750">
              <a:buChar char="•"/>
            </a:pPr>
            <a:r>
              <a:rPr lang="en-US">
                <a:solidFill>
                  <a:schemeClr val="bg2"/>
                </a:solidFill>
              </a:rPr>
              <a:t>Modifies the pre-existing turbine housing to fit the turbines</a:t>
            </a:r>
          </a:p>
          <a:p>
            <a:pPr marL="285750" indent="-285750">
              <a:buChar char="•"/>
            </a:pPr>
            <a:r>
              <a:rPr lang="en-US">
                <a:solidFill>
                  <a:schemeClr val="bg2"/>
                </a:solidFill>
              </a:rPr>
              <a:t>Turbine housing based off the recommended </a:t>
            </a:r>
            <a:r>
              <a:rPr lang="en-US" err="1">
                <a:solidFill>
                  <a:schemeClr val="bg2"/>
                </a:solidFill>
              </a:rPr>
              <a:t>StreamDiver</a:t>
            </a:r>
            <a:r>
              <a:rPr lang="en-US">
                <a:solidFill>
                  <a:schemeClr val="bg2"/>
                </a:solidFill>
              </a:rPr>
              <a:t> housing</a:t>
            </a:r>
          </a:p>
        </p:txBody>
      </p:sp>
      <p:pic>
        <p:nvPicPr>
          <p:cNvPr id="7" name="Picture 6" descr="A diagram of a machine&#10;&#10;AI-generated content may be incorrect.">
            <a:extLst>
              <a:ext uri="{FF2B5EF4-FFF2-40B4-BE49-F238E27FC236}">
                <a16:creationId xmlns:a16="http://schemas.microsoft.com/office/drawing/2014/main" id="{E0DDE5FA-20FD-2730-ACFD-5D3DF737550B}"/>
              </a:ext>
            </a:extLst>
          </p:cNvPr>
          <p:cNvPicPr>
            <a:picLocks noChangeAspect="1"/>
          </p:cNvPicPr>
          <p:nvPr/>
        </p:nvPicPr>
        <p:blipFill>
          <a:blip r:embed="rId5"/>
          <a:stretch>
            <a:fillRect/>
          </a:stretch>
        </p:blipFill>
        <p:spPr>
          <a:xfrm>
            <a:off x="5692140" y="898545"/>
            <a:ext cx="3101340" cy="1449030"/>
          </a:xfrm>
          <a:prstGeom prst="rect">
            <a:avLst/>
          </a:prstGeom>
          <a:ln w="12700">
            <a:solidFill>
              <a:schemeClr val="tx1"/>
            </a:solidFill>
          </a:ln>
        </p:spPr>
      </p:pic>
    </p:spTree>
    <p:extLst>
      <p:ext uri="{BB962C8B-B14F-4D97-AF65-F5344CB8AC3E}">
        <p14:creationId xmlns:p14="http://schemas.microsoft.com/office/powerpoint/2010/main" val="3724463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3">
          <a:extLst>
            <a:ext uri="{FF2B5EF4-FFF2-40B4-BE49-F238E27FC236}">
              <a16:creationId xmlns:a16="http://schemas.microsoft.com/office/drawing/2014/main" id="{B5B95691-FBE8-0407-1983-32DD52287FD5}"/>
            </a:ext>
          </a:extLst>
        </p:cNvPr>
        <p:cNvGrpSpPr/>
        <p:nvPr/>
      </p:nvGrpSpPr>
      <p:grpSpPr>
        <a:xfrm>
          <a:off x="0" y="0"/>
          <a:ext cx="0" cy="0"/>
          <a:chOff x="0" y="0"/>
          <a:chExt cx="0" cy="0"/>
        </a:xfrm>
      </p:grpSpPr>
      <p:sp>
        <p:nvSpPr>
          <p:cNvPr id="244" name="Google Shape;244;p32">
            <a:extLst>
              <a:ext uri="{FF2B5EF4-FFF2-40B4-BE49-F238E27FC236}">
                <a16:creationId xmlns:a16="http://schemas.microsoft.com/office/drawing/2014/main" id="{738BC792-0EA9-0A6C-B26C-92C9F552158D}"/>
              </a:ext>
            </a:extLst>
          </p:cNvPr>
          <p:cNvSpPr txBox="1"/>
          <p:nvPr/>
        </p:nvSpPr>
        <p:spPr>
          <a:xfrm>
            <a:off x="382229" y="0"/>
            <a:ext cx="8379600" cy="853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2400" b="1">
                <a:solidFill>
                  <a:schemeClr val="lt1"/>
                </a:solidFill>
              </a:rPr>
              <a:t>SCHEDULE</a:t>
            </a:r>
          </a:p>
        </p:txBody>
      </p:sp>
      <p:sp>
        <p:nvSpPr>
          <p:cNvPr id="2" name="Slide Number Placeholder 1">
            <a:extLst>
              <a:ext uri="{FF2B5EF4-FFF2-40B4-BE49-F238E27FC236}">
                <a16:creationId xmlns:a16="http://schemas.microsoft.com/office/drawing/2014/main" id="{69E781A5-0614-4870-A766-EB77BD28C18E}"/>
              </a:ext>
            </a:extLst>
          </p:cNvPr>
          <p:cNvSpPr>
            <a:spLocks noGrp="1"/>
          </p:cNvSpPr>
          <p:nvPr>
            <p:ph type="sldNum" idx="12"/>
          </p:nvPr>
        </p:nvSpPr>
        <p:spPr>
          <a:xfrm>
            <a:off x="6674196" y="4749851"/>
            <a:ext cx="2473309" cy="393600"/>
          </a:xfrm>
        </p:spPr>
        <p:txBody>
          <a:bodyPr/>
          <a:lstStyle/>
          <a:p>
            <a:r>
              <a:rPr lang="en"/>
              <a:t>Holguin, </a:t>
            </a:r>
            <a:fld id="{00000000-1234-1234-1234-123412341234}" type="slidenum">
              <a:rPr lang="en"/>
              <a:pPr/>
              <a:t>27</a:t>
            </a:fld>
            <a:endParaRPr lang="en-US"/>
          </a:p>
        </p:txBody>
      </p:sp>
      <p:pic>
        <p:nvPicPr>
          <p:cNvPr id="6" name="Picture 5" descr="A grid with green lines and numbers&#10;&#10;AI-generated content may be incorrect.">
            <a:extLst>
              <a:ext uri="{FF2B5EF4-FFF2-40B4-BE49-F238E27FC236}">
                <a16:creationId xmlns:a16="http://schemas.microsoft.com/office/drawing/2014/main" id="{45DDA6F8-EAA1-11F6-57B1-D4A1FEA9F625}"/>
              </a:ext>
            </a:extLst>
          </p:cNvPr>
          <p:cNvPicPr>
            <a:picLocks noChangeAspect="1"/>
          </p:cNvPicPr>
          <p:nvPr/>
        </p:nvPicPr>
        <p:blipFill>
          <a:blip r:embed="rId3"/>
          <a:stretch>
            <a:fillRect/>
          </a:stretch>
        </p:blipFill>
        <p:spPr>
          <a:xfrm>
            <a:off x="700025" y="930519"/>
            <a:ext cx="7590084" cy="3751384"/>
          </a:xfrm>
          <a:prstGeom prst="rect">
            <a:avLst/>
          </a:prstGeom>
          <a:solidFill>
            <a:srgbClr val="000000">
              <a:shade val="95000"/>
            </a:srgbClr>
          </a:solidFill>
          <a:ln w="12700" cap="sq">
            <a:solidFill>
              <a:schemeClr val="bg2"/>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956820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3">
          <a:extLst>
            <a:ext uri="{FF2B5EF4-FFF2-40B4-BE49-F238E27FC236}">
              <a16:creationId xmlns:a16="http://schemas.microsoft.com/office/drawing/2014/main" id="{A66D56DC-9568-ADE3-EC76-06A7E80C2DDD}"/>
            </a:ext>
          </a:extLst>
        </p:cNvPr>
        <p:cNvGrpSpPr/>
        <p:nvPr/>
      </p:nvGrpSpPr>
      <p:grpSpPr>
        <a:xfrm>
          <a:off x="0" y="0"/>
          <a:ext cx="0" cy="0"/>
          <a:chOff x="0" y="0"/>
          <a:chExt cx="0" cy="0"/>
        </a:xfrm>
      </p:grpSpPr>
      <p:sp>
        <p:nvSpPr>
          <p:cNvPr id="244" name="Google Shape;244;p32">
            <a:extLst>
              <a:ext uri="{FF2B5EF4-FFF2-40B4-BE49-F238E27FC236}">
                <a16:creationId xmlns:a16="http://schemas.microsoft.com/office/drawing/2014/main" id="{DF2A1435-F5B2-85BB-BEF3-C53E7176F40E}"/>
              </a:ext>
            </a:extLst>
          </p:cNvPr>
          <p:cNvSpPr txBox="1"/>
          <p:nvPr/>
        </p:nvSpPr>
        <p:spPr>
          <a:xfrm>
            <a:off x="382229" y="0"/>
            <a:ext cx="8379600" cy="853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2400" b="1">
                <a:solidFill>
                  <a:schemeClr val="lt1"/>
                </a:solidFill>
              </a:rPr>
              <a:t>BUDGET </a:t>
            </a:r>
          </a:p>
        </p:txBody>
      </p:sp>
      <p:sp>
        <p:nvSpPr>
          <p:cNvPr id="2" name="Slide Number Placeholder 1">
            <a:extLst>
              <a:ext uri="{FF2B5EF4-FFF2-40B4-BE49-F238E27FC236}">
                <a16:creationId xmlns:a16="http://schemas.microsoft.com/office/drawing/2014/main" id="{29E537AE-F935-ED3F-4460-55C63D27FC7D}"/>
              </a:ext>
            </a:extLst>
          </p:cNvPr>
          <p:cNvSpPr>
            <a:spLocks noGrp="1"/>
          </p:cNvSpPr>
          <p:nvPr>
            <p:ph type="sldNum" idx="12"/>
          </p:nvPr>
        </p:nvSpPr>
        <p:spPr>
          <a:xfrm>
            <a:off x="8158623" y="4749851"/>
            <a:ext cx="986274" cy="393600"/>
          </a:xfrm>
        </p:spPr>
        <p:txBody>
          <a:bodyPr/>
          <a:lstStyle/>
          <a:p>
            <a:r>
              <a:rPr lang="en"/>
              <a:t>Nuzzo, </a:t>
            </a:r>
            <a:fld id="{00000000-1234-1234-1234-123412341234}" type="slidenum">
              <a:rPr lang="en" dirty="0"/>
              <a:pPr/>
              <a:t>28</a:t>
            </a:fld>
            <a:endParaRPr lang="en-US"/>
          </a:p>
        </p:txBody>
      </p:sp>
      <p:pic>
        <p:nvPicPr>
          <p:cNvPr id="2050" name="Picture 2">
            <a:extLst>
              <a:ext uri="{FF2B5EF4-FFF2-40B4-BE49-F238E27FC236}">
                <a16:creationId xmlns:a16="http://schemas.microsoft.com/office/drawing/2014/main" id="{5025604F-7C6A-463C-C729-28FD77268B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3500"/>
            <a:ext cx="9144000" cy="123983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620E5FC9-FD0B-5BB9-0A61-259ACBC953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8630" y="2095025"/>
            <a:ext cx="2382982" cy="811228"/>
          </a:xfrm>
          <a:prstGeom prst="rect">
            <a:avLst/>
          </a:prstGeom>
          <a:noFill/>
          <a:ln>
            <a:solidFill>
              <a:srgbClr val="4472C4"/>
            </a:solidFill>
          </a:ln>
          <a:extLst>
            <a:ext uri="{909E8E84-426E-40DD-AFC4-6F175D3DCCD1}">
              <a14:hiddenFill xmlns:a14="http://schemas.microsoft.com/office/drawing/2010/main">
                <a:solidFill>
                  <a:srgbClr val="FFFFFF"/>
                </a:solidFill>
              </a14:hiddenFill>
            </a:ext>
          </a:extLst>
        </p:spPr>
      </p:pic>
      <p:pic>
        <p:nvPicPr>
          <p:cNvPr id="3" name="Picture 2" descr="A screenshot of a computer&#10;&#10;AI-generated content may be incorrect.">
            <a:extLst>
              <a:ext uri="{FF2B5EF4-FFF2-40B4-BE49-F238E27FC236}">
                <a16:creationId xmlns:a16="http://schemas.microsoft.com/office/drawing/2014/main" id="{170975C5-606D-D64C-3E09-C91216FFA0DA}"/>
              </a:ext>
            </a:extLst>
          </p:cNvPr>
          <p:cNvPicPr>
            <a:picLocks noChangeAspect="1"/>
          </p:cNvPicPr>
          <p:nvPr/>
        </p:nvPicPr>
        <p:blipFill>
          <a:blip r:embed="rId5"/>
          <a:stretch>
            <a:fillRect/>
          </a:stretch>
        </p:blipFill>
        <p:spPr>
          <a:xfrm>
            <a:off x="385435" y="2569122"/>
            <a:ext cx="5495925" cy="1752600"/>
          </a:xfrm>
          <a:prstGeom prst="rect">
            <a:avLst/>
          </a:prstGeom>
          <a:ln>
            <a:solidFill>
              <a:srgbClr val="4472C4"/>
            </a:solidFill>
          </a:ln>
        </p:spPr>
      </p:pic>
    </p:spTree>
    <p:extLst>
      <p:ext uri="{BB962C8B-B14F-4D97-AF65-F5344CB8AC3E}">
        <p14:creationId xmlns:p14="http://schemas.microsoft.com/office/powerpoint/2010/main" val="1414629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3">
          <a:extLst>
            <a:ext uri="{FF2B5EF4-FFF2-40B4-BE49-F238E27FC236}">
              <a16:creationId xmlns:a16="http://schemas.microsoft.com/office/drawing/2014/main" id="{0B0E39B2-BC70-3EDE-94FF-9083E9136AEB}"/>
            </a:ext>
          </a:extLst>
        </p:cNvPr>
        <p:cNvGrpSpPr/>
        <p:nvPr/>
      </p:nvGrpSpPr>
      <p:grpSpPr>
        <a:xfrm>
          <a:off x="0" y="0"/>
          <a:ext cx="0" cy="0"/>
          <a:chOff x="0" y="0"/>
          <a:chExt cx="0" cy="0"/>
        </a:xfrm>
      </p:grpSpPr>
      <p:sp>
        <p:nvSpPr>
          <p:cNvPr id="244" name="Google Shape;244;p32">
            <a:extLst>
              <a:ext uri="{FF2B5EF4-FFF2-40B4-BE49-F238E27FC236}">
                <a16:creationId xmlns:a16="http://schemas.microsoft.com/office/drawing/2014/main" id="{82D87EC2-C059-C73E-C5AA-C3DBD93E8253}"/>
              </a:ext>
            </a:extLst>
          </p:cNvPr>
          <p:cNvSpPr txBox="1"/>
          <p:nvPr/>
        </p:nvSpPr>
        <p:spPr>
          <a:xfrm>
            <a:off x="382229" y="0"/>
            <a:ext cx="8379600" cy="853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2400" b="1">
                <a:solidFill>
                  <a:schemeClr val="lt1"/>
                </a:solidFill>
              </a:rPr>
              <a:t>BILL OF MATERIALS</a:t>
            </a:r>
          </a:p>
        </p:txBody>
      </p:sp>
      <p:sp>
        <p:nvSpPr>
          <p:cNvPr id="2" name="Slide Number Placeholder 1">
            <a:extLst>
              <a:ext uri="{FF2B5EF4-FFF2-40B4-BE49-F238E27FC236}">
                <a16:creationId xmlns:a16="http://schemas.microsoft.com/office/drawing/2014/main" id="{43C0EC16-59FA-35C7-96D5-F6E936E4A652}"/>
              </a:ext>
            </a:extLst>
          </p:cNvPr>
          <p:cNvSpPr>
            <a:spLocks noGrp="1"/>
          </p:cNvSpPr>
          <p:nvPr>
            <p:ph type="sldNum" idx="12"/>
          </p:nvPr>
        </p:nvSpPr>
        <p:spPr>
          <a:xfrm>
            <a:off x="8142940" y="4756419"/>
            <a:ext cx="1001957" cy="387032"/>
          </a:xfrm>
        </p:spPr>
        <p:txBody>
          <a:bodyPr/>
          <a:lstStyle/>
          <a:p>
            <a:r>
              <a:rPr lang="en"/>
              <a:t>Nuzzo, </a:t>
            </a:r>
            <a:fld id="{00000000-1234-1234-1234-123412341234}" type="slidenum">
              <a:rPr lang="en" dirty="0"/>
              <a:pPr/>
              <a:t>29</a:t>
            </a:fld>
            <a:endParaRPr lang="en-US"/>
          </a:p>
        </p:txBody>
      </p:sp>
      <p:pic>
        <p:nvPicPr>
          <p:cNvPr id="3" name="Picture 2">
            <a:extLst>
              <a:ext uri="{FF2B5EF4-FFF2-40B4-BE49-F238E27FC236}">
                <a16:creationId xmlns:a16="http://schemas.microsoft.com/office/drawing/2014/main" id="{CFD785E4-855C-0A28-10F0-74ADDC431AD7}"/>
              </a:ext>
            </a:extLst>
          </p:cNvPr>
          <p:cNvPicPr>
            <a:picLocks noChangeAspect="1"/>
          </p:cNvPicPr>
          <p:nvPr/>
        </p:nvPicPr>
        <p:blipFill>
          <a:blip r:embed="rId3"/>
          <a:stretch>
            <a:fillRect/>
          </a:stretch>
        </p:blipFill>
        <p:spPr>
          <a:xfrm>
            <a:off x="0" y="798321"/>
            <a:ext cx="9144000" cy="3817056"/>
          </a:xfrm>
          <a:prstGeom prst="rect">
            <a:avLst/>
          </a:prstGeom>
        </p:spPr>
      </p:pic>
      <p:pic>
        <p:nvPicPr>
          <p:cNvPr id="5" name="Picture 4">
            <a:extLst>
              <a:ext uri="{FF2B5EF4-FFF2-40B4-BE49-F238E27FC236}">
                <a16:creationId xmlns:a16="http://schemas.microsoft.com/office/drawing/2014/main" id="{CA73548E-043D-B90F-5138-97335F7FB2EF}"/>
              </a:ext>
            </a:extLst>
          </p:cNvPr>
          <p:cNvPicPr>
            <a:picLocks noChangeAspect="1"/>
          </p:cNvPicPr>
          <p:nvPr/>
        </p:nvPicPr>
        <p:blipFill>
          <a:blip r:embed="rId4"/>
          <a:stretch>
            <a:fillRect/>
          </a:stretch>
        </p:blipFill>
        <p:spPr>
          <a:xfrm>
            <a:off x="2684180" y="4613054"/>
            <a:ext cx="4289265" cy="142152"/>
          </a:xfrm>
          <a:prstGeom prst="rect">
            <a:avLst/>
          </a:prstGeom>
        </p:spPr>
      </p:pic>
    </p:spTree>
    <p:extLst>
      <p:ext uri="{BB962C8B-B14F-4D97-AF65-F5344CB8AC3E}">
        <p14:creationId xmlns:p14="http://schemas.microsoft.com/office/powerpoint/2010/main" val="86607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9"/>
          <p:cNvSpPr txBox="1">
            <a:spLocks noGrp="1"/>
          </p:cNvSpPr>
          <p:nvPr>
            <p:ph type="sldNum" idx="12"/>
          </p:nvPr>
        </p:nvSpPr>
        <p:spPr>
          <a:xfrm>
            <a:off x="7542230" y="4749850"/>
            <a:ext cx="1563000" cy="3936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a:t>Jones, </a:t>
            </a:r>
            <a:fld id="{00000000-1234-1234-1234-123412341234}" type="slidenum">
              <a:rPr lang="en" b="1" dirty="0"/>
              <a:t>3</a:t>
            </a:fld>
            <a:endParaRPr b="1"/>
          </a:p>
        </p:txBody>
      </p:sp>
      <p:sp>
        <p:nvSpPr>
          <p:cNvPr id="139" name="Google Shape;139;p19"/>
          <p:cNvSpPr txBox="1"/>
          <p:nvPr/>
        </p:nvSpPr>
        <p:spPr>
          <a:xfrm>
            <a:off x="382229" y="0"/>
            <a:ext cx="8379600" cy="853500"/>
          </a:xfrm>
          <a:prstGeom prst="rect">
            <a:avLst/>
          </a:prstGeom>
          <a:noFill/>
          <a:ln>
            <a:noFill/>
          </a:ln>
        </p:spPr>
        <p:txBody>
          <a:bodyPr spcFirstLastPara="1" wrap="square" lIns="91425" tIns="45700" rIns="91425" bIns="45700" anchor="ctr" anchorCtr="0">
            <a:noAutofit/>
          </a:bodyPr>
          <a:lstStyle/>
          <a:p>
            <a:pPr algn="ctr"/>
            <a:r>
              <a:rPr lang="en" sz="2400" b="1">
                <a:solidFill>
                  <a:schemeClr val="lt1"/>
                </a:solidFill>
              </a:rPr>
              <a:t>PROJECT DESCRIPTION</a:t>
            </a:r>
          </a:p>
        </p:txBody>
      </p:sp>
      <p:sp>
        <p:nvSpPr>
          <p:cNvPr id="2" name="TextBox 1">
            <a:extLst>
              <a:ext uri="{FF2B5EF4-FFF2-40B4-BE49-F238E27FC236}">
                <a16:creationId xmlns:a16="http://schemas.microsoft.com/office/drawing/2014/main" id="{A02DB2D2-1C2C-AE41-9341-AC8ADD48FCA6}"/>
              </a:ext>
            </a:extLst>
          </p:cNvPr>
          <p:cNvSpPr txBox="1"/>
          <p:nvPr/>
        </p:nvSpPr>
        <p:spPr>
          <a:xfrm>
            <a:off x="378061" y="997037"/>
            <a:ext cx="4290327"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2"/>
                </a:solidFill>
              </a:rPr>
              <a:t>Competition Overview</a:t>
            </a:r>
          </a:p>
          <a:p>
            <a:pPr marL="285750" indent="-285750">
              <a:buChar char="•"/>
            </a:pPr>
            <a:r>
              <a:rPr lang="en-US" sz="1200">
                <a:solidFill>
                  <a:schemeClr val="bg2"/>
                </a:solidFill>
              </a:rPr>
              <a:t>Hydropower design competition focused on real-world energy solutions</a:t>
            </a:r>
          </a:p>
          <a:p>
            <a:pPr marL="285750" indent="-285750">
              <a:buChar char="•"/>
            </a:pPr>
            <a:r>
              <a:rPr lang="en-US" sz="1200">
                <a:solidFill>
                  <a:schemeClr val="bg2"/>
                </a:solidFill>
              </a:rPr>
              <a:t>Emphasis on </a:t>
            </a:r>
            <a:r>
              <a:rPr lang="en-US" sz="1200" b="1">
                <a:solidFill>
                  <a:schemeClr val="bg2"/>
                </a:solidFill>
              </a:rPr>
              <a:t>feasibility, performance, and impact</a:t>
            </a:r>
          </a:p>
          <a:p>
            <a:endParaRPr lang="en-US">
              <a:solidFill>
                <a:schemeClr val="bg2"/>
              </a:solidFill>
            </a:endParaRPr>
          </a:p>
          <a:p>
            <a:r>
              <a:rPr lang="en-US" b="1">
                <a:solidFill>
                  <a:schemeClr val="bg2"/>
                </a:solidFill>
              </a:rPr>
              <a:t>Project Scope</a:t>
            </a:r>
          </a:p>
          <a:p>
            <a:pPr marL="285750" indent="-285750">
              <a:buChar char="•"/>
            </a:pPr>
            <a:r>
              <a:rPr lang="en-US" sz="1200" b="1">
                <a:solidFill>
                  <a:schemeClr val="bg2"/>
                </a:solidFill>
              </a:rPr>
              <a:t>Siting Challenge:</a:t>
            </a:r>
            <a:r>
              <a:rPr lang="en-US" sz="1200">
                <a:solidFill>
                  <a:schemeClr val="bg2"/>
                </a:solidFill>
              </a:rPr>
              <a:t> Select optimal retrofit location</a:t>
            </a:r>
          </a:p>
          <a:p>
            <a:pPr marL="285750" indent="-285750">
              <a:buChar char="•"/>
            </a:pPr>
            <a:r>
              <a:rPr lang="en-US" sz="1200" b="1">
                <a:solidFill>
                  <a:schemeClr val="bg2"/>
                </a:solidFill>
              </a:rPr>
              <a:t>Design Challenge:</a:t>
            </a:r>
            <a:r>
              <a:rPr lang="en-US" sz="1200">
                <a:solidFill>
                  <a:schemeClr val="bg2"/>
                </a:solidFill>
              </a:rPr>
              <a:t> Develop a functional hydropower system</a:t>
            </a:r>
          </a:p>
          <a:p>
            <a:pPr marL="285750" indent="-285750">
              <a:buChar char="•"/>
            </a:pPr>
            <a:r>
              <a:rPr lang="en-US" sz="1200" b="1">
                <a:solidFill>
                  <a:schemeClr val="bg2"/>
                </a:solidFill>
              </a:rPr>
              <a:t>Community Connections:</a:t>
            </a:r>
            <a:r>
              <a:rPr lang="en-US" sz="1200">
                <a:solidFill>
                  <a:schemeClr val="bg2"/>
                </a:solidFill>
              </a:rPr>
              <a:t> Engage with industry and stakeholders</a:t>
            </a:r>
          </a:p>
          <a:p>
            <a:endParaRPr lang="en-US">
              <a:solidFill>
                <a:schemeClr val="bg2"/>
              </a:solidFill>
            </a:endParaRPr>
          </a:p>
          <a:p>
            <a:r>
              <a:rPr lang="en-US" b="1">
                <a:solidFill>
                  <a:schemeClr val="bg2"/>
                </a:solidFill>
              </a:rPr>
              <a:t>Why It Matters</a:t>
            </a:r>
          </a:p>
          <a:p>
            <a:pPr marL="285750" indent="-285750">
              <a:buChar char="•"/>
            </a:pPr>
            <a:r>
              <a:rPr lang="en-US" sz="1200">
                <a:solidFill>
                  <a:schemeClr val="bg2"/>
                </a:solidFill>
              </a:rPr>
              <a:t>Growing global energy demand</a:t>
            </a:r>
          </a:p>
          <a:p>
            <a:pPr marL="285750" indent="-285750">
              <a:buChar char="•"/>
            </a:pPr>
            <a:r>
              <a:rPr lang="en-US" sz="1200">
                <a:solidFill>
                  <a:schemeClr val="bg2"/>
                </a:solidFill>
              </a:rPr>
              <a:t>Hydropower = reliable renewable source</a:t>
            </a:r>
          </a:p>
          <a:p>
            <a:pPr marL="285750" indent="-285750">
              <a:buChar char="•"/>
            </a:pPr>
            <a:r>
              <a:rPr lang="en-US" sz="1200">
                <a:solidFill>
                  <a:schemeClr val="bg2"/>
                </a:solidFill>
              </a:rPr>
              <a:t>Leverages existing infrastructure</a:t>
            </a:r>
          </a:p>
          <a:p>
            <a:endParaRPr lang="en-US"/>
          </a:p>
        </p:txBody>
      </p:sp>
      <p:pic>
        <p:nvPicPr>
          <p:cNvPr id="3" name="Picture 2">
            <a:extLst>
              <a:ext uri="{FF2B5EF4-FFF2-40B4-BE49-F238E27FC236}">
                <a16:creationId xmlns:a16="http://schemas.microsoft.com/office/drawing/2014/main" id="{80D429DC-9CE3-C445-7C9E-1E8D1A14C1E0}"/>
              </a:ext>
            </a:extLst>
          </p:cNvPr>
          <p:cNvPicPr>
            <a:picLocks noChangeAspect="1"/>
          </p:cNvPicPr>
          <p:nvPr/>
        </p:nvPicPr>
        <p:blipFill>
          <a:blip r:embed="rId3"/>
          <a:stretch>
            <a:fillRect/>
          </a:stretch>
        </p:blipFill>
        <p:spPr>
          <a:xfrm>
            <a:off x="4925144" y="1575579"/>
            <a:ext cx="4016675" cy="225113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3">
          <a:extLst>
            <a:ext uri="{FF2B5EF4-FFF2-40B4-BE49-F238E27FC236}">
              <a16:creationId xmlns:a16="http://schemas.microsoft.com/office/drawing/2014/main" id="{CAE2DB42-194E-4B46-2E1C-DC12FC68CEB9}"/>
            </a:ext>
          </a:extLst>
        </p:cNvPr>
        <p:cNvGrpSpPr/>
        <p:nvPr/>
      </p:nvGrpSpPr>
      <p:grpSpPr>
        <a:xfrm>
          <a:off x="0" y="0"/>
          <a:ext cx="0" cy="0"/>
          <a:chOff x="0" y="0"/>
          <a:chExt cx="0" cy="0"/>
        </a:xfrm>
      </p:grpSpPr>
      <p:sp>
        <p:nvSpPr>
          <p:cNvPr id="244" name="Google Shape;244;p32">
            <a:extLst>
              <a:ext uri="{FF2B5EF4-FFF2-40B4-BE49-F238E27FC236}">
                <a16:creationId xmlns:a16="http://schemas.microsoft.com/office/drawing/2014/main" id="{F0502FE1-C161-4F4A-7B8E-C1480C8D60FA}"/>
              </a:ext>
            </a:extLst>
          </p:cNvPr>
          <p:cNvSpPr txBox="1"/>
          <p:nvPr/>
        </p:nvSpPr>
        <p:spPr>
          <a:xfrm>
            <a:off x="382229" y="0"/>
            <a:ext cx="8379600" cy="853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2400" b="1">
                <a:solidFill>
                  <a:schemeClr val="lt1"/>
                </a:solidFill>
              </a:rPr>
              <a:t>FMEA – DESIGN VALIDATION</a:t>
            </a:r>
          </a:p>
        </p:txBody>
      </p:sp>
      <p:sp>
        <p:nvSpPr>
          <p:cNvPr id="2" name="Slide Number Placeholder 1">
            <a:extLst>
              <a:ext uri="{FF2B5EF4-FFF2-40B4-BE49-F238E27FC236}">
                <a16:creationId xmlns:a16="http://schemas.microsoft.com/office/drawing/2014/main" id="{56E19301-A299-FD98-D75E-9AF481EC75FE}"/>
              </a:ext>
            </a:extLst>
          </p:cNvPr>
          <p:cNvSpPr>
            <a:spLocks noGrp="1"/>
          </p:cNvSpPr>
          <p:nvPr>
            <p:ph type="sldNum" idx="12"/>
          </p:nvPr>
        </p:nvSpPr>
        <p:spPr>
          <a:xfrm>
            <a:off x="8178166" y="4749851"/>
            <a:ext cx="941605" cy="393600"/>
          </a:xfrm>
        </p:spPr>
        <p:txBody>
          <a:bodyPr/>
          <a:lstStyle/>
          <a:p>
            <a:r>
              <a:rPr lang="en"/>
              <a:t>Jones, </a:t>
            </a:r>
            <a:fld id="{00000000-1234-1234-1234-123412341234}" type="slidenum">
              <a:rPr lang="en" dirty="0"/>
              <a:pPr/>
              <a:t>30</a:t>
            </a:fld>
            <a:endParaRPr lang="en-US"/>
          </a:p>
        </p:txBody>
      </p:sp>
      <p:pic>
        <p:nvPicPr>
          <p:cNvPr id="3" name="Picture 2" descr="A table with text on it&#10;&#10;AI-generated content may be incorrect.">
            <a:extLst>
              <a:ext uri="{FF2B5EF4-FFF2-40B4-BE49-F238E27FC236}">
                <a16:creationId xmlns:a16="http://schemas.microsoft.com/office/drawing/2014/main" id="{0B101C99-1958-B204-F8B1-79969C618F65}"/>
              </a:ext>
            </a:extLst>
          </p:cNvPr>
          <p:cNvPicPr>
            <a:picLocks noChangeAspect="1"/>
          </p:cNvPicPr>
          <p:nvPr/>
        </p:nvPicPr>
        <p:blipFill>
          <a:blip r:embed="rId3"/>
          <a:stretch>
            <a:fillRect/>
          </a:stretch>
        </p:blipFill>
        <p:spPr>
          <a:xfrm>
            <a:off x="17815" y="1326536"/>
            <a:ext cx="9101137" cy="2497931"/>
          </a:xfrm>
          <a:prstGeom prst="rect">
            <a:avLst/>
          </a:prstGeom>
          <a:ln>
            <a:solidFill>
              <a:srgbClr val="4472C4"/>
            </a:solidFill>
          </a:ln>
        </p:spPr>
      </p:pic>
    </p:spTree>
    <p:extLst>
      <p:ext uri="{BB962C8B-B14F-4D97-AF65-F5344CB8AC3E}">
        <p14:creationId xmlns:p14="http://schemas.microsoft.com/office/powerpoint/2010/main" val="3129162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3">
          <a:extLst>
            <a:ext uri="{FF2B5EF4-FFF2-40B4-BE49-F238E27FC236}">
              <a16:creationId xmlns:a16="http://schemas.microsoft.com/office/drawing/2014/main" id="{21683AC9-2CF2-F4EA-258A-3131E345345C}"/>
            </a:ext>
          </a:extLst>
        </p:cNvPr>
        <p:cNvGrpSpPr/>
        <p:nvPr/>
      </p:nvGrpSpPr>
      <p:grpSpPr>
        <a:xfrm>
          <a:off x="0" y="0"/>
          <a:ext cx="0" cy="0"/>
          <a:chOff x="0" y="0"/>
          <a:chExt cx="0" cy="0"/>
        </a:xfrm>
      </p:grpSpPr>
      <p:sp>
        <p:nvSpPr>
          <p:cNvPr id="244" name="Google Shape;244;p32">
            <a:extLst>
              <a:ext uri="{FF2B5EF4-FFF2-40B4-BE49-F238E27FC236}">
                <a16:creationId xmlns:a16="http://schemas.microsoft.com/office/drawing/2014/main" id="{B135D650-6B29-0465-0E9A-B174AFB13953}"/>
              </a:ext>
            </a:extLst>
          </p:cNvPr>
          <p:cNvSpPr txBox="1"/>
          <p:nvPr/>
        </p:nvSpPr>
        <p:spPr>
          <a:xfrm>
            <a:off x="382229" y="0"/>
            <a:ext cx="8379600" cy="853500"/>
          </a:xfrm>
          <a:prstGeom prst="rect">
            <a:avLst/>
          </a:prstGeom>
          <a:noFill/>
          <a:ln>
            <a:noFill/>
          </a:ln>
        </p:spPr>
        <p:txBody>
          <a:bodyPr spcFirstLastPara="1" wrap="square" lIns="91425" tIns="45700" rIns="91425" bIns="45700" anchor="ctr" anchorCtr="0">
            <a:noAutofit/>
          </a:bodyPr>
          <a:lstStyle/>
          <a:p>
            <a:pPr algn="ctr"/>
            <a:r>
              <a:rPr lang="en" sz="2400" b="1">
                <a:solidFill>
                  <a:schemeClr val="lt1"/>
                </a:solidFill>
              </a:rPr>
              <a:t>PROTOTYPE DESIGN GOALS</a:t>
            </a:r>
            <a:endParaRPr lang="en-US">
              <a:solidFill>
                <a:schemeClr val="lt1"/>
              </a:solidFill>
            </a:endParaRPr>
          </a:p>
        </p:txBody>
      </p:sp>
      <p:sp>
        <p:nvSpPr>
          <p:cNvPr id="2" name="Slide Number Placeholder 1">
            <a:extLst>
              <a:ext uri="{FF2B5EF4-FFF2-40B4-BE49-F238E27FC236}">
                <a16:creationId xmlns:a16="http://schemas.microsoft.com/office/drawing/2014/main" id="{74B1934D-C98C-CD19-F48C-66D1D4875D27}"/>
              </a:ext>
            </a:extLst>
          </p:cNvPr>
          <p:cNvSpPr>
            <a:spLocks noGrp="1"/>
          </p:cNvSpPr>
          <p:nvPr>
            <p:ph type="sldNum" idx="12"/>
          </p:nvPr>
        </p:nvSpPr>
        <p:spPr>
          <a:xfrm>
            <a:off x="4581498" y="4741447"/>
            <a:ext cx="4557603" cy="402004"/>
          </a:xfrm>
        </p:spPr>
        <p:txBody>
          <a:bodyPr/>
          <a:lstStyle/>
          <a:p>
            <a:r>
              <a:rPr lang="en"/>
              <a:t>Holguin, </a:t>
            </a:r>
            <a:fld id="{00000000-1234-1234-1234-123412341234}" type="slidenum">
              <a:rPr lang="en"/>
              <a:pPr/>
              <a:t>31</a:t>
            </a:fld>
            <a:endParaRPr lang="en-US"/>
          </a:p>
        </p:txBody>
      </p:sp>
      <p:sp>
        <p:nvSpPr>
          <p:cNvPr id="5" name="TextBox 4">
            <a:extLst>
              <a:ext uri="{FF2B5EF4-FFF2-40B4-BE49-F238E27FC236}">
                <a16:creationId xmlns:a16="http://schemas.microsoft.com/office/drawing/2014/main" id="{3D7EB6CE-92D4-1DD4-6234-03BFE0C36587}"/>
              </a:ext>
            </a:extLst>
          </p:cNvPr>
          <p:cNvSpPr txBox="1"/>
          <p:nvPr/>
        </p:nvSpPr>
        <p:spPr>
          <a:xfrm>
            <a:off x="227426" y="3823458"/>
            <a:ext cx="36263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i="1">
                <a:solidFill>
                  <a:schemeClr val="bg2"/>
                </a:solidFill>
              </a:rPr>
              <a:t>Torque = (Net Force) * (Turbine Radius)</a:t>
            </a:r>
          </a:p>
          <a:p>
            <a:pPr algn="ctr"/>
            <a:endParaRPr lang="en-US" sz="1200">
              <a:solidFill>
                <a:schemeClr val="bg2"/>
              </a:solidFill>
            </a:endParaRPr>
          </a:p>
          <a:p>
            <a:pPr algn="ctr"/>
            <a:r>
              <a:rPr lang="en-US" sz="1200" b="1" i="1">
                <a:solidFill>
                  <a:schemeClr val="bg2"/>
                </a:solidFill>
              </a:rPr>
              <a:t>Power Output = </a:t>
            </a:r>
            <a:r>
              <a:rPr lang="en-US" sz="1200" b="1">
                <a:solidFill>
                  <a:schemeClr val="bg2"/>
                </a:solidFill>
              </a:rPr>
              <a:t>𝑇</a:t>
            </a:r>
            <a:r>
              <a:rPr lang="en-US" sz="1200" b="1" i="1" err="1">
                <a:solidFill>
                  <a:schemeClr val="bg2"/>
                </a:solidFill>
              </a:rPr>
              <a:t>orque</a:t>
            </a:r>
            <a:r>
              <a:rPr lang="en-US" sz="1200" b="1">
                <a:solidFill>
                  <a:schemeClr val="bg2"/>
                </a:solidFill>
              </a:rPr>
              <a:t> </a:t>
            </a:r>
            <a:r>
              <a:rPr lang="en-US" sz="1200" b="1" i="1">
                <a:solidFill>
                  <a:schemeClr val="bg2"/>
                </a:solidFill>
              </a:rPr>
              <a:t>∙ Angular Velocity(</a:t>
            </a:r>
            <a:r>
              <a:rPr lang="en-US" sz="1200" b="1">
                <a:solidFill>
                  <a:schemeClr val="bg2"/>
                </a:solidFill>
              </a:rPr>
              <a:t>𝜔) </a:t>
            </a:r>
            <a:r>
              <a:rPr lang="en-US" sz="1200" b="1" i="1">
                <a:solidFill>
                  <a:schemeClr val="bg2"/>
                </a:solidFill>
              </a:rPr>
              <a:t>  </a:t>
            </a:r>
          </a:p>
        </p:txBody>
      </p:sp>
      <p:sp>
        <p:nvSpPr>
          <p:cNvPr id="3" name="TextBox 2">
            <a:extLst>
              <a:ext uri="{FF2B5EF4-FFF2-40B4-BE49-F238E27FC236}">
                <a16:creationId xmlns:a16="http://schemas.microsoft.com/office/drawing/2014/main" id="{7DF974B6-DF2E-8691-C0E9-25914607E9F9}"/>
              </a:ext>
            </a:extLst>
          </p:cNvPr>
          <p:cNvSpPr txBox="1"/>
          <p:nvPr/>
        </p:nvSpPr>
        <p:spPr>
          <a:xfrm>
            <a:off x="277121" y="1023937"/>
            <a:ext cx="3054901"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bg2"/>
                </a:solidFill>
              </a:rPr>
              <a:t>Testing Goals:</a:t>
            </a:r>
          </a:p>
          <a:p>
            <a:pPr marL="171450" indent="-171450">
              <a:buChar char="•"/>
            </a:pPr>
            <a:r>
              <a:rPr lang="en-US" sz="1600">
                <a:solidFill>
                  <a:schemeClr val="bg2"/>
                </a:solidFill>
              </a:rPr>
              <a:t>Understand when the system is most efficient</a:t>
            </a:r>
          </a:p>
          <a:p>
            <a:pPr marL="171450" indent="-171450">
              <a:buChar char="•"/>
            </a:pPr>
            <a:r>
              <a:rPr lang="en-US" sz="1600">
                <a:solidFill>
                  <a:schemeClr val="bg2"/>
                </a:solidFill>
              </a:rPr>
              <a:t>Understand how water speeds and consistency might actually convert to power </a:t>
            </a:r>
          </a:p>
          <a:p>
            <a:pPr marL="171450" indent="-171450">
              <a:buChar char="•"/>
            </a:pPr>
            <a:r>
              <a:rPr lang="en-US" sz="1600">
                <a:solidFill>
                  <a:schemeClr val="bg2"/>
                </a:solidFill>
              </a:rPr>
              <a:t>Understanding how much of the turbines power can get converted to actual energy</a:t>
            </a:r>
          </a:p>
          <a:p>
            <a:pPr marL="171450" indent="-171450">
              <a:buChar char="•"/>
            </a:pPr>
            <a:endParaRPr lang="en-US" sz="1200">
              <a:solidFill>
                <a:schemeClr val="bg2"/>
              </a:solidFill>
            </a:endParaRPr>
          </a:p>
        </p:txBody>
      </p:sp>
      <p:sp>
        <p:nvSpPr>
          <p:cNvPr id="4" name="TextBox 3">
            <a:extLst>
              <a:ext uri="{FF2B5EF4-FFF2-40B4-BE49-F238E27FC236}">
                <a16:creationId xmlns:a16="http://schemas.microsoft.com/office/drawing/2014/main" id="{0162038F-A48B-DB9B-E130-94E9E3600AFB}"/>
              </a:ext>
            </a:extLst>
          </p:cNvPr>
          <p:cNvSpPr txBox="1"/>
          <p:nvPr/>
        </p:nvSpPr>
        <p:spPr>
          <a:xfrm>
            <a:off x="4356652" y="1022902"/>
            <a:ext cx="4572000" cy="39433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75" b="0" i="0" u="none" strike="noStrike">
                <a:solidFill>
                  <a:srgbClr val="003D7C"/>
                </a:solidFill>
                <a:latin typeface="Arial"/>
                <a:ea typeface="Arial"/>
                <a:cs typeface="Arial"/>
              </a:rPr>
              <a:t>Procedure:</a:t>
            </a:r>
          </a:p>
          <a:p>
            <a:pPr marL="228600" indent="-228600">
              <a:buFont typeface=""/>
              <a:buAutoNum type="arabicPeriod"/>
            </a:pPr>
            <a:r>
              <a:rPr lang="en-US" sz="1575" b="0" i="0" u="none" strike="noStrike">
                <a:solidFill>
                  <a:srgbClr val="003D7C"/>
                </a:solidFill>
                <a:latin typeface="Arial"/>
                <a:ea typeface="Arial"/>
                <a:cs typeface="Arial"/>
              </a:rPr>
              <a:t>Measure static length values like turbine and inlet radius</a:t>
            </a:r>
          </a:p>
          <a:p>
            <a:pPr marL="228600" indent="-228600">
              <a:buFont typeface=""/>
              <a:buAutoNum type="arabicPeriod"/>
            </a:pPr>
            <a:r>
              <a:rPr lang="en-US" sz="1575" b="0" i="0" u="none" strike="noStrike">
                <a:solidFill>
                  <a:srgbClr val="003D7C"/>
                </a:solidFill>
                <a:latin typeface="Arial"/>
                <a:ea typeface="Arial"/>
                <a:cs typeface="Arial"/>
              </a:rPr>
              <a:t>Set up Prony brake and turbine to hydraulic bench</a:t>
            </a:r>
          </a:p>
          <a:p>
            <a:pPr marL="228600" indent="-228600">
              <a:buFont typeface=""/>
              <a:buAutoNum type="arabicPeriod"/>
            </a:pPr>
            <a:r>
              <a:rPr lang="en-US" sz="1575" b="0" i="0" u="none" strike="noStrike">
                <a:solidFill>
                  <a:srgbClr val="003D7C"/>
                </a:solidFill>
                <a:latin typeface="Arial"/>
                <a:ea typeface="Arial"/>
                <a:cs typeface="Arial"/>
              </a:rPr>
              <a:t>Shoot out water at first speed and collect its speed data</a:t>
            </a:r>
          </a:p>
          <a:p>
            <a:pPr marL="228600" indent="-228600">
              <a:buFont typeface=""/>
              <a:buAutoNum type="arabicPeriod"/>
            </a:pPr>
            <a:r>
              <a:rPr lang="en-US" sz="1575" b="0" i="0" u="none" strike="noStrike">
                <a:solidFill>
                  <a:srgbClr val="003D7C"/>
                </a:solidFill>
                <a:latin typeface="Arial"/>
                <a:ea typeface="Arial"/>
                <a:cs typeface="Arial"/>
              </a:rPr>
              <a:t>Set up first dead weight to get tension</a:t>
            </a:r>
          </a:p>
          <a:p>
            <a:pPr marL="228600" indent="-228600">
              <a:buFont typeface=""/>
              <a:buAutoNum type="arabicPeriod"/>
            </a:pPr>
            <a:r>
              <a:rPr lang="en-US" sz="1575" b="0" i="0" u="none" strike="noStrike">
                <a:solidFill>
                  <a:srgbClr val="003D7C"/>
                </a:solidFill>
                <a:latin typeface="Arial"/>
                <a:ea typeface="Arial"/>
                <a:cs typeface="Arial"/>
              </a:rPr>
              <a:t>Shoot water through turbine and collect rotational speed and force</a:t>
            </a:r>
          </a:p>
          <a:p>
            <a:pPr marL="228600" indent="-228600">
              <a:buFont typeface=""/>
              <a:buAutoNum type="arabicPeriod"/>
            </a:pPr>
            <a:r>
              <a:rPr lang="en-US" sz="1575" b="0" i="0" u="none" strike="noStrike">
                <a:solidFill>
                  <a:srgbClr val="003D7C"/>
                </a:solidFill>
                <a:latin typeface="Arial"/>
                <a:ea typeface="Arial"/>
                <a:cs typeface="Arial"/>
              </a:rPr>
              <a:t>Repeat steps 4-6 for all speeds/weight</a:t>
            </a:r>
          </a:p>
          <a:p>
            <a:pPr marL="228600" indent="-228600">
              <a:buFont typeface=""/>
              <a:buAutoNum type="arabicPeriod"/>
            </a:pPr>
            <a:r>
              <a:rPr lang="en-US" sz="1575" b="0" i="0" u="none" strike="noStrike">
                <a:solidFill>
                  <a:srgbClr val="003D7C"/>
                </a:solidFill>
                <a:latin typeface="Arial"/>
                <a:ea typeface="Arial"/>
                <a:cs typeface="Arial"/>
              </a:rPr>
              <a:t>Use collected data to measure power and efficiency</a:t>
            </a:r>
          </a:p>
          <a:p>
            <a:pPr marL="228600" indent="-228600">
              <a:buFont typeface=""/>
              <a:buAutoNum type="arabicPeriod"/>
            </a:pPr>
            <a:r>
              <a:rPr lang="en-US" sz="1575" b="0" i="0" u="none" strike="noStrike">
                <a:solidFill>
                  <a:srgbClr val="003D7C"/>
                </a:solidFill>
                <a:latin typeface="Arial"/>
                <a:ea typeface="Arial"/>
                <a:cs typeface="Arial"/>
              </a:rPr>
              <a:t>Graph collected data to find ideal tension in the system</a:t>
            </a:r>
          </a:p>
          <a:p>
            <a:pPr algn="ctr"/>
            <a:endParaRPr lang="en-US"/>
          </a:p>
        </p:txBody>
      </p:sp>
    </p:spTree>
    <p:extLst>
      <p:ext uri="{BB962C8B-B14F-4D97-AF65-F5344CB8AC3E}">
        <p14:creationId xmlns:p14="http://schemas.microsoft.com/office/powerpoint/2010/main" val="2687738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3">
          <a:extLst>
            <a:ext uri="{FF2B5EF4-FFF2-40B4-BE49-F238E27FC236}">
              <a16:creationId xmlns:a16="http://schemas.microsoft.com/office/drawing/2014/main" id="{E7CF32EF-5D82-C402-C8B7-13121B55C24A}"/>
            </a:ext>
          </a:extLst>
        </p:cNvPr>
        <p:cNvGrpSpPr/>
        <p:nvPr/>
      </p:nvGrpSpPr>
      <p:grpSpPr>
        <a:xfrm>
          <a:off x="0" y="0"/>
          <a:ext cx="0" cy="0"/>
          <a:chOff x="0" y="0"/>
          <a:chExt cx="0" cy="0"/>
        </a:xfrm>
      </p:grpSpPr>
      <p:sp>
        <p:nvSpPr>
          <p:cNvPr id="244" name="Google Shape;244;p32">
            <a:extLst>
              <a:ext uri="{FF2B5EF4-FFF2-40B4-BE49-F238E27FC236}">
                <a16:creationId xmlns:a16="http://schemas.microsoft.com/office/drawing/2014/main" id="{7AA7BDAE-A6C2-8EE6-BD49-0971F7331573}"/>
              </a:ext>
            </a:extLst>
          </p:cNvPr>
          <p:cNvSpPr txBox="1"/>
          <p:nvPr/>
        </p:nvSpPr>
        <p:spPr>
          <a:xfrm>
            <a:off x="382229" y="0"/>
            <a:ext cx="8379600" cy="853500"/>
          </a:xfrm>
          <a:prstGeom prst="rect">
            <a:avLst/>
          </a:prstGeom>
          <a:noFill/>
          <a:ln>
            <a:noFill/>
          </a:ln>
        </p:spPr>
        <p:txBody>
          <a:bodyPr spcFirstLastPara="1" wrap="square" lIns="91425" tIns="45700" rIns="91425" bIns="45700" anchor="ctr" anchorCtr="0">
            <a:noAutofit/>
          </a:bodyPr>
          <a:lstStyle/>
          <a:p>
            <a:pPr algn="ctr"/>
            <a:r>
              <a:rPr lang="en" sz="2400" b="1">
                <a:solidFill>
                  <a:schemeClr val="lt1"/>
                </a:solidFill>
              </a:rPr>
              <a:t>DESIGN ITERATIONS</a:t>
            </a:r>
          </a:p>
        </p:txBody>
      </p:sp>
      <p:sp>
        <p:nvSpPr>
          <p:cNvPr id="2" name="Slide Number Placeholder 1">
            <a:extLst>
              <a:ext uri="{FF2B5EF4-FFF2-40B4-BE49-F238E27FC236}">
                <a16:creationId xmlns:a16="http://schemas.microsoft.com/office/drawing/2014/main" id="{CB3A4702-0995-8F37-1690-70005B235BA2}"/>
              </a:ext>
            </a:extLst>
          </p:cNvPr>
          <p:cNvSpPr>
            <a:spLocks noGrp="1"/>
          </p:cNvSpPr>
          <p:nvPr>
            <p:ph type="sldNum" idx="12"/>
          </p:nvPr>
        </p:nvSpPr>
        <p:spPr>
          <a:xfrm>
            <a:off x="7128034" y="4716234"/>
            <a:ext cx="2011067" cy="427217"/>
          </a:xfrm>
        </p:spPr>
        <p:txBody>
          <a:bodyPr/>
          <a:lstStyle/>
          <a:p>
            <a:r>
              <a:rPr lang="en"/>
              <a:t>Holguin, </a:t>
            </a:r>
            <a:fld id="{1C41A327-7AA6-40D2-A6BC-D6CECB89F071}" type="slidenum">
              <a:rPr lang="en" dirty="0"/>
              <a:t>32</a:t>
            </a:fld>
            <a:endParaRPr lang="en-US"/>
          </a:p>
        </p:txBody>
      </p:sp>
      <p:pic>
        <p:nvPicPr>
          <p:cNvPr id="4" name="Picture 3" descr="A drawing of a device&#10;&#10;AI-generated content may be incorrect.">
            <a:extLst>
              <a:ext uri="{FF2B5EF4-FFF2-40B4-BE49-F238E27FC236}">
                <a16:creationId xmlns:a16="http://schemas.microsoft.com/office/drawing/2014/main" id="{21259E4D-77DD-0C77-A971-E9076EDE34B2}"/>
              </a:ext>
            </a:extLst>
          </p:cNvPr>
          <p:cNvPicPr>
            <a:picLocks noChangeAspect="1"/>
          </p:cNvPicPr>
          <p:nvPr/>
        </p:nvPicPr>
        <p:blipFill>
          <a:blip r:embed="rId3"/>
          <a:stretch>
            <a:fillRect/>
          </a:stretch>
        </p:blipFill>
        <p:spPr>
          <a:xfrm>
            <a:off x="3887" y="897666"/>
            <a:ext cx="2367584" cy="1680128"/>
          </a:xfrm>
          <a:prstGeom prst="rect">
            <a:avLst/>
          </a:prstGeom>
          <a:ln>
            <a:solidFill>
              <a:schemeClr val="tx1"/>
            </a:solidFill>
          </a:ln>
        </p:spPr>
      </p:pic>
      <p:pic>
        <p:nvPicPr>
          <p:cNvPr id="3" name="Picture 2" descr="A metal object with a square hole&#10;&#10;AI-generated content may be incorrect.">
            <a:extLst>
              <a:ext uri="{FF2B5EF4-FFF2-40B4-BE49-F238E27FC236}">
                <a16:creationId xmlns:a16="http://schemas.microsoft.com/office/drawing/2014/main" id="{400BF035-356D-841D-53D9-3E6AF325BD03}"/>
              </a:ext>
            </a:extLst>
          </p:cNvPr>
          <p:cNvPicPr>
            <a:picLocks noChangeAspect="1"/>
          </p:cNvPicPr>
          <p:nvPr/>
        </p:nvPicPr>
        <p:blipFill>
          <a:blip r:embed="rId4"/>
          <a:stretch>
            <a:fillRect/>
          </a:stretch>
        </p:blipFill>
        <p:spPr>
          <a:xfrm>
            <a:off x="2666388" y="860913"/>
            <a:ext cx="1585670" cy="1812193"/>
          </a:xfrm>
          <a:prstGeom prst="rect">
            <a:avLst/>
          </a:prstGeom>
          <a:ln>
            <a:solidFill>
              <a:schemeClr val="tx1"/>
            </a:solidFill>
          </a:ln>
        </p:spPr>
      </p:pic>
      <p:pic>
        <p:nvPicPr>
          <p:cNvPr id="5" name="Picture 4" descr="A device on a table&#10;&#10;AI-generated content may be incorrect.">
            <a:extLst>
              <a:ext uri="{FF2B5EF4-FFF2-40B4-BE49-F238E27FC236}">
                <a16:creationId xmlns:a16="http://schemas.microsoft.com/office/drawing/2014/main" id="{2267CBCF-6502-CE35-C33D-75FCF5AEF669}"/>
              </a:ext>
            </a:extLst>
          </p:cNvPr>
          <p:cNvPicPr>
            <a:picLocks noChangeAspect="1"/>
          </p:cNvPicPr>
          <p:nvPr/>
        </p:nvPicPr>
        <p:blipFill>
          <a:blip r:embed="rId5"/>
          <a:stretch>
            <a:fillRect/>
          </a:stretch>
        </p:blipFill>
        <p:spPr>
          <a:xfrm>
            <a:off x="2197" y="2640865"/>
            <a:ext cx="1570893" cy="2068391"/>
          </a:xfrm>
          <a:prstGeom prst="rect">
            <a:avLst/>
          </a:prstGeom>
          <a:ln>
            <a:solidFill>
              <a:schemeClr val="tx1"/>
            </a:solidFill>
          </a:ln>
        </p:spPr>
      </p:pic>
      <p:pic>
        <p:nvPicPr>
          <p:cNvPr id="6" name="Picture 5" descr="A hand holding a black object&#10;&#10;AI-generated content may be incorrect.">
            <a:extLst>
              <a:ext uri="{FF2B5EF4-FFF2-40B4-BE49-F238E27FC236}">
                <a16:creationId xmlns:a16="http://schemas.microsoft.com/office/drawing/2014/main" id="{8BDA1EE0-FA49-4915-492D-6FD30EE443D6}"/>
              </a:ext>
            </a:extLst>
          </p:cNvPr>
          <p:cNvPicPr>
            <a:picLocks noChangeAspect="1"/>
          </p:cNvPicPr>
          <p:nvPr/>
        </p:nvPicPr>
        <p:blipFill>
          <a:blip r:embed="rId6"/>
          <a:stretch>
            <a:fillRect/>
          </a:stretch>
        </p:blipFill>
        <p:spPr>
          <a:xfrm>
            <a:off x="1803400" y="2686050"/>
            <a:ext cx="1568450" cy="1962151"/>
          </a:xfrm>
          <a:prstGeom prst="rect">
            <a:avLst/>
          </a:prstGeom>
          <a:ln>
            <a:solidFill>
              <a:schemeClr val="tx1"/>
            </a:solidFill>
          </a:ln>
        </p:spPr>
      </p:pic>
      <p:pic>
        <p:nvPicPr>
          <p:cNvPr id="10" name="Picture 9" descr="A blueprint of a machine&#10;&#10;AI-generated content may be incorrect.">
            <a:extLst>
              <a:ext uri="{FF2B5EF4-FFF2-40B4-BE49-F238E27FC236}">
                <a16:creationId xmlns:a16="http://schemas.microsoft.com/office/drawing/2014/main" id="{12F5FAF2-A470-9447-01EC-1AA902B84428}"/>
              </a:ext>
            </a:extLst>
          </p:cNvPr>
          <p:cNvPicPr>
            <a:picLocks noChangeAspect="1"/>
          </p:cNvPicPr>
          <p:nvPr/>
        </p:nvPicPr>
        <p:blipFill>
          <a:blip r:embed="rId7"/>
          <a:stretch>
            <a:fillRect/>
          </a:stretch>
        </p:blipFill>
        <p:spPr>
          <a:xfrm>
            <a:off x="3616203" y="2683731"/>
            <a:ext cx="2688248" cy="1883752"/>
          </a:xfrm>
          <a:prstGeom prst="rect">
            <a:avLst/>
          </a:prstGeom>
          <a:ln>
            <a:solidFill>
              <a:schemeClr val="tx1"/>
            </a:solidFill>
          </a:ln>
        </p:spPr>
      </p:pic>
      <p:sp>
        <p:nvSpPr>
          <p:cNvPr id="11" name="TextBox 10">
            <a:extLst>
              <a:ext uri="{FF2B5EF4-FFF2-40B4-BE49-F238E27FC236}">
                <a16:creationId xmlns:a16="http://schemas.microsoft.com/office/drawing/2014/main" id="{386B4A39-2BC6-21A3-123D-5394866A3C67}"/>
              </a:ext>
            </a:extLst>
          </p:cNvPr>
          <p:cNvSpPr txBox="1"/>
          <p:nvPr/>
        </p:nvSpPr>
        <p:spPr>
          <a:xfrm>
            <a:off x="4365625" y="881062"/>
            <a:ext cx="1825624"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bg2"/>
                </a:solidFill>
              </a:rPr>
              <a:t>The design went through 4 total design iterations with the biggest change being the housing for the turbine</a:t>
            </a:r>
          </a:p>
        </p:txBody>
      </p:sp>
      <p:pic>
        <p:nvPicPr>
          <p:cNvPr id="9" name="Picture 8" descr="A person using a device to make a laser beam&#10;&#10;AI-generated content may be incorrect.">
            <a:extLst>
              <a:ext uri="{FF2B5EF4-FFF2-40B4-BE49-F238E27FC236}">
                <a16:creationId xmlns:a16="http://schemas.microsoft.com/office/drawing/2014/main" id="{6F276F27-49E6-1CA9-C373-25B3A163D1FE}"/>
              </a:ext>
            </a:extLst>
          </p:cNvPr>
          <p:cNvPicPr>
            <a:picLocks noChangeAspect="1"/>
          </p:cNvPicPr>
          <p:nvPr/>
        </p:nvPicPr>
        <p:blipFill>
          <a:blip r:embed="rId8"/>
          <a:stretch>
            <a:fillRect/>
          </a:stretch>
        </p:blipFill>
        <p:spPr>
          <a:xfrm>
            <a:off x="6398445" y="879268"/>
            <a:ext cx="2602401" cy="3806224"/>
          </a:xfrm>
          <a:prstGeom prst="rect">
            <a:avLst/>
          </a:prstGeom>
          <a:ln>
            <a:solidFill>
              <a:schemeClr val="tx1"/>
            </a:solidFill>
          </a:ln>
        </p:spPr>
      </p:pic>
    </p:spTree>
    <p:extLst>
      <p:ext uri="{BB962C8B-B14F-4D97-AF65-F5344CB8AC3E}">
        <p14:creationId xmlns:p14="http://schemas.microsoft.com/office/powerpoint/2010/main" val="3067571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3">
          <a:extLst>
            <a:ext uri="{FF2B5EF4-FFF2-40B4-BE49-F238E27FC236}">
              <a16:creationId xmlns:a16="http://schemas.microsoft.com/office/drawing/2014/main" id="{17957E9A-2ACA-3AD7-481E-C582FF3EA805}"/>
            </a:ext>
          </a:extLst>
        </p:cNvPr>
        <p:cNvGrpSpPr/>
        <p:nvPr/>
      </p:nvGrpSpPr>
      <p:grpSpPr>
        <a:xfrm>
          <a:off x="0" y="0"/>
          <a:ext cx="0" cy="0"/>
          <a:chOff x="0" y="0"/>
          <a:chExt cx="0" cy="0"/>
        </a:xfrm>
      </p:grpSpPr>
      <p:sp>
        <p:nvSpPr>
          <p:cNvPr id="244" name="Google Shape;244;p32">
            <a:extLst>
              <a:ext uri="{FF2B5EF4-FFF2-40B4-BE49-F238E27FC236}">
                <a16:creationId xmlns:a16="http://schemas.microsoft.com/office/drawing/2014/main" id="{DE59C067-BC89-E868-294F-D1FB542065F9}"/>
              </a:ext>
            </a:extLst>
          </p:cNvPr>
          <p:cNvSpPr txBox="1"/>
          <p:nvPr/>
        </p:nvSpPr>
        <p:spPr>
          <a:xfrm>
            <a:off x="382229" y="0"/>
            <a:ext cx="8379600" cy="853500"/>
          </a:xfrm>
          <a:prstGeom prst="rect">
            <a:avLst/>
          </a:prstGeom>
          <a:noFill/>
          <a:ln>
            <a:noFill/>
          </a:ln>
        </p:spPr>
        <p:txBody>
          <a:bodyPr spcFirstLastPara="1" wrap="square" lIns="91425" tIns="45700" rIns="91425" bIns="45700" anchor="ctr" anchorCtr="0">
            <a:noAutofit/>
          </a:bodyPr>
          <a:lstStyle/>
          <a:p>
            <a:pPr algn="ctr"/>
            <a:r>
              <a:rPr lang="en" sz="2400" b="1">
                <a:solidFill>
                  <a:schemeClr val="lt1"/>
                </a:solidFill>
              </a:rPr>
              <a:t>FINAL SYSTEM</a:t>
            </a:r>
          </a:p>
        </p:txBody>
      </p:sp>
      <p:sp>
        <p:nvSpPr>
          <p:cNvPr id="2" name="Slide Number Placeholder 1">
            <a:extLst>
              <a:ext uri="{FF2B5EF4-FFF2-40B4-BE49-F238E27FC236}">
                <a16:creationId xmlns:a16="http://schemas.microsoft.com/office/drawing/2014/main" id="{9656CA0E-C05D-AE47-D232-4F912A8118A7}"/>
              </a:ext>
            </a:extLst>
          </p:cNvPr>
          <p:cNvSpPr>
            <a:spLocks noGrp="1"/>
          </p:cNvSpPr>
          <p:nvPr>
            <p:ph type="sldNum" idx="12"/>
          </p:nvPr>
        </p:nvSpPr>
        <p:spPr>
          <a:xfrm>
            <a:off x="7296123" y="4749851"/>
            <a:ext cx="1842978" cy="393600"/>
          </a:xfrm>
        </p:spPr>
        <p:txBody>
          <a:bodyPr/>
          <a:lstStyle/>
          <a:p>
            <a:r>
              <a:rPr lang="en"/>
              <a:t>Holguin, </a:t>
            </a:r>
            <a:fld id="{00000000-1234-1234-1234-123412341234}" type="slidenum">
              <a:rPr lang="en" dirty="0"/>
              <a:pPr/>
              <a:t>33</a:t>
            </a:fld>
            <a:endParaRPr lang="en-US"/>
          </a:p>
        </p:txBody>
      </p:sp>
      <p:pic>
        <p:nvPicPr>
          <p:cNvPr id="11" name="Picture 10" descr="A machine with a tube attached to a wooden board&#10;&#10;AI-generated content may be incorrect.">
            <a:extLst>
              <a:ext uri="{FF2B5EF4-FFF2-40B4-BE49-F238E27FC236}">
                <a16:creationId xmlns:a16="http://schemas.microsoft.com/office/drawing/2014/main" id="{8A5EC49C-9BD8-CD99-1B0E-2D4B444BD000}"/>
              </a:ext>
            </a:extLst>
          </p:cNvPr>
          <p:cNvPicPr>
            <a:picLocks noChangeAspect="1"/>
          </p:cNvPicPr>
          <p:nvPr/>
        </p:nvPicPr>
        <p:blipFill>
          <a:blip r:embed="rId3"/>
          <a:stretch>
            <a:fillRect/>
          </a:stretch>
        </p:blipFill>
        <p:spPr>
          <a:xfrm>
            <a:off x="6508653" y="1285433"/>
            <a:ext cx="2636086" cy="3208781"/>
          </a:xfrm>
          <a:prstGeom prst="rect">
            <a:avLst/>
          </a:prstGeom>
          <a:ln>
            <a:solidFill>
              <a:schemeClr val="tx1"/>
            </a:solidFill>
          </a:ln>
        </p:spPr>
      </p:pic>
      <p:pic>
        <p:nvPicPr>
          <p:cNvPr id="10" name="Picture 9" descr="A diagram of a machine&#10;&#10;AI-generated content may be incorrect.">
            <a:extLst>
              <a:ext uri="{FF2B5EF4-FFF2-40B4-BE49-F238E27FC236}">
                <a16:creationId xmlns:a16="http://schemas.microsoft.com/office/drawing/2014/main" id="{E52B2A7A-CFD7-8248-CB52-CFA9505A35C0}"/>
              </a:ext>
            </a:extLst>
          </p:cNvPr>
          <p:cNvPicPr>
            <a:picLocks noChangeAspect="1"/>
          </p:cNvPicPr>
          <p:nvPr/>
        </p:nvPicPr>
        <p:blipFill>
          <a:blip r:embed="rId4"/>
          <a:srcRect l="4447" t="9239" r="5526" b="246"/>
          <a:stretch>
            <a:fillRect/>
          </a:stretch>
        </p:blipFill>
        <p:spPr>
          <a:xfrm>
            <a:off x="0" y="1154583"/>
            <a:ext cx="6503946" cy="3465944"/>
          </a:xfrm>
          <a:prstGeom prst="rect">
            <a:avLst/>
          </a:prstGeom>
          <a:ln>
            <a:solidFill>
              <a:schemeClr val="bg1"/>
            </a:solidFill>
          </a:ln>
        </p:spPr>
      </p:pic>
    </p:spTree>
    <p:extLst>
      <p:ext uri="{BB962C8B-B14F-4D97-AF65-F5344CB8AC3E}">
        <p14:creationId xmlns:p14="http://schemas.microsoft.com/office/powerpoint/2010/main" val="2625336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3">
          <a:extLst>
            <a:ext uri="{FF2B5EF4-FFF2-40B4-BE49-F238E27FC236}">
              <a16:creationId xmlns:a16="http://schemas.microsoft.com/office/drawing/2014/main" id="{8C0B256F-9A23-9217-73F8-913BF36E87C4}"/>
            </a:ext>
          </a:extLst>
        </p:cNvPr>
        <p:cNvGrpSpPr/>
        <p:nvPr/>
      </p:nvGrpSpPr>
      <p:grpSpPr>
        <a:xfrm>
          <a:off x="0" y="0"/>
          <a:ext cx="0" cy="0"/>
          <a:chOff x="0" y="0"/>
          <a:chExt cx="0" cy="0"/>
        </a:xfrm>
      </p:grpSpPr>
      <p:sp>
        <p:nvSpPr>
          <p:cNvPr id="244" name="Google Shape;244;p32">
            <a:extLst>
              <a:ext uri="{FF2B5EF4-FFF2-40B4-BE49-F238E27FC236}">
                <a16:creationId xmlns:a16="http://schemas.microsoft.com/office/drawing/2014/main" id="{A35E3E7F-1407-0637-0871-F1F6231F4D4E}"/>
              </a:ext>
            </a:extLst>
          </p:cNvPr>
          <p:cNvSpPr txBox="1"/>
          <p:nvPr/>
        </p:nvSpPr>
        <p:spPr>
          <a:xfrm>
            <a:off x="382229" y="0"/>
            <a:ext cx="8379600" cy="853500"/>
          </a:xfrm>
          <a:prstGeom prst="rect">
            <a:avLst/>
          </a:prstGeom>
          <a:noFill/>
          <a:ln>
            <a:noFill/>
          </a:ln>
        </p:spPr>
        <p:txBody>
          <a:bodyPr spcFirstLastPara="1" wrap="square" lIns="91425" tIns="45700" rIns="91425" bIns="45700" anchor="ctr" anchorCtr="0">
            <a:noAutofit/>
          </a:bodyPr>
          <a:lstStyle/>
          <a:p>
            <a:pPr algn="ctr"/>
            <a:r>
              <a:rPr lang="en" sz="2400" b="1">
                <a:solidFill>
                  <a:schemeClr val="lt1"/>
                </a:solidFill>
              </a:rPr>
              <a:t>KEY RESULTS</a:t>
            </a:r>
          </a:p>
        </p:txBody>
      </p:sp>
      <p:sp>
        <p:nvSpPr>
          <p:cNvPr id="2" name="Slide Number Placeholder 1">
            <a:extLst>
              <a:ext uri="{FF2B5EF4-FFF2-40B4-BE49-F238E27FC236}">
                <a16:creationId xmlns:a16="http://schemas.microsoft.com/office/drawing/2014/main" id="{7C68BCC9-7C2C-B0C5-179C-73ECE29F2795}"/>
              </a:ext>
            </a:extLst>
          </p:cNvPr>
          <p:cNvSpPr>
            <a:spLocks noGrp="1"/>
          </p:cNvSpPr>
          <p:nvPr>
            <p:ph type="sldNum" idx="12"/>
          </p:nvPr>
        </p:nvSpPr>
        <p:spPr>
          <a:xfrm>
            <a:off x="6892711" y="4749851"/>
            <a:ext cx="2246390" cy="393600"/>
          </a:xfrm>
        </p:spPr>
        <p:txBody>
          <a:bodyPr/>
          <a:lstStyle/>
          <a:p>
            <a:r>
              <a:rPr lang="en"/>
              <a:t>Holguin, </a:t>
            </a:r>
            <a:fld id="{00000000-1234-1234-1234-123412341234}" type="slidenum">
              <a:rPr lang="en"/>
              <a:t>34</a:t>
            </a:fld>
            <a:endParaRPr lang="en-US"/>
          </a:p>
        </p:txBody>
      </p:sp>
      <p:sp>
        <p:nvSpPr>
          <p:cNvPr id="11" name="TextBox 10">
            <a:extLst>
              <a:ext uri="{FF2B5EF4-FFF2-40B4-BE49-F238E27FC236}">
                <a16:creationId xmlns:a16="http://schemas.microsoft.com/office/drawing/2014/main" id="{A9B8D111-DF1C-8A08-1F42-36B16D9370B5}"/>
              </a:ext>
            </a:extLst>
          </p:cNvPr>
          <p:cNvSpPr txBox="1"/>
          <p:nvPr/>
        </p:nvSpPr>
        <p:spPr>
          <a:xfrm>
            <a:off x="379133" y="3142782"/>
            <a:ext cx="6380347" cy="14619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1500">
                <a:solidFill>
                  <a:schemeClr val="bg2"/>
                </a:solidFill>
              </a:rPr>
              <a:t>Data shows the system is most efficient where rotational speed is prioritized rather than torque </a:t>
            </a:r>
          </a:p>
          <a:p>
            <a:pPr marL="285750" indent="-285750">
              <a:buChar char="•"/>
            </a:pPr>
            <a:r>
              <a:rPr lang="en-US" sz="1500">
                <a:solidFill>
                  <a:schemeClr val="bg2"/>
                </a:solidFill>
              </a:rPr>
              <a:t>Faster water speeds provide much more power and more efficiency</a:t>
            </a:r>
          </a:p>
          <a:p>
            <a:pPr marL="285750" indent="-285750">
              <a:buChar char="•"/>
            </a:pPr>
            <a:r>
              <a:rPr lang="en-US" sz="1500">
                <a:solidFill>
                  <a:schemeClr val="bg2"/>
                </a:solidFill>
              </a:rPr>
              <a:t>Power curve indicates there is an optimal rotational speed to torque ratio somewhere in the middle of the graph at every water speed</a:t>
            </a:r>
          </a:p>
          <a:p>
            <a:pPr marL="285750" indent="-285750">
              <a:buChar char="•"/>
            </a:pPr>
            <a:endParaRPr lang="en-US">
              <a:solidFill>
                <a:schemeClr val="bg2"/>
              </a:solidFill>
            </a:endParaRPr>
          </a:p>
        </p:txBody>
      </p:sp>
      <p:graphicFrame>
        <p:nvGraphicFramePr>
          <p:cNvPr id="4" name="Table 3">
            <a:extLst>
              <a:ext uri="{FF2B5EF4-FFF2-40B4-BE49-F238E27FC236}">
                <a16:creationId xmlns:a16="http://schemas.microsoft.com/office/drawing/2014/main" id="{04E254FA-CEF0-0E35-80C8-497D18C9F30C}"/>
              </a:ext>
            </a:extLst>
          </p:cNvPr>
          <p:cNvGraphicFramePr>
            <a:graphicFrameLocks noGrp="1"/>
          </p:cNvGraphicFramePr>
          <p:nvPr>
            <p:extLst>
              <p:ext uri="{D42A27DB-BD31-4B8C-83A1-F6EECF244321}">
                <p14:modId xmlns:p14="http://schemas.microsoft.com/office/powerpoint/2010/main" val="3596514976"/>
              </p:ext>
            </p:extLst>
          </p:nvPr>
        </p:nvGraphicFramePr>
        <p:xfrm>
          <a:off x="456029" y="991368"/>
          <a:ext cx="8305800" cy="2146444"/>
        </p:xfrm>
        <a:graphic>
          <a:graphicData uri="http://schemas.openxmlformats.org/drawingml/2006/table">
            <a:tbl>
              <a:tblPr/>
              <a:tblGrid>
                <a:gridCol w="1750470">
                  <a:extLst>
                    <a:ext uri="{9D8B030D-6E8A-4147-A177-3AD203B41FA5}">
                      <a16:colId xmlns:a16="http://schemas.microsoft.com/office/drawing/2014/main" val="3792957966"/>
                    </a:ext>
                  </a:extLst>
                </a:gridCol>
                <a:gridCol w="1018130">
                  <a:extLst>
                    <a:ext uri="{9D8B030D-6E8A-4147-A177-3AD203B41FA5}">
                      <a16:colId xmlns:a16="http://schemas.microsoft.com/office/drawing/2014/main" val="1008530099"/>
                    </a:ext>
                  </a:extLst>
                </a:gridCol>
                <a:gridCol w="1384300">
                  <a:extLst>
                    <a:ext uri="{9D8B030D-6E8A-4147-A177-3AD203B41FA5}">
                      <a16:colId xmlns:a16="http://schemas.microsoft.com/office/drawing/2014/main" val="1250893601"/>
                    </a:ext>
                  </a:extLst>
                </a:gridCol>
                <a:gridCol w="1384300">
                  <a:extLst>
                    <a:ext uri="{9D8B030D-6E8A-4147-A177-3AD203B41FA5}">
                      <a16:colId xmlns:a16="http://schemas.microsoft.com/office/drawing/2014/main" val="2984614567"/>
                    </a:ext>
                  </a:extLst>
                </a:gridCol>
                <a:gridCol w="1384300">
                  <a:extLst>
                    <a:ext uri="{9D8B030D-6E8A-4147-A177-3AD203B41FA5}">
                      <a16:colId xmlns:a16="http://schemas.microsoft.com/office/drawing/2014/main" val="4169805617"/>
                    </a:ext>
                  </a:extLst>
                </a:gridCol>
                <a:gridCol w="1384300">
                  <a:extLst>
                    <a:ext uri="{9D8B030D-6E8A-4147-A177-3AD203B41FA5}">
                      <a16:colId xmlns:a16="http://schemas.microsoft.com/office/drawing/2014/main" val="3954264035"/>
                    </a:ext>
                  </a:extLst>
                </a:gridCol>
              </a:tblGrid>
              <a:tr h="414130">
                <a:tc>
                  <a:txBody>
                    <a:bodyPr/>
                    <a:lstStyle/>
                    <a:p>
                      <a:pPr lvl="0" algn="ctr">
                        <a:buNone/>
                      </a:pPr>
                      <a:r>
                        <a:rPr lang="en-US" sz="1300" b="0" i="0" u="none" strike="noStrike">
                          <a:solidFill>
                            <a:srgbClr val="FFFFFF"/>
                          </a:solidFill>
                          <a:effectLst/>
                          <a:latin typeface="Arial"/>
                        </a:rPr>
                        <a:t>Trial</a:t>
                      </a:r>
                      <a:endParaRPr lang="en-US"/>
                    </a:p>
                  </a:txBody>
                  <a:tcPr marL="89310" marR="89310" marT="89310" marB="8931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3466"/>
                    </a:solidFill>
                  </a:tcPr>
                </a:tc>
                <a:tc>
                  <a:txBody>
                    <a:bodyPr/>
                    <a:lstStyle/>
                    <a:p>
                      <a:pPr lvl="0" algn="ctr">
                        <a:buNone/>
                      </a:pPr>
                      <a:r>
                        <a:rPr lang="en-US" sz="1300" b="0" i="0" u="none" strike="noStrike">
                          <a:solidFill>
                            <a:srgbClr val="FFFFFF"/>
                          </a:solidFill>
                          <a:effectLst/>
                          <a:latin typeface="Arial"/>
                        </a:rPr>
                        <a:t>Water flow</a:t>
                      </a:r>
                      <a:endParaRPr lang="en-US"/>
                    </a:p>
                  </a:txBody>
                  <a:tcPr marL="89310" marR="89310" marT="89310" marB="8931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3466"/>
                    </a:solidFill>
                  </a:tcPr>
                </a:tc>
                <a:tc>
                  <a:txBody>
                    <a:bodyPr/>
                    <a:lstStyle/>
                    <a:p>
                      <a:pPr lvl="0" algn="ctr">
                        <a:buNone/>
                      </a:pPr>
                      <a:r>
                        <a:rPr lang="en-US" sz="1300" b="0" i="0" u="none" strike="noStrike">
                          <a:solidFill>
                            <a:srgbClr val="FFFFFF"/>
                          </a:solidFill>
                          <a:effectLst/>
                          <a:latin typeface="Arial"/>
                        </a:rPr>
                        <a:t>Max Torque</a:t>
                      </a:r>
                      <a:endParaRPr lang="en-US"/>
                    </a:p>
                  </a:txBody>
                  <a:tcPr marL="89310" marR="89310" marT="89310" marB="8931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3466"/>
                    </a:solidFill>
                  </a:tcPr>
                </a:tc>
                <a:tc>
                  <a:txBody>
                    <a:bodyPr/>
                    <a:lstStyle/>
                    <a:p>
                      <a:pPr lvl="0" algn="ctr">
                        <a:buNone/>
                      </a:pPr>
                      <a:r>
                        <a:rPr lang="en-US" sz="1300" b="0" i="0" u="none" strike="noStrike">
                          <a:solidFill>
                            <a:srgbClr val="FFFFFF"/>
                          </a:solidFill>
                          <a:effectLst/>
                          <a:latin typeface="Arial"/>
                        </a:rPr>
                        <a:t>Max Speed </a:t>
                      </a:r>
                      <a:endParaRPr lang="en-US"/>
                    </a:p>
                  </a:txBody>
                  <a:tcPr marL="89310" marR="89310" marT="89310" marB="8931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3466"/>
                    </a:solidFill>
                  </a:tcPr>
                </a:tc>
                <a:tc>
                  <a:txBody>
                    <a:bodyPr/>
                    <a:lstStyle/>
                    <a:p>
                      <a:pPr lvl="0" algn="ctr">
                        <a:buNone/>
                      </a:pPr>
                      <a:r>
                        <a:rPr lang="en-US" sz="1300" b="0" i="0" u="none" strike="noStrike">
                          <a:solidFill>
                            <a:srgbClr val="FFFFFF"/>
                          </a:solidFill>
                          <a:effectLst/>
                          <a:latin typeface="Arial"/>
                        </a:rPr>
                        <a:t>Max Power</a:t>
                      </a:r>
                      <a:endParaRPr lang="en-US"/>
                    </a:p>
                  </a:txBody>
                  <a:tcPr marL="89310" marR="89310" marT="89310" marB="8931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3466"/>
                    </a:solidFill>
                  </a:tcPr>
                </a:tc>
                <a:tc>
                  <a:txBody>
                    <a:bodyPr/>
                    <a:lstStyle/>
                    <a:p>
                      <a:pPr lvl="0" algn="ctr">
                        <a:buNone/>
                      </a:pPr>
                      <a:r>
                        <a:rPr lang="en-US" sz="1300" b="0" i="0" u="none" strike="noStrike">
                          <a:solidFill>
                            <a:srgbClr val="FFFFFF"/>
                          </a:solidFill>
                          <a:effectLst/>
                          <a:latin typeface="Arial"/>
                        </a:rPr>
                        <a:t>Max Efficiency </a:t>
                      </a:r>
                    </a:p>
                  </a:txBody>
                  <a:tcPr marL="89310" marR="89310" marT="89310" marB="8931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3466"/>
                    </a:solidFill>
                  </a:tcPr>
                </a:tc>
                <a:extLst>
                  <a:ext uri="{0D108BD9-81ED-4DB2-BD59-A6C34878D82A}">
                    <a16:rowId xmlns:a16="http://schemas.microsoft.com/office/drawing/2014/main" val="4005997517"/>
                  </a:ext>
                </a:extLst>
              </a:tr>
              <a:tr h="578727">
                <a:tc>
                  <a:txBody>
                    <a:bodyPr/>
                    <a:lstStyle/>
                    <a:p>
                      <a:pPr lvl="0">
                        <a:buNone/>
                      </a:pPr>
                      <a:r>
                        <a:rPr lang="en-US" sz="1300" b="0" i="0" u="none" strike="noStrike">
                          <a:solidFill>
                            <a:schemeClr val="bg2"/>
                          </a:solidFill>
                          <a:effectLst/>
                          <a:latin typeface="Arial"/>
                        </a:rPr>
                        <a:t>Test 1</a:t>
                      </a:r>
                      <a:endParaRPr lang="en-US"/>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300" b="0" i="0" u="none" strike="noStrike">
                          <a:solidFill>
                            <a:schemeClr val="bg2"/>
                          </a:solidFill>
                          <a:effectLst/>
                          <a:latin typeface="Arial"/>
                        </a:rPr>
                        <a:t>0.894 L/s</a:t>
                      </a:r>
                      <a:endParaRPr lang="en-US"/>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300" b="0" i="0" u="none" strike="noStrike">
                          <a:solidFill>
                            <a:schemeClr val="bg2"/>
                          </a:solidFill>
                          <a:effectLst/>
                          <a:latin typeface="Arial"/>
                        </a:rPr>
                        <a:t>0.36 Nm (40g)</a:t>
                      </a:r>
                      <a:endParaRPr lang="en-US"/>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300" b="0" i="0" u="none" strike="noStrike">
                          <a:solidFill>
                            <a:schemeClr val="bg2"/>
                          </a:solidFill>
                          <a:effectLst/>
                          <a:latin typeface="Arial"/>
                        </a:rPr>
                        <a:t>3500 RPM (20g)</a:t>
                      </a:r>
                      <a:endParaRPr lang="en-US"/>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300">
                          <a:solidFill>
                            <a:schemeClr val="bg2"/>
                          </a:solidFill>
                          <a:effectLst/>
                        </a:rPr>
                        <a:t>5.42 W (20g)</a:t>
                      </a:r>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300" b="0" i="0" u="none" strike="noStrike" noProof="0">
                          <a:solidFill>
                            <a:schemeClr val="bg2"/>
                          </a:solidFill>
                          <a:effectLst/>
                          <a:latin typeface="Arial"/>
                          <a:cs typeface="Arial"/>
                        </a:rPr>
                        <a:t>24% (20g)</a:t>
                      </a:r>
                      <a:endParaRPr lang="en-US"/>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73510400"/>
                  </a:ext>
                </a:extLst>
              </a:tr>
              <a:tr h="526927">
                <a:tc>
                  <a:txBody>
                    <a:bodyPr/>
                    <a:lstStyle/>
                    <a:p>
                      <a:pPr lvl="0">
                        <a:buNone/>
                      </a:pPr>
                      <a:r>
                        <a:rPr lang="en-US" sz="1300" b="0" i="0" u="none" strike="noStrike">
                          <a:solidFill>
                            <a:schemeClr val="bg2"/>
                          </a:solidFill>
                          <a:effectLst/>
                          <a:latin typeface="Arial"/>
                        </a:rPr>
                        <a:t>Test 2</a:t>
                      </a:r>
                      <a:endParaRPr lang="en-US"/>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300" b="0" i="0" u="none" strike="noStrike">
                          <a:solidFill>
                            <a:schemeClr val="bg2"/>
                          </a:solidFill>
                          <a:effectLst/>
                          <a:latin typeface="Arial"/>
                        </a:rPr>
                        <a:t>0.581 L/s</a:t>
                      </a:r>
                      <a:endParaRPr lang="en-US"/>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300" b="0" i="0" u="none" strike="noStrike">
                          <a:solidFill>
                            <a:schemeClr val="bg2"/>
                          </a:solidFill>
                          <a:effectLst/>
                          <a:latin typeface="Arial"/>
                        </a:rPr>
                        <a:t>.00825 Nm (20g)</a:t>
                      </a:r>
                      <a:endParaRPr lang="en-US"/>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300" b="0" i="0" u="none" strike="noStrike">
                          <a:solidFill>
                            <a:schemeClr val="bg2"/>
                          </a:solidFill>
                          <a:effectLst/>
                          <a:latin typeface="Arial"/>
                        </a:rPr>
                        <a:t>1500 RPM (20g)</a:t>
                      </a:r>
                      <a:endParaRPr lang="en-US"/>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300">
                          <a:solidFill>
                            <a:schemeClr val="bg2"/>
                          </a:solidFill>
                          <a:effectLst/>
                        </a:rPr>
                        <a:t>1.3 W (20g)</a:t>
                      </a:r>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300" b="0" i="0" u="none" strike="noStrike" noProof="0">
                          <a:solidFill>
                            <a:schemeClr val="bg2"/>
                          </a:solidFill>
                          <a:effectLst/>
                          <a:latin typeface="Arial"/>
                          <a:cs typeface="Arial"/>
                        </a:rPr>
                        <a:t>21% (20g)</a:t>
                      </a:r>
                      <a:endParaRPr lang="en-US"/>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33001"/>
                  </a:ext>
                </a:extLst>
              </a:tr>
              <a:tr h="578727">
                <a:tc>
                  <a:txBody>
                    <a:bodyPr/>
                    <a:lstStyle/>
                    <a:p>
                      <a:pPr lvl="0">
                        <a:buNone/>
                      </a:pPr>
                      <a:r>
                        <a:rPr lang="en-US" sz="1300" b="0" i="0" u="none" strike="noStrike">
                          <a:solidFill>
                            <a:schemeClr val="bg2"/>
                          </a:solidFill>
                          <a:effectLst/>
                          <a:latin typeface="Arial"/>
                        </a:rPr>
                        <a:t>Test 3</a:t>
                      </a:r>
                      <a:endParaRPr lang="en-US"/>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300" b="0" i="0" u="none" strike="noStrike">
                          <a:solidFill>
                            <a:schemeClr val="bg2"/>
                          </a:solidFill>
                          <a:effectLst/>
                          <a:latin typeface="Arial"/>
                        </a:rPr>
                        <a:t>0.397 L/s</a:t>
                      </a:r>
                      <a:endParaRPr lang="en-US"/>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300" b="0" i="0" u="none" strike="noStrike">
                          <a:solidFill>
                            <a:schemeClr val="bg2"/>
                          </a:solidFill>
                          <a:effectLst/>
                          <a:latin typeface="Arial"/>
                        </a:rPr>
                        <a:t>.0034 Nm (20g)</a:t>
                      </a:r>
                      <a:endParaRPr lang="en-US"/>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300" b="0" i="0" u="none" strike="noStrike">
                          <a:solidFill>
                            <a:schemeClr val="bg2"/>
                          </a:solidFill>
                          <a:effectLst/>
                          <a:latin typeface="Arial"/>
                        </a:rPr>
                        <a:t>200 RPM (20g)</a:t>
                      </a:r>
                      <a:endParaRPr lang="en-US"/>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US" sz="1300">
                          <a:solidFill>
                            <a:schemeClr val="bg2"/>
                          </a:solidFill>
                          <a:effectLst/>
                        </a:rPr>
                        <a:t>0.71 W (20g)</a:t>
                      </a:r>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300" b="0" i="0" u="none" strike="noStrike" noProof="0">
                          <a:solidFill>
                            <a:schemeClr val="bg2"/>
                          </a:solidFill>
                          <a:effectLst/>
                          <a:latin typeface="Arial"/>
                          <a:cs typeface="Arial"/>
                        </a:rPr>
                        <a:t>4% (20g)</a:t>
                      </a:r>
                      <a:endParaRPr lang="en-US"/>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07796764"/>
                  </a:ext>
                </a:extLst>
              </a:tr>
            </a:tbl>
          </a:graphicData>
        </a:graphic>
      </p:graphicFrame>
      <p:pic>
        <p:nvPicPr>
          <p:cNvPr id="6" name="Picture 5" descr="A graph with a blue line&#10;&#10;AI-generated content may be incorrect.">
            <a:extLst>
              <a:ext uri="{FF2B5EF4-FFF2-40B4-BE49-F238E27FC236}">
                <a16:creationId xmlns:a16="http://schemas.microsoft.com/office/drawing/2014/main" id="{455E04E0-E0B2-C254-99CD-2CF8B773B21C}"/>
              </a:ext>
            </a:extLst>
          </p:cNvPr>
          <p:cNvPicPr>
            <a:picLocks noChangeAspect="1"/>
          </p:cNvPicPr>
          <p:nvPr/>
        </p:nvPicPr>
        <p:blipFill>
          <a:blip r:embed="rId3"/>
          <a:stretch>
            <a:fillRect/>
          </a:stretch>
        </p:blipFill>
        <p:spPr>
          <a:xfrm>
            <a:off x="6520703" y="3150534"/>
            <a:ext cx="2489947" cy="1599079"/>
          </a:xfrm>
          <a:prstGeom prst="rect">
            <a:avLst/>
          </a:prstGeom>
          <a:ln>
            <a:solidFill>
              <a:schemeClr val="tx1"/>
            </a:solidFill>
          </a:ln>
        </p:spPr>
      </p:pic>
    </p:spTree>
    <p:extLst>
      <p:ext uri="{BB962C8B-B14F-4D97-AF65-F5344CB8AC3E}">
        <p14:creationId xmlns:p14="http://schemas.microsoft.com/office/powerpoint/2010/main" val="397645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3">
          <a:extLst>
            <a:ext uri="{FF2B5EF4-FFF2-40B4-BE49-F238E27FC236}">
              <a16:creationId xmlns:a16="http://schemas.microsoft.com/office/drawing/2014/main" id="{FBEB4CC2-66E6-D510-DF73-C60E1B01BF61}"/>
            </a:ext>
          </a:extLst>
        </p:cNvPr>
        <p:cNvGrpSpPr/>
        <p:nvPr/>
      </p:nvGrpSpPr>
      <p:grpSpPr>
        <a:xfrm>
          <a:off x="0" y="0"/>
          <a:ext cx="0" cy="0"/>
          <a:chOff x="0" y="0"/>
          <a:chExt cx="0" cy="0"/>
        </a:xfrm>
      </p:grpSpPr>
      <p:sp>
        <p:nvSpPr>
          <p:cNvPr id="244" name="Google Shape;244;p32">
            <a:extLst>
              <a:ext uri="{FF2B5EF4-FFF2-40B4-BE49-F238E27FC236}">
                <a16:creationId xmlns:a16="http://schemas.microsoft.com/office/drawing/2014/main" id="{5A2ECC4C-45DD-3379-D018-230D8225FD83}"/>
              </a:ext>
            </a:extLst>
          </p:cNvPr>
          <p:cNvSpPr txBox="1"/>
          <p:nvPr/>
        </p:nvSpPr>
        <p:spPr>
          <a:xfrm>
            <a:off x="382229" y="0"/>
            <a:ext cx="8379600" cy="853500"/>
          </a:xfrm>
          <a:prstGeom prst="rect">
            <a:avLst/>
          </a:prstGeom>
          <a:noFill/>
          <a:ln>
            <a:noFill/>
          </a:ln>
        </p:spPr>
        <p:txBody>
          <a:bodyPr spcFirstLastPara="1" wrap="square" lIns="91425" tIns="45700" rIns="91425" bIns="45700" anchor="ctr" anchorCtr="0">
            <a:noAutofit/>
          </a:bodyPr>
          <a:lstStyle/>
          <a:p>
            <a:pPr algn="ctr"/>
            <a:r>
              <a:rPr lang="en" sz="2400" b="1">
                <a:solidFill>
                  <a:schemeClr val="lt1"/>
                </a:solidFill>
              </a:rPr>
              <a:t>TESTING SUMMARY</a:t>
            </a:r>
          </a:p>
        </p:txBody>
      </p:sp>
      <p:sp>
        <p:nvSpPr>
          <p:cNvPr id="2" name="Slide Number Placeholder 1">
            <a:extLst>
              <a:ext uri="{FF2B5EF4-FFF2-40B4-BE49-F238E27FC236}">
                <a16:creationId xmlns:a16="http://schemas.microsoft.com/office/drawing/2014/main" id="{DDE13816-8A44-DCBD-C4EA-E6377E74D214}"/>
              </a:ext>
            </a:extLst>
          </p:cNvPr>
          <p:cNvSpPr>
            <a:spLocks noGrp="1"/>
          </p:cNvSpPr>
          <p:nvPr>
            <p:ph type="sldNum" idx="12"/>
          </p:nvPr>
        </p:nvSpPr>
        <p:spPr>
          <a:xfrm>
            <a:off x="6506108" y="4749851"/>
            <a:ext cx="2632993" cy="393600"/>
          </a:xfrm>
        </p:spPr>
        <p:txBody>
          <a:bodyPr/>
          <a:lstStyle/>
          <a:p>
            <a:r>
              <a:rPr lang="en"/>
              <a:t>Holguin, </a:t>
            </a:r>
            <a:fld id="{00000000-1234-1234-1234-123412341234}" type="slidenum">
              <a:rPr lang="en"/>
              <a:pPr/>
              <a:t>35</a:t>
            </a:fld>
            <a:endParaRPr lang="en-US"/>
          </a:p>
        </p:txBody>
      </p:sp>
      <p:graphicFrame>
        <p:nvGraphicFramePr>
          <p:cNvPr id="6" name="Table 5">
            <a:extLst>
              <a:ext uri="{FF2B5EF4-FFF2-40B4-BE49-F238E27FC236}">
                <a16:creationId xmlns:a16="http://schemas.microsoft.com/office/drawing/2014/main" id="{CF48B71C-1BE3-77EB-8238-FBB4659F7855}"/>
              </a:ext>
            </a:extLst>
          </p:cNvPr>
          <p:cNvGraphicFramePr>
            <a:graphicFrameLocks noGrp="1"/>
          </p:cNvGraphicFramePr>
          <p:nvPr>
            <p:extLst>
              <p:ext uri="{D42A27DB-BD31-4B8C-83A1-F6EECF244321}">
                <p14:modId xmlns:p14="http://schemas.microsoft.com/office/powerpoint/2010/main" val="411888777"/>
              </p:ext>
            </p:extLst>
          </p:nvPr>
        </p:nvGraphicFramePr>
        <p:xfrm>
          <a:off x="198438" y="984250"/>
          <a:ext cx="8747124" cy="3575483"/>
        </p:xfrm>
        <a:graphic>
          <a:graphicData uri="http://schemas.openxmlformats.org/drawingml/2006/table">
            <a:tbl>
              <a:tblPr bandRow="1">
                <a:tableStyleId>{28456A9D-3179-4D9A-BD51-C93F428C1468}</a:tableStyleId>
              </a:tblPr>
              <a:tblGrid>
                <a:gridCol w="2186781">
                  <a:extLst>
                    <a:ext uri="{9D8B030D-6E8A-4147-A177-3AD203B41FA5}">
                      <a16:colId xmlns:a16="http://schemas.microsoft.com/office/drawing/2014/main" val="2636840861"/>
                    </a:ext>
                  </a:extLst>
                </a:gridCol>
                <a:gridCol w="2186781">
                  <a:extLst>
                    <a:ext uri="{9D8B030D-6E8A-4147-A177-3AD203B41FA5}">
                      <a16:colId xmlns:a16="http://schemas.microsoft.com/office/drawing/2014/main" val="2520600840"/>
                    </a:ext>
                  </a:extLst>
                </a:gridCol>
                <a:gridCol w="2186781">
                  <a:extLst>
                    <a:ext uri="{9D8B030D-6E8A-4147-A177-3AD203B41FA5}">
                      <a16:colId xmlns:a16="http://schemas.microsoft.com/office/drawing/2014/main" val="2744680722"/>
                    </a:ext>
                  </a:extLst>
                </a:gridCol>
                <a:gridCol w="2186781">
                  <a:extLst>
                    <a:ext uri="{9D8B030D-6E8A-4147-A177-3AD203B41FA5}">
                      <a16:colId xmlns:a16="http://schemas.microsoft.com/office/drawing/2014/main" val="2137710338"/>
                    </a:ext>
                  </a:extLst>
                </a:gridCol>
              </a:tblGrid>
              <a:tr h="332450">
                <a:tc>
                  <a:txBody>
                    <a:bodyPr/>
                    <a:lstStyle/>
                    <a:p>
                      <a:pPr algn="ctr" rtl="0" fontAlgn="t">
                        <a:buNone/>
                      </a:pPr>
                      <a:r>
                        <a:rPr lang="en-US" sz="1400" b="0" i="0" u="none" strike="noStrike">
                          <a:solidFill>
                            <a:srgbClr val="FFFFFF"/>
                          </a:solidFill>
                          <a:effectLst/>
                          <a:latin typeface="Arial" panose="020B0604020202020204" pitchFamily="34" charset="0"/>
                        </a:rPr>
                        <a:t>Experiment/Test</a:t>
                      </a:r>
                      <a:endParaRPr lang="en-US">
                        <a:effectLst/>
                      </a:endParaRPr>
                    </a:p>
                  </a:txBody>
                  <a:tcPr marL="66675" marR="66675" marT="66675" marB="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003466"/>
                    </a:solidFill>
                  </a:tcPr>
                </a:tc>
                <a:tc>
                  <a:txBody>
                    <a:bodyPr/>
                    <a:lstStyle/>
                    <a:p>
                      <a:pPr algn="ctr" rtl="0" fontAlgn="t">
                        <a:buNone/>
                      </a:pPr>
                      <a:r>
                        <a:rPr lang="en-US" sz="1400" b="0" i="0" u="none" strike="noStrike">
                          <a:solidFill>
                            <a:srgbClr val="FFFFFF"/>
                          </a:solidFill>
                          <a:effectLst/>
                          <a:latin typeface="Arial" panose="020B0604020202020204" pitchFamily="34" charset="0"/>
                        </a:rPr>
                        <a:t>Relevant DRs</a:t>
                      </a:r>
                      <a:endParaRPr lang="en-US">
                        <a:effectLst/>
                      </a:endParaRPr>
                    </a:p>
                  </a:txBody>
                  <a:tcPr marL="66675" marR="66675" marT="66675" marB="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003466"/>
                    </a:solidFill>
                  </a:tcPr>
                </a:tc>
                <a:tc>
                  <a:txBody>
                    <a:bodyPr/>
                    <a:lstStyle/>
                    <a:p>
                      <a:pPr algn="ctr" rtl="0" fontAlgn="t">
                        <a:buNone/>
                      </a:pPr>
                      <a:r>
                        <a:rPr lang="en-US" sz="1400" b="0" i="0" u="none" strike="noStrike">
                          <a:solidFill>
                            <a:srgbClr val="FFFFFF"/>
                          </a:solidFill>
                          <a:effectLst/>
                          <a:latin typeface="Arial" panose="020B0604020202020204" pitchFamily="34" charset="0"/>
                        </a:rPr>
                        <a:t>Equipment Needed</a:t>
                      </a:r>
                      <a:endParaRPr lang="en-US">
                        <a:effectLst/>
                      </a:endParaRPr>
                    </a:p>
                  </a:txBody>
                  <a:tcPr marL="66675" marR="66675" marT="66675" marB="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003466"/>
                    </a:solidFill>
                  </a:tcPr>
                </a:tc>
                <a:tc>
                  <a:txBody>
                    <a:bodyPr/>
                    <a:lstStyle/>
                    <a:p>
                      <a:pPr algn="ctr" rtl="0" fontAlgn="t">
                        <a:buNone/>
                      </a:pPr>
                      <a:r>
                        <a:rPr lang="en-US" sz="1400" b="0" i="0" u="none" strike="noStrike">
                          <a:solidFill>
                            <a:srgbClr val="FFFFFF"/>
                          </a:solidFill>
                          <a:effectLst/>
                          <a:latin typeface="Arial" panose="020B0604020202020204" pitchFamily="34" charset="0"/>
                        </a:rPr>
                        <a:t>Other Resources</a:t>
                      </a:r>
                      <a:endParaRPr lang="en-US">
                        <a:effectLst/>
                      </a:endParaRPr>
                    </a:p>
                  </a:txBody>
                  <a:tcPr marL="66675" marR="66675" marT="66675" marB="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003466"/>
                    </a:solidFill>
                  </a:tcPr>
                </a:tc>
                <a:extLst>
                  <a:ext uri="{0D108BD9-81ED-4DB2-BD59-A6C34878D82A}">
                    <a16:rowId xmlns:a16="http://schemas.microsoft.com/office/drawing/2014/main" val="2897335685"/>
                  </a:ext>
                </a:extLst>
              </a:tr>
              <a:tr h="891571">
                <a:tc>
                  <a:txBody>
                    <a:bodyPr/>
                    <a:lstStyle/>
                    <a:p>
                      <a:pPr rtl="0" fontAlgn="t">
                        <a:buNone/>
                      </a:pPr>
                      <a:r>
                        <a:rPr lang="en-US" sz="1200" b="1" i="0" u="none" strike="noStrike">
                          <a:solidFill>
                            <a:schemeClr val="bg2"/>
                          </a:solidFill>
                          <a:effectLst/>
                          <a:latin typeface="Arial"/>
                        </a:rPr>
                        <a:t>Part 1 - Turbine spin/Speed test</a:t>
                      </a:r>
                      <a:endParaRPr lang="en-US" b="1">
                        <a:solidFill>
                          <a:schemeClr val="bg2"/>
                        </a:solidFill>
                        <a:effectLst/>
                        <a:latin typeface="Arial"/>
                      </a:endParaRPr>
                    </a:p>
                  </a:txBody>
                  <a:tcPr marL="66675" marR="66675" marT="66675" marB="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n-US" sz="1200" b="0" i="0" u="none" strike="noStrike">
                          <a:solidFill>
                            <a:schemeClr val="bg2"/>
                          </a:solidFill>
                          <a:effectLst/>
                          <a:latin typeface="Arial"/>
                        </a:rPr>
                        <a:t>-Turbine same model as actual</a:t>
                      </a:r>
                      <a:endParaRPr lang="en-US">
                        <a:solidFill>
                          <a:schemeClr val="bg2"/>
                        </a:solidFill>
                        <a:effectLst/>
                        <a:latin typeface="Arial"/>
                      </a:endParaRPr>
                    </a:p>
                    <a:p>
                      <a:pPr rtl="0" fontAlgn="t">
                        <a:buNone/>
                      </a:pPr>
                      <a:r>
                        <a:rPr lang="en-US" sz="1200" b="0" i="0" u="none" strike="noStrike">
                          <a:solidFill>
                            <a:schemeClr val="bg2"/>
                          </a:solidFill>
                          <a:effectLst/>
                          <a:latin typeface="Arial"/>
                        </a:rPr>
                        <a:t>-Turbine fits for experiment</a:t>
                      </a:r>
                      <a:endParaRPr lang="en-US">
                        <a:solidFill>
                          <a:schemeClr val="bg2"/>
                        </a:solidFill>
                        <a:effectLst/>
                        <a:latin typeface="Arial"/>
                      </a:endParaRPr>
                    </a:p>
                    <a:p>
                      <a:pPr rtl="0" fontAlgn="t">
                        <a:buNone/>
                      </a:pPr>
                      <a:r>
                        <a:rPr lang="en-US" sz="1200" b="0" i="0" u="none" strike="noStrike">
                          <a:solidFill>
                            <a:schemeClr val="bg2"/>
                          </a:solidFill>
                          <a:effectLst/>
                          <a:latin typeface="Arial"/>
                        </a:rPr>
                        <a:t>-Turbine spins</a:t>
                      </a:r>
                      <a:endParaRPr lang="en-US">
                        <a:solidFill>
                          <a:schemeClr val="bg2"/>
                        </a:solidFill>
                        <a:effectLst/>
                        <a:latin typeface="Arial"/>
                      </a:endParaRPr>
                    </a:p>
                  </a:txBody>
                  <a:tcPr marL="66675" marR="66675" marT="66675" marB="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n-US" sz="1200" b="0" i="0" u="none" strike="noStrike">
                          <a:solidFill>
                            <a:schemeClr val="bg2"/>
                          </a:solidFill>
                          <a:effectLst/>
                          <a:latin typeface="Arial"/>
                        </a:rPr>
                        <a:t>-Hydraulic bench</a:t>
                      </a:r>
                      <a:endParaRPr lang="en-US">
                        <a:solidFill>
                          <a:schemeClr val="bg2"/>
                        </a:solidFill>
                        <a:effectLst/>
                        <a:latin typeface="Arial"/>
                      </a:endParaRPr>
                    </a:p>
                    <a:p>
                      <a:pPr rtl="0" fontAlgn="t">
                        <a:buNone/>
                      </a:pPr>
                      <a:r>
                        <a:rPr lang="en-US" sz="1200" b="0" i="0" u="none" strike="noStrike">
                          <a:solidFill>
                            <a:schemeClr val="bg2"/>
                          </a:solidFill>
                          <a:effectLst/>
                          <a:latin typeface="Arial"/>
                        </a:rPr>
                        <a:t>-Turbine w/ all parts</a:t>
                      </a:r>
                      <a:endParaRPr lang="en-US">
                        <a:solidFill>
                          <a:schemeClr val="bg2"/>
                        </a:solidFill>
                        <a:effectLst/>
                        <a:latin typeface="Arial"/>
                      </a:endParaRPr>
                    </a:p>
                    <a:p>
                      <a:pPr rtl="0" fontAlgn="t">
                        <a:buNone/>
                      </a:pPr>
                      <a:r>
                        <a:rPr lang="en-US" sz="1200" b="0" i="0" u="none" strike="noStrike">
                          <a:solidFill>
                            <a:schemeClr val="bg2"/>
                          </a:solidFill>
                          <a:effectLst/>
                          <a:latin typeface="Arial"/>
                        </a:rPr>
                        <a:t>-Tachometer</a:t>
                      </a:r>
                      <a:endParaRPr lang="en-US">
                        <a:solidFill>
                          <a:schemeClr val="bg2"/>
                        </a:solidFill>
                        <a:effectLst/>
                        <a:latin typeface="Arial"/>
                      </a:endParaRPr>
                    </a:p>
                    <a:p>
                      <a:pPr rtl="0" fontAlgn="t">
                        <a:buNone/>
                      </a:pPr>
                      <a:r>
                        <a:rPr lang="en-US" sz="1200" b="0" i="0" u="none" strike="noStrike">
                          <a:solidFill>
                            <a:schemeClr val="bg2"/>
                          </a:solidFill>
                          <a:effectLst/>
                          <a:latin typeface="Arial"/>
                        </a:rPr>
                        <a:t>-Force gauge</a:t>
                      </a:r>
                      <a:endParaRPr lang="en-US">
                        <a:solidFill>
                          <a:schemeClr val="bg2"/>
                        </a:solidFill>
                        <a:effectLst/>
                        <a:latin typeface="Arial"/>
                      </a:endParaRPr>
                    </a:p>
                  </a:txBody>
                  <a:tcPr marL="66675" marR="66675" marT="66675" marB="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n-US" sz="1200" b="0" i="0" u="none" strike="noStrike">
                          <a:solidFill>
                            <a:schemeClr val="bg2"/>
                          </a:solidFill>
                          <a:effectLst/>
                          <a:latin typeface="Arial"/>
                        </a:rPr>
                        <a:t>-Access to Thermal Fluids lab</a:t>
                      </a:r>
                      <a:endParaRPr lang="en-US">
                        <a:solidFill>
                          <a:schemeClr val="bg2"/>
                        </a:solidFill>
                        <a:effectLst/>
                        <a:latin typeface="Arial"/>
                      </a:endParaRPr>
                    </a:p>
                    <a:p>
                      <a:pPr rtl="0" fontAlgn="t">
                        <a:buNone/>
                      </a:pPr>
                      <a:r>
                        <a:rPr lang="en-US" sz="1200" b="0" i="0" u="none" strike="noStrike">
                          <a:solidFill>
                            <a:schemeClr val="bg2"/>
                          </a:solidFill>
                          <a:effectLst/>
                          <a:latin typeface="Arial"/>
                        </a:rPr>
                        <a:t>-4 teammates for testing</a:t>
                      </a:r>
                      <a:endParaRPr lang="en-US">
                        <a:solidFill>
                          <a:schemeClr val="bg2"/>
                        </a:solidFill>
                        <a:effectLst/>
                        <a:latin typeface="Arial"/>
                      </a:endParaRPr>
                    </a:p>
                    <a:p>
                      <a:pPr fontAlgn="t">
                        <a:buNone/>
                      </a:pPr>
                      <a:br>
                        <a:rPr lang="en-US">
                          <a:effectLst/>
                        </a:rPr>
                      </a:br>
                      <a:endParaRPr lang="en-US">
                        <a:solidFill>
                          <a:schemeClr val="bg2"/>
                        </a:solidFill>
                        <a:effectLst/>
                      </a:endParaRPr>
                    </a:p>
                  </a:txBody>
                  <a:tcPr marL="66675" marR="66675" marT="66675" marB="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83568980"/>
                  </a:ext>
                </a:extLst>
              </a:tr>
              <a:tr h="823571">
                <a:tc>
                  <a:txBody>
                    <a:bodyPr/>
                    <a:lstStyle/>
                    <a:p>
                      <a:pPr rtl="0" fontAlgn="t">
                        <a:buNone/>
                      </a:pPr>
                      <a:r>
                        <a:rPr lang="en-US" sz="1200" b="1" i="0" u="none" strike="noStrike">
                          <a:solidFill>
                            <a:schemeClr val="bg2"/>
                          </a:solidFill>
                          <a:effectLst/>
                          <a:latin typeface="Arial"/>
                        </a:rPr>
                        <a:t>Part 2 - Prony brake/weight test</a:t>
                      </a:r>
                      <a:endParaRPr lang="en-US" b="1">
                        <a:solidFill>
                          <a:schemeClr val="bg2"/>
                        </a:solidFill>
                        <a:effectLst/>
                        <a:latin typeface="Arial"/>
                      </a:endParaRPr>
                    </a:p>
                  </a:txBody>
                  <a:tcPr marL="66675" marR="66675" marT="66675" marB="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n-US" sz="1200" b="0" i="0" u="none" strike="noStrike">
                          <a:solidFill>
                            <a:schemeClr val="bg2"/>
                          </a:solidFill>
                          <a:effectLst/>
                          <a:latin typeface="Arial"/>
                        </a:rPr>
                        <a:t>-Shaft spins smoothly</a:t>
                      </a:r>
                      <a:endParaRPr lang="en-US">
                        <a:solidFill>
                          <a:schemeClr val="bg2"/>
                        </a:solidFill>
                        <a:effectLst/>
                        <a:latin typeface="Arial"/>
                      </a:endParaRPr>
                    </a:p>
                    <a:p>
                      <a:pPr rtl="0" fontAlgn="t">
                        <a:buNone/>
                      </a:pPr>
                      <a:r>
                        <a:rPr lang="en-US" sz="1200" b="0" i="0" u="none" strike="noStrike">
                          <a:solidFill>
                            <a:schemeClr val="bg2"/>
                          </a:solidFill>
                          <a:effectLst/>
                          <a:latin typeface="Arial"/>
                        </a:rPr>
                        <a:t>-Drum collects energy efficiently</a:t>
                      </a:r>
                      <a:endParaRPr lang="en-US">
                        <a:solidFill>
                          <a:schemeClr val="bg2"/>
                        </a:solidFill>
                        <a:effectLst/>
                        <a:latin typeface="Arial"/>
                      </a:endParaRPr>
                    </a:p>
                    <a:p>
                      <a:pPr rtl="0" fontAlgn="t">
                        <a:buNone/>
                      </a:pPr>
                      <a:r>
                        <a:rPr lang="en-US" sz="1200" b="0" i="0" u="none" strike="noStrike">
                          <a:solidFill>
                            <a:schemeClr val="bg2"/>
                          </a:solidFill>
                          <a:effectLst/>
                          <a:latin typeface="Arial"/>
                        </a:rPr>
                        <a:t>-Doesn’t fall apart</a:t>
                      </a:r>
                      <a:endParaRPr lang="en-US">
                        <a:solidFill>
                          <a:schemeClr val="bg2"/>
                        </a:solidFill>
                        <a:effectLst/>
                        <a:latin typeface="Arial"/>
                      </a:endParaRPr>
                    </a:p>
                  </a:txBody>
                  <a:tcPr marL="66675" marR="66675" marT="66675" marB="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n-US" sz="1200" b="0" i="0" u="none" strike="noStrike">
                          <a:solidFill>
                            <a:schemeClr val="bg2"/>
                          </a:solidFill>
                          <a:effectLst/>
                          <a:latin typeface="Arial"/>
                        </a:rPr>
                        <a:t>-Prony brake made by: shaft, drum, wood parts, bearings, 3D print, &amp; rope</a:t>
                      </a:r>
                      <a:endParaRPr lang="en-US">
                        <a:solidFill>
                          <a:schemeClr val="bg2"/>
                        </a:solidFill>
                        <a:effectLst/>
                        <a:latin typeface="Arial"/>
                      </a:endParaRPr>
                    </a:p>
                  </a:txBody>
                  <a:tcPr marL="66675" marR="66675" marT="66675" marB="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n-US" sz="1200" b="0" i="0" u="none" strike="noStrike">
                          <a:solidFill>
                            <a:schemeClr val="bg2"/>
                          </a:solidFill>
                          <a:effectLst/>
                          <a:latin typeface="Arial"/>
                        </a:rPr>
                        <a:t>-Crafting equipment</a:t>
                      </a:r>
                      <a:endParaRPr lang="en-US">
                        <a:solidFill>
                          <a:schemeClr val="bg2"/>
                        </a:solidFill>
                        <a:effectLst/>
                        <a:latin typeface="Arial"/>
                      </a:endParaRPr>
                    </a:p>
                    <a:p>
                      <a:pPr rtl="0" fontAlgn="t">
                        <a:buNone/>
                      </a:pPr>
                      <a:r>
                        <a:rPr lang="en-US" sz="1200" b="0" i="0" u="none" strike="noStrike">
                          <a:solidFill>
                            <a:schemeClr val="bg2"/>
                          </a:solidFill>
                          <a:effectLst/>
                          <a:latin typeface="Arial"/>
                        </a:rPr>
                        <a:t>-Excel spreadsheet to place results</a:t>
                      </a:r>
                      <a:endParaRPr lang="en-US">
                        <a:solidFill>
                          <a:schemeClr val="bg2"/>
                        </a:solidFill>
                        <a:effectLst/>
                        <a:latin typeface="Arial"/>
                      </a:endParaRPr>
                    </a:p>
                  </a:txBody>
                  <a:tcPr marL="66675" marR="66675" marT="66675" marB="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14192873"/>
                  </a:ext>
                </a:extLst>
              </a:tr>
              <a:tr h="695123">
                <a:tc>
                  <a:txBody>
                    <a:bodyPr/>
                    <a:lstStyle/>
                    <a:p>
                      <a:pPr rtl="0" fontAlgn="t">
                        <a:buNone/>
                      </a:pPr>
                      <a:r>
                        <a:rPr lang="en-US" sz="1200" b="1" i="0" u="none" strike="noStrike">
                          <a:solidFill>
                            <a:schemeClr val="bg2"/>
                          </a:solidFill>
                          <a:effectLst/>
                          <a:latin typeface="Arial"/>
                        </a:rPr>
                        <a:t>Part 3 - Energy collection</a:t>
                      </a:r>
                      <a:endParaRPr lang="en-US" b="1">
                        <a:solidFill>
                          <a:schemeClr val="bg2"/>
                        </a:solidFill>
                        <a:effectLst/>
                        <a:latin typeface="Arial"/>
                      </a:endParaRPr>
                    </a:p>
                  </a:txBody>
                  <a:tcPr marL="66675" marR="66675" marT="66675" marB="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n-US" sz="1200" b="0" i="0" u="none" strike="noStrike">
                          <a:solidFill>
                            <a:schemeClr val="bg2"/>
                          </a:solidFill>
                          <a:effectLst/>
                          <a:latin typeface="Arial"/>
                        </a:rPr>
                        <a:t>-Transmitter work</a:t>
                      </a:r>
                      <a:endParaRPr lang="en-US">
                        <a:solidFill>
                          <a:schemeClr val="bg2"/>
                        </a:solidFill>
                        <a:effectLst/>
                        <a:latin typeface="Arial"/>
                      </a:endParaRPr>
                    </a:p>
                    <a:p>
                      <a:pPr rtl="0" fontAlgn="t">
                        <a:buNone/>
                      </a:pPr>
                      <a:r>
                        <a:rPr lang="en-US" sz="1200" b="0" i="0" u="none" strike="noStrike">
                          <a:solidFill>
                            <a:schemeClr val="bg2"/>
                          </a:solidFill>
                          <a:effectLst/>
                          <a:latin typeface="Arial"/>
                        </a:rPr>
                        <a:t>-Generator collect energy</a:t>
                      </a:r>
                      <a:endParaRPr lang="en-US">
                        <a:solidFill>
                          <a:schemeClr val="bg2"/>
                        </a:solidFill>
                        <a:effectLst/>
                        <a:latin typeface="Arial"/>
                      </a:endParaRPr>
                    </a:p>
                    <a:p>
                      <a:pPr rtl="0" fontAlgn="t">
                        <a:buNone/>
                      </a:pPr>
                      <a:r>
                        <a:rPr lang="en-US" sz="1200" b="0" i="0" u="none" strike="noStrike">
                          <a:solidFill>
                            <a:schemeClr val="bg2"/>
                          </a:solidFill>
                          <a:effectLst/>
                          <a:latin typeface="Arial"/>
                        </a:rPr>
                        <a:t>-Battery save and read energy</a:t>
                      </a:r>
                      <a:endParaRPr lang="en-US">
                        <a:solidFill>
                          <a:schemeClr val="bg2"/>
                        </a:solidFill>
                        <a:effectLst/>
                        <a:latin typeface="Arial"/>
                      </a:endParaRPr>
                    </a:p>
                  </a:txBody>
                  <a:tcPr marL="66675" marR="66675" marT="66675" marB="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n-US" sz="1200" b="0" i="0" u="none" strike="noStrike">
                          <a:solidFill>
                            <a:schemeClr val="bg2"/>
                          </a:solidFill>
                          <a:effectLst/>
                          <a:latin typeface="Arial"/>
                        </a:rPr>
                        <a:t>-Transmitter</a:t>
                      </a:r>
                      <a:endParaRPr lang="en-US">
                        <a:solidFill>
                          <a:schemeClr val="bg2"/>
                        </a:solidFill>
                        <a:effectLst/>
                        <a:latin typeface="Arial"/>
                      </a:endParaRPr>
                    </a:p>
                    <a:p>
                      <a:pPr rtl="0" fontAlgn="t">
                        <a:buNone/>
                      </a:pPr>
                      <a:r>
                        <a:rPr lang="en-US" sz="1200" b="0" i="0" u="none" strike="noStrike">
                          <a:solidFill>
                            <a:schemeClr val="bg2"/>
                          </a:solidFill>
                          <a:effectLst/>
                          <a:latin typeface="Arial"/>
                        </a:rPr>
                        <a:t>-Generator</a:t>
                      </a:r>
                      <a:endParaRPr lang="en-US">
                        <a:solidFill>
                          <a:schemeClr val="bg2"/>
                        </a:solidFill>
                        <a:effectLst/>
                        <a:latin typeface="Arial"/>
                      </a:endParaRPr>
                    </a:p>
                    <a:p>
                      <a:pPr rtl="0" fontAlgn="t">
                        <a:buNone/>
                      </a:pPr>
                      <a:r>
                        <a:rPr lang="en-US" sz="1200" b="0" i="0" u="none" strike="noStrike">
                          <a:solidFill>
                            <a:schemeClr val="bg2"/>
                          </a:solidFill>
                          <a:effectLst/>
                          <a:latin typeface="Arial"/>
                        </a:rPr>
                        <a:t>-Battery</a:t>
                      </a:r>
                      <a:endParaRPr lang="en-US">
                        <a:solidFill>
                          <a:schemeClr val="bg2"/>
                        </a:solidFill>
                        <a:effectLst/>
                        <a:latin typeface="Arial"/>
                      </a:endParaRPr>
                    </a:p>
                  </a:txBody>
                  <a:tcPr marL="66675" marR="66675" marT="66675" marB="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n-US" sz="1200" b="0" i="0" u="none" strike="noStrike">
                          <a:solidFill>
                            <a:schemeClr val="bg2"/>
                          </a:solidFill>
                          <a:effectLst/>
                          <a:latin typeface="Arial"/>
                        </a:rPr>
                        <a:t>-Electrical Engineering </a:t>
                      </a:r>
                      <a:r>
                        <a:rPr lang="en-US" sz="1200" b="0" i="0" u="none" strike="noStrike" err="1">
                          <a:solidFill>
                            <a:schemeClr val="bg2"/>
                          </a:solidFill>
                          <a:effectLst/>
                          <a:latin typeface="Arial"/>
                        </a:rPr>
                        <a:t>subteam</a:t>
                      </a:r>
                      <a:endParaRPr lang="en-US" err="1">
                        <a:solidFill>
                          <a:schemeClr val="bg2"/>
                        </a:solidFill>
                        <a:effectLst/>
                        <a:latin typeface="Arial"/>
                      </a:endParaRPr>
                    </a:p>
                  </a:txBody>
                  <a:tcPr marL="66675" marR="66675" marT="66675" marB="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61423310"/>
                  </a:ext>
                </a:extLst>
              </a:tr>
              <a:tr h="717790">
                <a:tc>
                  <a:txBody>
                    <a:bodyPr/>
                    <a:lstStyle/>
                    <a:p>
                      <a:pPr rtl="0" fontAlgn="t">
                        <a:buNone/>
                      </a:pPr>
                      <a:r>
                        <a:rPr lang="en-US" sz="1200" b="1" i="0" u="none" strike="noStrike">
                          <a:solidFill>
                            <a:schemeClr val="bg2"/>
                          </a:solidFill>
                          <a:effectLst/>
                          <a:latin typeface="Arial"/>
                        </a:rPr>
                        <a:t>Part 4 - Translation to actual analysis </a:t>
                      </a:r>
                      <a:endParaRPr lang="en-US" b="1">
                        <a:solidFill>
                          <a:schemeClr val="bg2"/>
                        </a:solidFill>
                        <a:effectLst/>
                        <a:latin typeface="Arial"/>
                      </a:endParaRPr>
                    </a:p>
                  </a:txBody>
                  <a:tcPr marL="66675" marR="66675" marT="66675" marB="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n-US" sz="1200" b="0" i="0" u="none" strike="noStrike">
                          <a:solidFill>
                            <a:schemeClr val="bg2"/>
                          </a:solidFill>
                          <a:effectLst/>
                          <a:latin typeface="Arial"/>
                        </a:rPr>
                        <a:t>-The turbine behaves in an expected way</a:t>
                      </a:r>
                      <a:endParaRPr lang="en-US">
                        <a:solidFill>
                          <a:schemeClr val="bg2"/>
                        </a:solidFill>
                        <a:effectLst/>
                        <a:latin typeface="Arial"/>
                      </a:endParaRPr>
                    </a:p>
                  </a:txBody>
                  <a:tcPr marL="66675" marR="66675" marT="66675" marB="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n-US" sz="1200" b="0" i="0" u="none" strike="noStrike">
                          <a:solidFill>
                            <a:schemeClr val="bg2"/>
                          </a:solidFill>
                          <a:effectLst/>
                          <a:latin typeface="Arial"/>
                        </a:rPr>
                        <a:t>-Turbine</a:t>
                      </a:r>
                      <a:endParaRPr lang="en-US">
                        <a:solidFill>
                          <a:schemeClr val="bg2"/>
                        </a:solidFill>
                        <a:effectLst/>
                        <a:latin typeface="Arial"/>
                      </a:endParaRPr>
                    </a:p>
                    <a:p>
                      <a:pPr rtl="0" fontAlgn="t">
                        <a:buNone/>
                      </a:pPr>
                      <a:r>
                        <a:rPr lang="en-US" sz="1200" b="0" i="0" u="none" strike="noStrike">
                          <a:solidFill>
                            <a:schemeClr val="bg2"/>
                          </a:solidFill>
                          <a:effectLst/>
                          <a:latin typeface="Arial"/>
                        </a:rPr>
                        <a:t>-Prony brake</a:t>
                      </a:r>
                      <a:endParaRPr lang="en-US">
                        <a:solidFill>
                          <a:schemeClr val="bg2"/>
                        </a:solidFill>
                        <a:effectLst/>
                        <a:latin typeface="Arial"/>
                      </a:endParaRPr>
                    </a:p>
                    <a:p>
                      <a:pPr rtl="0" fontAlgn="t">
                        <a:buNone/>
                      </a:pPr>
                      <a:r>
                        <a:rPr lang="en-US" sz="1200" b="0" i="0" u="none" strike="noStrike">
                          <a:solidFill>
                            <a:schemeClr val="bg2"/>
                          </a:solidFill>
                          <a:effectLst/>
                          <a:latin typeface="Arial"/>
                        </a:rPr>
                        <a:t>-Hydraulic bench</a:t>
                      </a:r>
                      <a:endParaRPr lang="en-US">
                        <a:solidFill>
                          <a:schemeClr val="bg2"/>
                        </a:solidFill>
                        <a:effectLst/>
                        <a:latin typeface="Arial"/>
                      </a:endParaRPr>
                    </a:p>
                  </a:txBody>
                  <a:tcPr marL="66675" marR="66675" marT="66675" marB="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n-US" sz="1200" b="0" i="0" u="none" strike="noStrike">
                          <a:solidFill>
                            <a:schemeClr val="bg2"/>
                          </a:solidFill>
                          <a:effectLst/>
                          <a:latin typeface="Arial"/>
                        </a:rPr>
                        <a:t>-Real world data</a:t>
                      </a:r>
                      <a:endParaRPr lang="en-US">
                        <a:solidFill>
                          <a:schemeClr val="bg2"/>
                        </a:solidFill>
                        <a:effectLst/>
                        <a:latin typeface="Arial"/>
                      </a:endParaRPr>
                    </a:p>
                    <a:p>
                      <a:pPr fontAlgn="t">
                        <a:buNone/>
                      </a:pPr>
                      <a:br>
                        <a:rPr lang="en-US">
                          <a:effectLst/>
                        </a:rPr>
                      </a:br>
                      <a:endParaRPr lang="en-US">
                        <a:solidFill>
                          <a:schemeClr val="bg2"/>
                        </a:solidFill>
                        <a:effectLst/>
                      </a:endParaRPr>
                    </a:p>
                  </a:txBody>
                  <a:tcPr marL="66675" marR="66675" marT="66675" marB="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24590766"/>
                  </a:ext>
                </a:extLst>
              </a:tr>
            </a:tbl>
          </a:graphicData>
        </a:graphic>
      </p:graphicFrame>
    </p:spTree>
    <p:extLst>
      <p:ext uri="{BB962C8B-B14F-4D97-AF65-F5344CB8AC3E}">
        <p14:creationId xmlns:p14="http://schemas.microsoft.com/office/powerpoint/2010/main" val="3795719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3">
          <a:extLst>
            <a:ext uri="{FF2B5EF4-FFF2-40B4-BE49-F238E27FC236}">
              <a16:creationId xmlns:a16="http://schemas.microsoft.com/office/drawing/2014/main" id="{E0ABFE06-BC77-69B0-CA5B-13DE929DCB42}"/>
            </a:ext>
          </a:extLst>
        </p:cNvPr>
        <p:cNvGrpSpPr/>
        <p:nvPr/>
      </p:nvGrpSpPr>
      <p:grpSpPr>
        <a:xfrm>
          <a:off x="0" y="0"/>
          <a:ext cx="0" cy="0"/>
          <a:chOff x="0" y="0"/>
          <a:chExt cx="0" cy="0"/>
        </a:xfrm>
      </p:grpSpPr>
      <p:sp>
        <p:nvSpPr>
          <p:cNvPr id="244" name="Google Shape;244;p32">
            <a:extLst>
              <a:ext uri="{FF2B5EF4-FFF2-40B4-BE49-F238E27FC236}">
                <a16:creationId xmlns:a16="http://schemas.microsoft.com/office/drawing/2014/main" id="{7012682F-9BB4-244F-C48E-5096B8F29BB4}"/>
              </a:ext>
            </a:extLst>
          </p:cNvPr>
          <p:cNvSpPr txBox="1"/>
          <p:nvPr/>
        </p:nvSpPr>
        <p:spPr>
          <a:xfrm>
            <a:off x="382229" y="0"/>
            <a:ext cx="8379600" cy="853500"/>
          </a:xfrm>
          <a:prstGeom prst="rect">
            <a:avLst/>
          </a:prstGeom>
          <a:noFill/>
          <a:ln>
            <a:noFill/>
          </a:ln>
        </p:spPr>
        <p:txBody>
          <a:bodyPr spcFirstLastPara="1" wrap="square" lIns="91425" tIns="45700" rIns="91425" bIns="45700" anchor="ctr" anchorCtr="0">
            <a:noAutofit/>
          </a:bodyPr>
          <a:lstStyle/>
          <a:p>
            <a:pPr algn="ctr"/>
            <a:r>
              <a:rPr lang="en" sz="2400" b="1">
                <a:solidFill>
                  <a:schemeClr val="lt1"/>
                </a:solidFill>
              </a:rPr>
              <a:t>ER SPEC SHEET AND TESTING RESULTS</a:t>
            </a:r>
          </a:p>
        </p:txBody>
      </p:sp>
      <p:sp>
        <p:nvSpPr>
          <p:cNvPr id="2" name="Slide Number Placeholder 1">
            <a:extLst>
              <a:ext uri="{FF2B5EF4-FFF2-40B4-BE49-F238E27FC236}">
                <a16:creationId xmlns:a16="http://schemas.microsoft.com/office/drawing/2014/main" id="{BD1342BB-2695-BB64-62F4-0E976CED435D}"/>
              </a:ext>
            </a:extLst>
          </p:cNvPr>
          <p:cNvSpPr>
            <a:spLocks noGrp="1"/>
          </p:cNvSpPr>
          <p:nvPr>
            <p:ph type="sldNum" idx="12"/>
          </p:nvPr>
        </p:nvSpPr>
        <p:spPr>
          <a:xfrm>
            <a:off x="7999572" y="4749851"/>
            <a:ext cx="1141630" cy="393600"/>
          </a:xfrm>
        </p:spPr>
        <p:txBody>
          <a:bodyPr/>
          <a:lstStyle/>
          <a:p>
            <a:r>
              <a:rPr lang="en"/>
              <a:t>Holguin, </a:t>
            </a:r>
            <a:fld id="{00000000-1234-1234-1234-123412341234}" type="slidenum">
              <a:rPr lang="en"/>
              <a:t>36</a:t>
            </a:fld>
            <a:endParaRPr lang="en-US"/>
          </a:p>
        </p:txBody>
      </p:sp>
      <p:graphicFrame>
        <p:nvGraphicFramePr>
          <p:cNvPr id="4" name="Table 3">
            <a:extLst>
              <a:ext uri="{FF2B5EF4-FFF2-40B4-BE49-F238E27FC236}">
                <a16:creationId xmlns:a16="http://schemas.microsoft.com/office/drawing/2014/main" id="{39CC00B6-F46B-C660-7CFB-333D24148CCF}"/>
              </a:ext>
            </a:extLst>
          </p:cNvPr>
          <p:cNvGraphicFramePr>
            <a:graphicFrameLocks noGrp="1"/>
          </p:cNvGraphicFramePr>
          <p:nvPr>
            <p:extLst>
              <p:ext uri="{D42A27DB-BD31-4B8C-83A1-F6EECF244321}">
                <p14:modId xmlns:p14="http://schemas.microsoft.com/office/powerpoint/2010/main" val="3019745325"/>
              </p:ext>
            </p:extLst>
          </p:nvPr>
        </p:nvGraphicFramePr>
        <p:xfrm>
          <a:off x="456029" y="991368"/>
          <a:ext cx="8305800" cy="3620615"/>
        </p:xfrm>
        <a:graphic>
          <a:graphicData uri="http://schemas.openxmlformats.org/drawingml/2006/table">
            <a:tbl>
              <a:tblPr/>
              <a:tblGrid>
                <a:gridCol w="1750470">
                  <a:extLst>
                    <a:ext uri="{9D8B030D-6E8A-4147-A177-3AD203B41FA5}">
                      <a16:colId xmlns:a16="http://schemas.microsoft.com/office/drawing/2014/main" val="3792957966"/>
                    </a:ext>
                  </a:extLst>
                </a:gridCol>
                <a:gridCol w="1018130">
                  <a:extLst>
                    <a:ext uri="{9D8B030D-6E8A-4147-A177-3AD203B41FA5}">
                      <a16:colId xmlns:a16="http://schemas.microsoft.com/office/drawing/2014/main" val="1008530099"/>
                    </a:ext>
                  </a:extLst>
                </a:gridCol>
                <a:gridCol w="1384300">
                  <a:extLst>
                    <a:ext uri="{9D8B030D-6E8A-4147-A177-3AD203B41FA5}">
                      <a16:colId xmlns:a16="http://schemas.microsoft.com/office/drawing/2014/main" val="1250893601"/>
                    </a:ext>
                  </a:extLst>
                </a:gridCol>
                <a:gridCol w="1384300">
                  <a:extLst>
                    <a:ext uri="{9D8B030D-6E8A-4147-A177-3AD203B41FA5}">
                      <a16:colId xmlns:a16="http://schemas.microsoft.com/office/drawing/2014/main" val="2984614567"/>
                    </a:ext>
                  </a:extLst>
                </a:gridCol>
                <a:gridCol w="1384300">
                  <a:extLst>
                    <a:ext uri="{9D8B030D-6E8A-4147-A177-3AD203B41FA5}">
                      <a16:colId xmlns:a16="http://schemas.microsoft.com/office/drawing/2014/main" val="4169805617"/>
                    </a:ext>
                  </a:extLst>
                </a:gridCol>
                <a:gridCol w="1384300">
                  <a:extLst>
                    <a:ext uri="{9D8B030D-6E8A-4147-A177-3AD203B41FA5}">
                      <a16:colId xmlns:a16="http://schemas.microsoft.com/office/drawing/2014/main" val="3954264035"/>
                    </a:ext>
                  </a:extLst>
                </a:gridCol>
              </a:tblGrid>
              <a:tr h="778780">
                <a:tc>
                  <a:txBody>
                    <a:bodyPr/>
                    <a:lstStyle/>
                    <a:p>
                      <a:pPr algn="ctr" rtl="0" fontAlgn="t">
                        <a:buNone/>
                      </a:pPr>
                      <a:r>
                        <a:rPr lang="en-US" sz="1300" b="0" i="0" u="none" strike="noStrike">
                          <a:solidFill>
                            <a:srgbClr val="FFFFFF"/>
                          </a:solidFill>
                          <a:effectLst/>
                          <a:latin typeface="Arial" panose="020B0604020202020204" pitchFamily="34" charset="0"/>
                        </a:rPr>
                        <a:t>Engineering Requirement</a:t>
                      </a:r>
                      <a:endParaRPr lang="en-US" sz="1300">
                        <a:effectLst/>
                      </a:endParaRPr>
                    </a:p>
                  </a:txBody>
                  <a:tcPr marL="89310" marR="89310" marT="89310" marB="8931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3466"/>
                    </a:solidFill>
                  </a:tcPr>
                </a:tc>
                <a:tc>
                  <a:txBody>
                    <a:bodyPr/>
                    <a:lstStyle/>
                    <a:p>
                      <a:pPr algn="ctr" rtl="0" fontAlgn="t">
                        <a:buNone/>
                      </a:pPr>
                      <a:r>
                        <a:rPr lang="en-US" sz="1300" b="0" i="0" u="none" strike="noStrike">
                          <a:solidFill>
                            <a:srgbClr val="FFFFFF"/>
                          </a:solidFill>
                          <a:effectLst/>
                          <a:latin typeface="Arial" panose="020B0604020202020204" pitchFamily="34" charset="0"/>
                        </a:rPr>
                        <a:t>Target</a:t>
                      </a:r>
                      <a:endParaRPr lang="en-US" sz="1300">
                        <a:effectLst/>
                      </a:endParaRPr>
                    </a:p>
                  </a:txBody>
                  <a:tcPr marL="89310" marR="89310" marT="89310" marB="8931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3466"/>
                    </a:solidFill>
                  </a:tcPr>
                </a:tc>
                <a:tc>
                  <a:txBody>
                    <a:bodyPr/>
                    <a:lstStyle/>
                    <a:p>
                      <a:pPr algn="ctr" rtl="0" fontAlgn="t">
                        <a:buNone/>
                      </a:pPr>
                      <a:r>
                        <a:rPr lang="en-US" sz="1300" b="0" i="0" u="none" strike="noStrike">
                          <a:solidFill>
                            <a:srgbClr val="FFFFFF"/>
                          </a:solidFill>
                          <a:effectLst/>
                          <a:latin typeface="Arial" panose="020B0604020202020204" pitchFamily="34" charset="0"/>
                        </a:rPr>
                        <a:t>Tolerance</a:t>
                      </a:r>
                      <a:endParaRPr lang="en-US" sz="1300">
                        <a:effectLst/>
                      </a:endParaRPr>
                    </a:p>
                  </a:txBody>
                  <a:tcPr marL="89310" marR="89310" marT="89310" marB="8931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3466"/>
                    </a:solidFill>
                  </a:tcPr>
                </a:tc>
                <a:tc>
                  <a:txBody>
                    <a:bodyPr/>
                    <a:lstStyle/>
                    <a:p>
                      <a:pPr algn="ctr" rtl="0" fontAlgn="t">
                        <a:buNone/>
                      </a:pPr>
                      <a:r>
                        <a:rPr lang="en-US" sz="1300" b="0" i="0" u="none" strike="noStrike">
                          <a:solidFill>
                            <a:srgbClr val="FFFFFF"/>
                          </a:solidFill>
                          <a:effectLst/>
                          <a:latin typeface="Arial" panose="020B0604020202020204" pitchFamily="34" charset="0"/>
                        </a:rPr>
                        <a:t>Measured Value</a:t>
                      </a:r>
                      <a:endParaRPr lang="en-US" sz="1300">
                        <a:effectLst/>
                      </a:endParaRPr>
                    </a:p>
                  </a:txBody>
                  <a:tcPr marL="89310" marR="89310" marT="89310" marB="8931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3466"/>
                    </a:solidFill>
                  </a:tcPr>
                </a:tc>
                <a:tc>
                  <a:txBody>
                    <a:bodyPr/>
                    <a:lstStyle/>
                    <a:p>
                      <a:pPr algn="ctr" rtl="0" fontAlgn="t">
                        <a:buNone/>
                      </a:pPr>
                      <a:r>
                        <a:rPr lang="en-US" sz="1300" b="0" i="0" u="none" strike="noStrike">
                          <a:solidFill>
                            <a:srgbClr val="FFFFFF"/>
                          </a:solidFill>
                          <a:effectLst/>
                          <a:latin typeface="Arial" panose="020B0604020202020204" pitchFamily="34" charset="0"/>
                        </a:rPr>
                        <a:t>ER Met? (Y/N)</a:t>
                      </a:r>
                      <a:endParaRPr lang="en-US" sz="1300">
                        <a:effectLst/>
                      </a:endParaRPr>
                    </a:p>
                  </a:txBody>
                  <a:tcPr marL="89310" marR="89310" marT="89310" marB="8931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3466"/>
                    </a:solidFill>
                  </a:tcPr>
                </a:tc>
                <a:tc>
                  <a:txBody>
                    <a:bodyPr/>
                    <a:lstStyle/>
                    <a:p>
                      <a:pPr algn="ctr" rtl="0" fontAlgn="t">
                        <a:buNone/>
                      </a:pPr>
                      <a:r>
                        <a:rPr lang="en-US" sz="1300" b="0" i="0" u="none" strike="noStrike">
                          <a:solidFill>
                            <a:srgbClr val="FFFFFF"/>
                          </a:solidFill>
                          <a:effectLst/>
                          <a:latin typeface="Arial" panose="020B0604020202020204" pitchFamily="34" charset="0"/>
                        </a:rPr>
                        <a:t>Client Acceptable? (Y/N)</a:t>
                      </a:r>
                      <a:endParaRPr lang="en-US" sz="1300">
                        <a:effectLst/>
                      </a:endParaRPr>
                    </a:p>
                  </a:txBody>
                  <a:tcPr marL="89310" marR="89310" marT="89310" marB="8931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3466"/>
                    </a:solidFill>
                  </a:tcPr>
                </a:tc>
                <a:extLst>
                  <a:ext uri="{0D108BD9-81ED-4DB2-BD59-A6C34878D82A}">
                    <a16:rowId xmlns:a16="http://schemas.microsoft.com/office/drawing/2014/main" val="4005997517"/>
                  </a:ext>
                </a:extLst>
              </a:tr>
              <a:tr h="578727">
                <a:tc>
                  <a:txBody>
                    <a:bodyPr/>
                    <a:lstStyle/>
                    <a:p>
                      <a:pPr rtl="0" fontAlgn="t">
                        <a:buNone/>
                      </a:pPr>
                      <a:r>
                        <a:rPr lang="en-US" sz="1300" b="0" i="0" u="none" strike="noStrike">
                          <a:solidFill>
                            <a:schemeClr val="bg2"/>
                          </a:solidFill>
                          <a:effectLst/>
                          <a:latin typeface="Arial"/>
                        </a:rPr>
                        <a:t>ER1 - Power Output (W)</a:t>
                      </a:r>
                      <a:endParaRPr lang="en-US" sz="1300">
                        <a:solidFill>
                          <a:schemeClr val="bg2"/>
                        </a:solidFill>
                        <a:effectLst/>
                        <a:latin typeface="Arial"/>
                      </a:endParaRPr>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300" b="0" i="0" u="none" strike="noStrike">
                          <a:solidFill>
                            <a:schemeClr val="bg2"/>
                          </a:solidFill>
                          <a:effectLst/>
                          <a:latin typeface="Arial"/>
                        </a:rPr>
                        <a:t>1 - 6 W</a:t>
                      </a:r>
                      <a:endParaRPr lang="en-US" sz="1300">
                        <a:solidFill>
                          <a:schemeClr val="bg2"/>
                        </a:solidFill>
                        <a:effectLst/>
                        <a:latin typeface="Arial"/>
                      </a:endParaRPr>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300" b="0" i="0" u="none" strike="noStrike">
                          <a:solidFill>
                            <a:schemeClr val="bg2"/>
                          </a:solidFill>
                          <a:effectLst/>
                          <a:latin typeface="Arial"/>
                        </a:rPr>
                        <a:t>± 0.5 W</a:t>
                      </a:r>
                      <a:endParaRPr lang="en-US" sz="1300">
                        <a:solidFill>
                          <a:schemeClr val="bg2"/>
                        </a:solidFill>
                        <a:effectLst/>
                        <a:latin typeface="Arial"/>
                      </a:endParaRPr>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300" b="0" i="0" u="none" strike="noStrike">
                          <a:solidFill>
                            <a:schemeClr val="bg2"/>
                          </a:solidFill>
                          <a:effectLst/>
                          <a:latin typeface="Arial"/>
                        </a:rPr>
                        <a:t>~ 5 W</a:t>
                      </a:r>
                      <a:endParaRPr lang="en-US" sz="1300">
                        <a:solidFill>
                          <a:schemeClr val="bg2"/>
                        </a:solidFill>
                        <a:effectLst/>
                      </a:endParaRPr>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US" sz="1300">
                          <a:solidFill>
                            <a:schemeClr val="bg2"/>
                          </a:solidFill>
                          <a:effectLst/>
                        </a:rPr>
                        <a:t>(Y)</a:t>
                      </a:r>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300" b="0" i="0" u="none" strike="noStrike" noProof="0">
                          <a:solidFill>
                            <a:schemeClr val="bg2"/>
                          </a:solidFill>
                          <a:effectLst/>
                          <a:latin typeface="Arial"/>
                          <a:cs typeface="Arial"/>
                        </a:rPr>
                        <a:t>(Y)</a:t>
                      </a:r>
                      <a:endParaRPr lang="en-US"/>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73510400"/>
                  </a:ext>
                </a:extLst>
              </a:tr>
              <a:tr h="526927">
                <a:tc>
                  <a:txBody>
                    <a:bodyPr/>
                    <a:lstStyle/>
                    <a:p>
                      <a:pPr rtl="0" fontAlgn="t">
                        <a:buNone/>
                      </a:pPr>
                      <a:r>
                        <a:rPr lang="en-US" sz="1300" b="0" i="0" u="none" strike="noStrike">
                          <a:solidFill>
                            <a:schemeClr val="bg2"/>
                          </a:solidFill>
                          <a:effectLst/>
                          <a:latin typeface="Arial"/>
                        </a:rPr>
                        <a:t>ER2 - Efficiency (%)</a:t>
                      </a:r>
                      <a:endParaRPr lang="en-US" sz="1300">
                        <a:solidFill>
                          <a:schemeClr val="bg2"/>
                        </a:solidFill>
                        <a:effectLst/>
                        <a:latin typeface="Arial"/>
                      </a:endParaRPr>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300" b="0" i="0" u="none" strike="noStrike">
                          <a:solidFill>
                            <a:schemeClr val="bg2"/>
                          </a:solidFill>
                          <a:effectLst/>
                          <a:latin typeface="Arial"/>
                        </a:rPr>
                        <a:t>1 - 50 %</a:t>
                      </a:r>
                      <a:endParaRPr lang="en-US" sz="1300">
                        <a:solidFill>
                          <a:schemeClr val="bg2"/>
                        </a:solidFill>
                        <a:effectLst/>
                        <a:latin typeface="Arial"/>
                      </a:endParaRPr>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300" b="0" i="0" u="none" strike="noStrike">
                          <a:solidFill>
                            <a:schemeClr val="bg2"/>
                          </a:solidFill>
                          <a:effectLst/>
                          <a:latin typeface="Arial"/>
                        </a:rPr>
                        <a:t>± 5 %</a:t>
                      </a:r>
                      <a:endParaRPr lang="en-US" sz="1300">
                        <a:solidFill>
                          <a:schemeClr val="bg2"/>
                        </a:solidFill>
                        <a:effectLst/>
                        <a:latin typeface="Arial"/>
                      </a:endParaRPr>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300" b="0" i="0" u="none" strike="noStrike">
                          <a:solidFill>
                            <a:schemeClr val="bg2"/>
                          </a:solidFill>
                          <a:effectLst/>
                          <a:latin typeface="Arial"/>
                        </a:rPr>
                        <a:t>1 - 25 %</a:t>
                      </a:r>
                      <a:endParaRPr lang="en-US">
                        <a:solidFill>
                          <a:schemeClr val="bg2"/>
                        </a:solidFill>
                      </a:endParaRPr>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300" b="0" i="0" u="none" strike="noStrike" noProof="0">
                          <a:solidFill>
                            <a:schemeClr val="bg2"/>
                          </a:solidFill>
                          <a:effectLst/>
                          <a:latin typeface="Arial"/>
                          <a:cs typeface="Arial"/>
                        </a:rPr>
                        <a:t>(Y)</a:t>
                      </a:r>
                      <a:endParaRPr lang="en-US" sz="1300">
                        <a:solidFill>
                          <a:schemeClr val="bg2"/>
                        </a:solidFill>
                        <a:effectLst/>
                      </a:endParaRPr>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300" b="0" i="0" u="none" strike="noStrike" noProof="0">
                          <a:solidFill>
                            <a:schemeClr val="bg2"/>
                          </a:solidFill>
                          <a:effectLst/>
                          <a:latin typeface="Arial"/>
                          <a:cs typeface="Arial"/>
                        </a:rPr>
                        <a:t>(Y)</a:t>
                      </a:r>
                      <a:endParaRPr lang="en-US"/>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33001"/>
                  </a:ext>
                </a:extLst>
              </a:tr>
              <a:tr h="578727">
                <a:tc>
                  <a:txBody>
                    <a:bodyPr/>
                    <a:lstStyle/>
                    <a:p>
                      <a:pPr rtl="0" fontAlgn="t">
                        <a:buNone/>
                      </a:pPr>
                      <a:r>
                        <a:rPr lang="en-US" sz="1300" b="0" i="0" u="none" strike="noStrike">
                          <a:solidFill>
                            <a:schemeClr val="bg2"/>
                          </a:solidFill>
                          <a:effectLst/>
                          <a:latin typeface="Arial"/>
                        </a:rPr>
                        <a:t>ER3 - Flow Rate (L/s)</a:t>
                      </a:r>
                      <a:endParaRPr lang="en-US" sz="1300">
                        <a:solidFill>
                          <a:schemeClr val="bg2"/>
                        </a:solidFill>
                        <a:effectLst/>
                        <a:latin typeface="Arial"/>
                      </a:endParaRPr>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300" b="0" i="0" u="none" strike="noStrike">
                          <a:solidFill>
                            <a:schemeClr val="bg2"/>
                          </a:solidFill>
                          <a:effectLst/>
                          <a:latin typeface="Arial"/>
                        </a:rPr>
                        <a:t>.1 - 1 L/s</a:t>
                      </a:r>
                      <a:endParaRPr lang="en-US" sz="1300">
                        <a:solidFill>
                          <a:schemeClr val="bg2"/>
                        </a:solidFill>
                        <a:effectLst/>
                        <a:latin typeface="Arial"/>
                      </a:endParaRPr>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300" b="0" i="0" u="none" strike="noStrike">
                          <a:solidFill>
                            <a:schemeClr val="bg2"/>
                          </a:solidFill>
                          <a:effectLst/>
                          <a:latin typeface="Arial"/>
                        </a:rPr>
                        <a:t>± .05 L/s</a:t>
                      </a:r>
                      <a:endParaRPr lang="en-US" sz="1300">
                        <a:solidFill>
                          <a:schemeClr val="bg2"/>
                        </a:solidFill>
                        <a:effectLst/>
                        <a:latin typeface="Arial"/>
                      </a:endParaRPr>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300" b="0" i="0" u="none" strike="noStrike">
                          <a:solidFill>
                            <a:schemeClr val="bg2"/>
                          </a:solidFill>
                          <a:effectLst/>
                          <a:latin typeface="Arial"/>
                        </a:rPr>
                        <a:t>~.5 L/s</a:t>
                      </a:r>
                      <a:endParaRPr lang="en-US">
                        <a:solidFill>
                          <a:schemeClr val="bg2"/>
                        </a:solidFill>
                      </a:endParaRPr>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300" b="0" i="0" u="none" strike="noStrike" noProof="0">
                          <a:solidFill>
                            <a:schemeClr val="bg2"/>
                          </a:solidFill>
                          <a:effectLst/>
                          <a:latin typeface="Arial"/>
                          <a:cs typeface="Arial"/>
                        </a:rPr>
                        <a:t>(Y)</a:t>
                      </a:r>
                      <a:endParaRPr lang="en-US" sz="1300">
                        <a:solidFill>
                          <a:schemeClr val="bg2"/>
                        </a:solidFill>
                        <a:effectLst/>
                      </a:endParaRPr>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300" b="0" i="0" u="none" strike="noStrike" noProof="0">
                          <a:solidFill>
                            <a:schemeClr val="bg2"/>
                          </a:solidFill>
                          <a:effectLst/>
                          <a:latin typeface="Arial"/>
                          <a:cs typeface="Arial"/>
                        </a:rPr>
                        <a:t>(Y)</a:t>
                      </a:r>
                      <a:endParaRPr lang="en-US"/>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07796764"/>
                  </a:ext>
                </a:extLst>
              </a:tr>
              <a:tr h="578727">
                <a:tc>
                  <a:txBody>
                    <a:bodyPr/>
                    <a:lstStyle/>
                    <a:p>
                      <a:pPr rtl="0" fontAlgn="t">
                        <a:buNone/>
                      </a:pPr>
                      <a:r>
                        <a:rPr lang="en-US" sz="1300" b="0" i="0" u="none" strike="noStrike">
                          <a:solidFill>
                            <a:schemeClr val="bg2"/>
                          </a:solidFill>
                          <a:effectLst/>
                          <a:latin typeface="Arial"/>
                        </a:rPr>
                        <a:t>ER4 - Rotational Speed (RPM)</a:t>
                      </a:r>
                      <a:endParaRPr lang="en-US" sz="1300">
                        <a:solidFill>
                          <a:schemeClr val="bg2"/>
                        </a:solidFill>
                        <a:effectLst/>
                        <a:latin typeface="Arial"/>
                      </a:endParaRPr>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300" b="0" i="0" u="none" strike="noStrike">
                          <a:solidFill>
                            <a:schemeClr val="bg2"/>
                          </a:solidFill>
                          <a:effectLst/>
                          <a:latin typeface="Arial"/>
                        </a:rPr>
                        <a:t>100 - 3000 RPM</a:t>
                      </a:r>
                      <a:endParaRPr lang="en-US" sz="1300">
                        <a:solidFill>
                          <a:schemeClr val="bg2"/>
                        </a:solidFill>
                        <a:effectLst/>
                        <a:latin typeface="Arial"/>
                      </a:endParaRPr>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300" b="0" i="0" u="none" strike="noStrike">
                          <a:solidFill>
                            <a:schemeClr val="bg2"/>
                          </a:solidFill>
                          <a:effectLst/>
                          <a:latin typeface="Arial"/>
                        </a:rPr>
                        <a:t>95 - 3150 RPM</a:t>
                      </a:r>
                      <a:endParaRPr lang="en-US" sz="1300">
                        <a:solidFill>
                          <a:schemeClr val="bg2"/>
                        </a:solidFill>
                        <a:effectLst/>
                        <a:latin typeface="Arial"/>
                      </a:endParaRPr>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300" b="0" i="0" u="none" strike="noStrike">
                          <a:solidFill>
                            <a:schemeClr val="bg2"/>
                          </a:solidFill>
                          <a:effectLst/>
                          <a:latin typeface="Arial"/>
                        </a:rPr>
                        <a:t>200 – 3500 RPM</a:t>
                      </a:r>
                      <a:endParaRPr lang="en-US">
                        <a:solidFill>
                          <a:schemeClr val="bg2"/>
                        </a:solidFill>
                      </a:endParaRPr>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300" b="0" i="0" u="none" strike="noStrike" noProof="0">
                          <a:solidFill>
                            <a:schemeClr val="bg2"/>
                          </a:solidFill>
                          <a:effectLst/>
                          <a:latin typeface="Arial"/>
                          <a:cs typeface="Arial"/>
                        </a:rPr>
                        <a:t>(Y)</a:t>
                      </a:r>
                      <a:endParaRPr lang="en-US" sz="1300">
                        <a:solidFill>
                          <a:schemeClr val="bg2"/>
                        </a:solidFill>
                        <a:effectLst/>
                      </a:endParaRPr>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300" b="0" i="0" u="none" strike="noStrike" noProof="0">
                          <a:solidFill>
                            <a:schemeClr val="bg2"/>
                          </a:solidFill>
                          <a:effectLst/>
                          <a:latin typeface="Arial"/>
                          <a:cs typeface="Arial"/>
                        </a:rPr>
                        <a:t>(Y)</a:t>
                      </a:r>
                      <a:endParaRPr lang="en-US"/>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16398969"/>
                  </a:ext>
                </a:extLst>
              </a:tr>
              <a:tr h="578727">
                <a:tc>
                  <a:txBody>
                    <a:bodyPr/>
                    <a:lstStyle/>
                    <a:p>
                      <a:pPr rtl="0" fontAlgn="t">
                        <a:buNone/>
                      </a:pPr>
                      <a:r>
                        <a:rPr lang="en-US" sz="1300" b="0" i="0" u="none" strike="noStrike">
                          <a:solidFill>
                            <a:schemeClr val="bg2"/>
                          </a:solidFill>
                          <a:effectLst/>
                          <a:latin typeface="Arial"/>
                        </a:rPr>
                        <a:t>ER5 - Torque Output (Nm)</a:t>
                      </a:r>
                      <a:endParaRPr lang="en-US" sz="1300">
                        <a:solidFill>
                          <a:schemeClr val="bg2"/>
                        </a:solidFill>
                        <a:effectLst/>
                        <a:latin typeface="Arial"/>
                      </a:endParaRPr>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300" b="0" i="0" u="none" strike="noStrike">
                          <a:solidFill>
                            <a:schemeClr val="bg2"/>
                          </a:solidFill>
                          <a:effectLst/>
                          <a:latin typeface="Arial"/>
                        </a:rPr>
                        <a:t>.01 - .150 Nm</a:t>
                      </a:r>
                      <a:endParaRPr lang="en-US" sz="1300">
                        <a:solidFill>
                          <a:schemeClr val="bg2"/>
                        </a:solidFill>
                        <a:effectLst/>
                        <a:latin typeface="Arial"/>
                      </a:endParaRPr>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300" b="0" i="0" u="none" strike="noStrike">
                          <a:solidFill>
                            <a:schemeClr val="bg2"/>
                          </a:solidFill>
                          <a:effectLst/>
                          <a:latin typeface="Arial"/>
                        </a:rPr>
                        <a:t>.0095 - .1575 Nm</a:t>
                      </a:r>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300" b="0" i="0" u="none" strike="noStrike">
                          <a:solidFill>
                            <a:schemeClr val="bg2"/>
                          </a:solidFill>
                          <a:effectLst/>
                          <a:latin typeface="Arial"/>
                        </a:rPr>
                        <a:t>.00825 - .036 Nm</a:t>
                      </a:r>
                      <a:endParaRPr lang="en-US">
                        <a:solidFill>
                          <a:schemeClr val="bg2"/>
                        </a:solidFill>
                      </a:endParaRPr>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300" b="0" i="0" u="none" strike="noStrike" noProof="0">
                          <a:solidFill>
                            <a:schemeClr val="bg2"/>
                          </a:solidFill>
                          <a:effectLst/>
                          <a:latin typeface="Arial"/>
                          <a:cs typeface="Arial"/>
                        </a:rPr>
                        <a:t>(Y)</a:t>
                      </a:r>
                      <a:endParaRPr lang="en-US" sz="1300">
                        <a:solidFill>
                          <a:schemeClr val="bg2"/>
                        </a:solidFill>
                        <a:effectLst/>
                      </a:endParaRPr>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300" b="0" i="0" u="none" strike="noStrike" noProof="0">
                          <a:solidFill>
                            <a:schemeClr val="bg2"/>
                          </a:solidFill>
                          <a:effectLst/>
                          <a:latin typeface="Arial"/>
                          <a:cs typeface="Arial"/>
                        </a:rPr>
                        <a:t>(Y)</a:t>
                      </a:r>
                      <a:endParaRPr lang="en-US"/>
                    </a:p>
                  </a:txBody>
                  <a:tcPr marL="89310" marR="89310" marT="89310" marB="8931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11831648"/>
                  </a:ext>
                </a:extLst>
              </a:tr>
            </a:tbl>
          </a:graphicData>
        </a:graphic>
      </p:graphicFrame>
      <p:sp>
        <p:nvSpPr>
          <p:cNvPr id="5" name="Rectangle 1">
            <a:extLst>
              <a:ext uri="{FF2B5EF4-FFF2-40B4-BE49-F238E27FC236}">
                <a16:creationId xmlns:a16="http://schemas.microsoft.com/office/drawing/2014/main" id="{D58D5769-DC99-D67A-AAF9-6EA0DB0C2187}"/>
              </a:ext>
            </a:extLst>
          </p:cNvPr>
          <p:cNvSpPr>
            <a:spLocks noChangeArrowheads="1"/>
          </p:cNvSpPr>
          <p:nvPr/>
        </p:nvSpPr>
        <p:spPr bwMode="auto">
          <a:xfrm>
            <a:off x="456029" y="9919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72013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43">
          <a:extLst>
            <a:ext uri="{FF2B5EF4-FFF2-40B4-BE49-F238E27FC236}">
              <a16:creationId xmlns:a16="http://schemas.microsoft.com/office/drawing/2014/main" id="{37A093C0-3B74-63B8-126A-F5C66AAC5485}"/>
            </a:ext>
          </a:extLst>
        </p:cNvPr>
        <p:cNvGrpSpPr/>
        <p:nvPr/>
      </p:nvGrpSpPr>
      <p:grpSpPr>
        <a:xfrm>
          <a:off x="0" y="0"/>
          <a:ext cx="0" cy="0"/>
          <a:chOff x="0" y="0"/>
          <a:chExt cx="0" cy="0"/>
        </a:xfrm>
      </p:grpSpPr>
      <p:sp>
        <p:nvSpPr>
          <p:cNvPr id="244" name="Google Shape;244;p32">
            <a:extLst>
              <a:ext uri="{FF2B5EF4-FFF2-40B4-BE49-F238E27FC236}">
                <a16:creationId xmlns:a16="http://schemas.microsoft.com/office/drawing/2014/main" id="{07BACD10-8AAD-5A42-9213-47453DBC7EDD}"/>
              </a:ext>
            </a:extLst>
          </p:cNvPr>
          <p:cNvSpPr txBox="1"/>
          <p:nvPr/>
        </p:nvSpPr>
        <p:spPr>
          <a:xfrm>
            <a:off x="382229" y="0"/>
            <a:ext cx="8379600" cy="853500"/>
          </a:xfrm>
          <a:prstGeom prst="rect">
            <a:avLst/>
          </a:prstGeom>
          <a:noFill/>
          <a:ln>
            <a:noFill/>
          </a:ln>
        </p:spPr>
        <p:txBody>
          <a:bodyPr spcFirstLastPara="1" wrap="square" lIns="91425" tIns="45700" rIns="91425" bIns="45700" anchor="ctr" anchorCtr="0">
            <a:noAutofit/>
          </a:bodyPr>
          <a:lstStyle/>
          <a:p>
            <a:pPr algn="ctr"/>
            <a:r>
              <a:rPr lang="en" sz="2400" b="1">
                <a:solidFill>
                  <a:schemeClr val="lt1"/>
                </a:solidFill>
              </a:rPr>
              <a:t>SITE SPECIFIC CR SPEC SHEET SUMMARY</a:t>
            </a:r>
          </a:p>
        </p:txBody>
      </p:sp>
      <p:sp>
        <p:nvSpPr>
          <p:cNvPr id="2" name="Slide Number Placeholder 1">
            <a:extLst>
              <a:ext uri="{FF2B5EF4-FFF2-40B4-BE49-F238E27FC236}">
                <a16:creationId xmlns:a16="http://schemas.microsoft.com/office/drawing/2014/main" id="{1A1C3754-5446-4C42-47ED-7D69DF20C2A3}"/>
              </a:ext>
            </a:extLst>
          </p:cNvPr>
          <p:cNvSpPr>
            <a:spLocks noGrp="1"/>
          </p:cNvSpPr>
          <p:nvPr>
            <p:ph type="sldNum" idx="12"/>
          </p:nvPr>
        </p:nvSpPr>
        <p:spPr>
          <a:xfrm>
            <a:off x="8142941" y="4749851"/>
            <a:ext cx="1001956" cy="393600"/>
          </a:xfrm>
        </p:spPr>
        <p:txBody>
          <a:bodyPr/>
          <a:lstStyle/>
          <a:p>
            <a:r>
              <a:rPr lang="en"/>
              <a:t>Nuzzo, </a:t>
            </a:r>
            <a:fld id="{00000000-1234-1234-1234-123412341234}" type="slidenum">
              <a:rPr lang="en" dirty="0"/>
              <a:t>37</a:t>
            </a:fld>
            <a:endParaRPr lang="en-US"/>
          </a:p>
        </p:txBody>
      </p:sp>
      <p:graphicFrame>
        <p:nvGraphicFramePr>
          <p:cNvPr id="4" name="Table 3">
            <a:extLst>
              <a:ext uri="{FF2B5EF4-FFF2-40B4-BE49-F238E27FC236}">
                <a16:creationId xmlns:a16="http://schemas.microsoft.com/office/drawing/2014/main" id="{15EB3843-5802-A1FC-A87D-DB3F9DF35FCB}"/>
              </a:ext>
            </a:extLst>
          </p:cNvPr>
          <p:cNvGraphicFramePr>
            <a:graphicFrameLocks noGrp="1"/>
          </p:cNvGraphicFramePr>
          <p:nvPr>
            <p:extLst>
              <p:ext uri="{D42A27DB-BD31-4B8C-83A1-F6EECF244321}">
                <p14:modId xmlns:p14="http://schemas.microsoft.com/office/powerpoint/2010/main" val="3846566918"/>
              </p:ext>
            </p:extLst>
          </p:nvPr>
        </p:nvGraphicFramePr>
        <p:xfrm>
          <a:off x="419100" y="992797"/>
          <a:ext cx="8305800" cy="3617757"/>
        </p:xfrm>
        <a:graphic>
          <a:graphicData uri="http://schemas.openxmlformats.org/drawingml/2006/table">
            <a:tbl>
              <a:tblPr/>
              <a:tblGrid>
                <a:gridCol w="2388249">
                  <a:extLst>
                    <a:ext uri="{9D8B030D-6E8A-4147-A177-3AD203B41FA5}">
                      <a16:colId xmlns:a16="http://schemas.microsoft.com/office/drawing/2014/main" val="2045790205"/>
                    </a:ext>
                  </a:extLst>
                </a:gridCol>
                <a:gridCol w="2688992">
                  <a:extLst>
                    <a:ext uri="{9D8B030D-6E8A-4147-A177-3AD203B41FA5}">
                      <a16:colId xmlns:a16="http://schemas.microsoft.com/office/drawing/2014/main" val="2666524257"/>
                    </a:ext>
                  </a:extLst>
                </a:gridCol>
                <a:gridCol w="1158743">
                  <a:extLst>
                    <a:ext uri="{9D8B030D-6E8A-4147-A177-3AD203B41FA5}">
                      <a16:colId xmlns:a16="http://schemas.microsoft.com/office/drawing/2014/main" val="2327116693"/>
                    </a:ext>
                  </a:extLst>
                </a:gridCol>
                <a:gridCol w="2069816">
                  <a:extLst>
                    <a:ext uri="{9D8B030D-6E8A-4147-A177-3AD203B41FA5}">
                      <a16:colId xmlns:a16="http://schemas.microsoft.com/office/drawing/2014/main" val="48489770"/>
                    </a:ext>
                  </a:extLst>
                </a:gridCol>
              </a:tblGrid>
              <a:tr h="544875">
                <a:tc>
                  <a:txBody>
                    <a:bodyPr/>
                    <a:lstStyle/>
                    <a:p>
                      <a:pPr algn="ctr" rtl="0" fontAlgn="t">
                        <a:buNone/>
                      </a:pPr>
                      <a:r>
                        <a:rPr lang="en-US" sz="1200" b="0" i="0" u="none" strike="noStrike">
                          <a:solidFill>
                            <a:srgbClr val="FFFFFF"/>
                          </a:solidFill>
                          <a:effectLst/>
                          <a:latin typeface="Arial" panose="020B0604020202020204" pitchFamily="34" charset="0"/>
                        </a:rPr>
                        <a:t>CR’s</a:t>
                      </a:r>
                      <a:endParaRPr lang="en-US" sz="1300">
                        <a:effectLst/>
                      </a:endParaRPr>
                    </a:p>
                  </a:txBody>
                  <a:tcPr marL="88454" marR="88454" marT="88454" marB="8845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3466"/>
                    </a:solidFill>
                  </a:tcPr>
                </a:tc>
                <a:tc>
                  <a:txBody>
                    <a:bodyPr/>
                    <a:lstStyle/>
                    <a:p>
                      <a:pPr algn="ctr" rtl="0" fontAlgn="t">
                        <a:buNone/>
                      </a:pPr>
                      <a:r>
                        <a:rPr lang="en-US" sz="1200" b="0" i="0" u="none" strike="noStrike">
                          <a:solidFill>
                            <a:srgbClr val="FFFFFF"/>
                          </a:solidFill>
                          <a:effectLst/>
                          <a:latin typeface="Arial" panose="020B0604020202020204" pitchFamily="34" charset="0"/>
                        </a:rPr>
                        <a:t>Evaluation Method</a:t>
                      </a:r>
                      <a:endParaRPr lang="en-US" sz="1300">
                        <a:effectLst/>
                      </a:endParaRPr>
                    </a:p>
                  </a:txBody>
                  <a:tcPr marL="88454" marR="88454" marT="88454" marB="8845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3466"/>
                    </a:solidFill>
                  </a:tcPr>
                </a:tc>
                <a:tc>
                  <a:txBody>
                    <a:bodyPr/>
                    <a:lstStyle/>
                    <a:p>
                      <a:pPr algn="ctr" rtl="0" fontAlgn="t">
                        <a:buNone/>
                      </a:pPr>
                      <a:r>
                        <a:rPr lang="en-US" sz="1200" b="0" i="0" u="none" strike="noStrike">
                          <a:solidFill>
                            <a:srgbClr val="FFFFFF"/>
                          </a:solidFill>
                          <a:effectLst/>
                          <a:latin typeface="Arial" panose="020B0604020202020204" pitchFamily="34" charset="0"/>
                        </a:rPr>
                        <a:t>CR Met? (Y/N)</a:t>
                      </a:r>
                      <a:endParaRPr lang="en-US" sz="1300">
                        <a:effectLst/>
                      </a:endParaRPr>
                    </a:p>
                  </a:txBody>
                  <a:tcPr marL="88454" marR="88454" marT="88454" marB="8845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3466"/>
                    </a:solidFill>
                  </a:tcPr>
                </a:tc>
                <a:tc>
                  <a:txBody>
                    <a:bodyPr/>
                    <a:lstStyle/>
                    <a:p>
                      <a:pPr algn="ctr" rtl="0" fontAlgn="t">
                        <a:buNone/>
                      </a:pPr>
                      <a:r>
                        <a:rPr lang="en-US" sz="1200" b="0" i="0" u="none" strike="noStrike">
                          <a:solidFill>
                            <a:srgbClr val="FFFFFF"/>
                          </a:solidFill>
                          <a:effectLst/>
                          <a:latin typeface="Arial" panose="020B0604020202020204" pitchFamily="34" charset="0"/>
                        </a:rPr>
                        <a:t>Client Acceptable? (Y/N)</a:t>
                      </a:r>
                      <a:endParaRPr lang="en-US" sz="1300">
                        <a:effectLst/>
                      </a:endParaRPr>
                    </a:p>
                  </a:txBody>
                  <a:tcPr marL="88454" marR="88454" marT="88454" marB="8845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3466"/>
                    </a:solidFill>
                  </a:tcPr>
                </a:tc>
                <a:extLst>
                  <a:ext uri="{0D108BD9-81ED-4DB2-BD59-A6C34878D82A}">
                    <a16:rowId xmlns:a16="http://schemas.microsoft.com/office/drawing/2014/main" val="3498518335"/>
                  </a:ext>
                </a:extLst>
              </a:tr>
              <a:tr h="504186">
                <a:tc>
                  <a:txBody>
                    <a:bodyPr/>
                    <a:lstStyle/>
                    <a:p>
                      <a:pPr rtl="0" fontAlgn="t">
                        <a:buNone/>
                      </a:pPr>
                      <a:r>
                        <a:rPr lang="en-US" sz="1200" b="0" i="0" u="none" strike="noStrike">
                          <a:solidFill>
                            <a:schemeClr val="bg2"/>
                          </a:solidFill>
                          <a:effectLst/>
                          <a:latin typeface="Arial"/>
                        </a:rPr>
                        <a:t>CR1 - Reliable Power Supply</a:t>
                      </a:r>
                      <a:endParaRPr lang="en-US" sz="1300">
                        <a:solidFill>
                          <a:schemeClr val="bg2"/>
                        </a:solidFill>
                        <a:effectLst/>
                        <a:latin typeface="Arial"/>
                      </a:endParaRPr>
                    </a:p>
                  </a:txBody>
                  <a:tcPr marL="88454" marR="88454" marT="88454" marB="8845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200" b="0" i="0" u="none" strike="noStrike">
                          <a:solidFill>
                            <a:schemeClr val="bg2"/>
                          </a:solidFill>
                          <a:effectLst/>
                          <a:latin typeface="Arial"/>
                        </a:rPr>
                        <a:t>Measured power output vs flow rate</a:t>
                      </a:r>
                      <a:endParaRPr lang="en-US" sz="1300">
                        <a:solidFill>
                          <a:schemeClr val="bg2"/>
                        </a:solidFill>
                        <a:effectLst/>
                        <a:latin typeface="Arial"/>
                      </a:endParaRPr>
                    </a:p>
                  </a:txBody>
                  <a:tcPr marL="88454" marR="88454" marT="88454" marB="8845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200" b="0" i="0" u="none" strike="noStrike">
                          <a:solidFill>
                            <a:schemeClr val="bg2"/>
                          </a:solidFill>
                          <a:effectLst/>
                          <a:latin typeface="Arial"/>
                        </a:rPr>
                        <a:t>(Y)</a:t>
                      </a:r>
                      <a:endParaRPr lang="en-US"/>
                    </a:p>
                  </a:txBody>
                  <a:tcPr marL="88454" marR="88454" marT="88454" marB="8845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US" sz="1300">
                          <a:solidFill>
                            <a:schemeClr val="bg2"/>
                          </a:solidFill>
                          <a:effectLst/>
                        </a:rPr>
                        <a:t>(Y)</a:t>
                      </a:r>
                    </a:p>
                  </a:txBody>
                  <a:tcPr marL="88454" marR="88454" marT="88454" marB="8845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7557912"/>
                  </a:ext>
                </a:extLst>
              </a:tr>
              <a:tr h="544875">
                <a:tc>
                  <a:txBody>
                    <a:bodyPr/>
                    <a:lstStyle/>
                    <a:p>
                      <a:pPr rtl="0" fontAlgn="t">
                        <a:buNone/>
                      </a:pPr>
                      <a:r>
                        <a:rPr lang="en-US" sz="1200" b="0" i="0" u="none" strike="noStrike">
                          <a:solidFill>
                            <a:schemeClr val="bg2"/>
                          </a:solidFill>
                          <a:effectLst/>
                          <a:latin typeface="Arial"/>
                        </a:rPr>
                        <a:t>CR2 - Structural Integrity</a:t>
                      </a:r>
                      <a:endParaRPr lang="en-US" sz="1300">
                        <a:solidFill>
                          <a:schemeClr val="bg2"/>
                        </a:solidFill>
                        <a:effectLst/>
                        <a:latin typeface="Arial"/>
                      </a:endParaRPr>
                    </a:p>
                  </a:txBody>
                  <a:tcPr marL="88454" marR="88454" marT="88454" marB="8845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200" b="0" i="0" u="none" strike="noStrike">
                          <a:solidFill>
                            <a:schemeClr val="bg2"/>
                          </a:solidFill>
                          <a:effectLst/>
                          <a:latin typeface="Arial"/>
                        </a:rPr>
                        <a:t>Assessed through on site concrete review</a:t>
                      </a:r>
                      <a:endParaRPr lang="en-US" sz="1300">
                        <a:solidFill>
                          <a:schemeClr val="bg2"/>
                        </a:solidFill>
                        <a:effectLst/>
                        <a:latin typeface="Arial"/>
                      </a:endParaRPr>
                    </a:p>
                  </a:txBody>
                  <a:tcPr marL="88454" marR="88454" marT="88454" marB="8845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200" b="0" i="0" u="none" strike="noStrike">
                          <a:solidFill>
                            <a:schemeClr val="bg2"/>
                          </a:solidFill>
                          <a:effectLst/>
                          <a:latin typeface="Arial"/>
                        </a:rPr>
                        <a:t>(Y)</a:t>
                      </a:r>
                      <a:endParaRPr lang="en-US" sz="1300">
                        <a:solidFill>
                          <a:schemeClr val="bg2"/>
                        </a:solidFill>
                        <a:effectLst/>
                        <a:latin typeface="Arial"/>
                      </a:endParaRPr>
                    </a:p>
                  </a:txBody>
                  <a:tcPr marL="88454" marR="88454" marT="88454" marB="8845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200" b="0" i="0" u="none" strike="noStrike">
                          <a:solidFill>
                            <a:schemeClr val="bg2"/>
                          </a:solidFill>
                          <a:effectLst/>
                          <a:latin typeface="Arial"/>
                        </a:rPr>
                        <a:t>(Y)</a:t>
                      </a:r>
                      <a:endParaRPr lang="en-US" sz="1300">
                        <a:solidFill>
                          <a:schemeClr val="bg2"/>
                        </a:solidFill>
                        <a:effectLst/>
                        <a:latin typeface="Arial"/>
                      </a:endParaRPr>
                    </a:p>
                  </a:txBody>
                  <a:tcPr marL="88454" marR="88454" marT="88454" marB="8845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77292013"/>
                  </a:ext>
                </a:extLst>
              </a:tr>
              <a:tr h="360891">
                <a:tc>
                  <a:txBody>
                    <a:bodyPr/>
                    <a:lstStyle/>
                    <a:p>
                      <a:pPr rtl="0" fontAlgn="t">
                        <a:buNone/>
                      </a:pPr>
                      <a:r>
                        <a:rPr lang="en-US" sz="1200" b="0" i="0" u="none" strike="noStrike">
                          <a:solidFill>
                            <a:schemeClr val="bg2"/>
                          </a:solidFill>
                          <a:effectLst/>
                          <a:latin typeface="Arial"/>
                        </a:rPr>
                        <a:t>CR3 - Competitive Cost </a:t>
                      </a:r>
                      <a:endParaRPr lang="en-US" sz="1300">
                        <a:solidFill>
                          <a:schemeClr val="bg2"/>
                        </a:solidFill>
                        <a:effectLst/>
                        <a:latin typeface="Arial"/>
                      </a:endParaRPr>
                    </a:p>
                  </a:txBody>
                  <a:tcPr marL="88454" marR="88454" marT="88454" marB="8845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200" b="0" i="0" u="none" strike="noStrike">
                          <a:solidFill>
                            <a:schemeClr val="bg2"/>
                          </a:solidFill>
                          <a:effectLst/>
                          <a:latin typeface="Arial"/>
                        </a:rPr>
                        <a:t>Estimated through LCOE Modeling</a:t>
                      </a:r>
                      <a:endParaRPr lang="en-US" sz="1300">
                        <a:solidFill>
                          <a:schemeClr val="bg2"/>
                        </a:solidFill>
                        <a:effectLst/>
                        <a:latin typeface="Arial"/>
                      </a:endParaRPr>
                    </a:p>
                  </a:txBody>
                  <a:tcPr marL="88454" marR="88454" marT="88454" marB="8845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200" b="0" i="0" u="none" strike="noStrike">
                          <a:solidFill>
                            <a:schemeClr val="bg2"/>
                          </a:solidFill>
                          <a:effectLst/>
                          <a:latin typeface="Arial"/>
                        </a:rPr>
                        <a:t>(Y)</a:t>
                      </a:r>
                      <a:endParaRPr lang="en-US" sz="1300">
                        <a:solidFill>
                          <a:schemeClr val="bg2"/>
                        </a:solidFill>
                        <a:effectLst/>
                        <a:latin typeface="Arial"/>
                      </a:endParaRPr>
                    </a:p>
                  </a:txBody>
                  <a:tcPr marL="88454" marR="88454" marT="88454" marB="8845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200" b="0" i="0" u="none" strike="noStrike">
                          <a:solidFill>
                            <a:schemeClr val="bg2"/>
                          </a:solidFill>
                          <a:effectLst/>
                          <a:latin typeface="Arial"/>
                        </a:rPr>
                        <a:t>(Y)</a:t>
                      </a:r>
                      <a:endParaRPr lang="en-US" sz="1300">
                        <a:solidFill>
                          <a:schemeClr val="bg2"/>
                        </a:solidFill>
                        <a:effectLst/>
                        <a:latin typeface="Arial"/>
                      </a:endParaRPr>
                    </a:p>
                  </a:txBody>
                  <a:tcPr marL="88454" marR="88454" marT="88454" marB="8845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26826442"/>
                  </a:ext>
                </a:extLst>
              </a:tr>
              <a:tr h="544875">
                <a:tc>
                  <a:txBody>
                    <a:bodyPr/>
                    <a:lstStyle/>
                    <a:p>
                      <a:pPr rtl="0" fontAlgn="t">
                        <a:buNone/>
                      </a:pPr>
                      <a:r>
                        <a:rPr lang="en-US" sz="1200" b="0" i="0" u="none" strike="noStrike">
                          <a:solidFill>
                            <a:schemeClr val="bg2"/>
                          </a:solidFill>
                          <a:effectLst/>
                          <a:latin typeface="Arial"/>
                        </a:rPr>
                        <a:t>CR4 - Low Environmental Impact</a:t>
                      </a:r>
                      <a:endParaRPr lang="en-US" sz="1300">
                        <a:solidFill>
                          <a:schemeClr val="bg2"/>
                        </a:solidFill>
                        <a:effectLst/>
                        <a:latin typeface="Arial"/>
                      </a:endParaRPr>
                    </a:p>
                  </a:txBody>
                  <a:tcPr marL="88454" marR="88454" marT="88454" marB="8845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200" b="0" i="0" u="none" strike="noStrike">
                          <a:solidFill>
                            <a:schemeClr val="bg2"/>
                          </a:solidFill>
                          <a:effectLst/>
                          <a:latin typeface="Arial"/>
                        </a:rPr>
                        <a:t>Environmental Impact Study</a:t>
                      </a:r>
                      <a:endParaRPr lang="en-US" sz="1300">
                        <a:solidFill>
                          <a:schemeClr val="bg2"/>
                        </a:solidFill>
                        <a:effectLst/>
                        <a:latin typeface="Arial"/>
                      </a:endParaRPr>
                    </a:p>
                  </a:txBody>
                  <a:tcPr marL="88454" marR="88454" marT="88454" marB="8845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200" b="0" i="0" u="none" strike="noStrike">
                          <a:solidFill>
                            <a:schemeClr val="bg2"/>
                          </a:solidFill>
                          <a:effectLst/>
                          <a:latin typeface="Arial"/>
                        </a:rPr>
                        <a:t>(Y)</a:t>
                      </a:r>
                      <a:endParaRPr lang="en-US" sz="1300">
                        <a:solidFill>
                          <a:schemeClr val="bg2"/>
                        </a:solidFill>
                        <a:effectLst/>
                        <a:latin typeface="Arial"/>
                      </a:endParaRPr>
                    </a:p>
                  </a:txBody>
                  <a:tcPr marL="88454" marR="88454" marT="88454" marB="8845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200" b="0" i="0" u="none" strike="noStrike">
                          <a:solidFill>
                            <a:schemeClr val="bg2"/>
                          </a:solidFill>
                          <a:effectLst/>
                          <a:latin typeface="Arial"/>
                        </a:rPr>
                        <a:t>(Y)</a:t>
                      </a:r>
                      <a:endParaRPr lang="en-US" sz="1300">
                        <a:solidFill>
                          <a:schemeClr val="bg2"/>
                        </a:solidFill>
                        <a:effectLst/>
                        <a:latin typeface="Arial"/>
                      </a:endParaRPr>
                    </a:p>
                  </a:txBody>
                  <a:tcPr marL="88454" marR="88454" marT="88454" marB="8845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12891563"/>
                  </a:ext>
                </a:extLst>
              </a:tr>
              <a:tr h="544875">
                <a:tc>
                  <a:txBody>
                    <a:bodyPr/>
                    <a:lstStyle/>
                    <a:p>
                      <a:pPr rtl="0" fontAlgn="t">
                        <a:buNone/>
                      </a:pPr>
                      <a:r>
                        <a:rPr lang="en-US" sz="1200" b="0" i="0" u="none" strike="noStrike">
                          <a:solidFill>
                            <a:schemeClr val="bg2"/>
                          </a:solidFill>
                          <a:effectLst/>
                          <a:latin typeface="Arial"/>
                        </a:rPr>
                        <a:t>CR5 - Long Life Expectancy</a:t>
                      </a:r>
                      <a:endParaRPr lang="en-US" sz="1300">
                        <a:solidFill>
                          <a:schemeClr val="bg2"/>
                        </a:solidFill>
                        <a:effectLst/>
                        <a:latin typeface="Arial"/>
                      </a:endParaRPr>
                    </a:p>
                  </a:txBody>
                  <a:tcPr marL="88454" marR="88454" marT="88454" marB="8845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200" b="0" i="0" u="none" strike="noStrike">
                          <a:solidFill>
                            <a:schemeClr val="bg2"/>
                          </a:solidFill>
                          <a:effectLst/>
                          <a:latin typeface="Arial"/>
                        </a:rPr>
                        <a:t>Assessed through concrete screening &amp; dam Safety benchmarks</a:t>
                      </a:r>
                      <a:endParaRPr lang="en-US" sz="1300">
                        <a:solidFill>
                          <a:schemeClr val="bg2"/>
                        </a:solidFill>
                        <a:effectLst/>
                        <a:latin typeface="Arial"/>
                      </a:endParaRPr>
                    </a:p>
                  </a:txBody>
                  <a:tcPr marL="88454" marR="88454" marT="88454" marB="8845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200" b="0" i="0" u="none" strike="noStrike">
                          <a:solidFill>
                            <a:schemeClr val="bg2"/>
                          </a:solidFill>
                          <a:effectLst/>
                          <a:latin typeface="Arial"/>
                        </a:rPr>
                        <a:t>(Y)</a:t>
                      </a:r>
                      <a:endParaRPr lang="en-US" sz="1300">
                        <a:solidFill>
                          <a:schemeClr val="bg2"/>
                        </a:solidFill>
                        <a:effectLst/>
                        <a:latin typeface="Arial"/>
                      </a:endParaRPr>
                    </a:p>
                  </a:txBody>
                  <a:tcPr marL="88454" marR="88454" marT="88454" marB="8845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200" b="0" i="0" u="none" strike="noStrike">
                          <a:solidFill>
                            <a:schemeClr val="bg2"/>
                          </a:solidFill>
                          <a:effectLst/>
                          <a:latin typeface="Arial"/>
                        </a:rPr>
                        <a:t>(Y)</a:t>
                      </a:r>
                      <a:endParaRPr lang="en-US" sz="1300">
                        <a:solidFill>
                          <a:schemeClr val="bg2"/>
                        </a:solidFill>
                        <a:effectLst/>
                        <a:latin typeface="Arial"/>
                      </a:endParaRPr>
                    </a:p>
                  </a:txBody>
                  <a:tcPr marL="88454" marR="88454" marT="88454" marB="8845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7099315"/>
                  </a:ext>
                </a:extLst>
              </a:tr>
              <a:tr h="573180">
                <a:tc>
                  <a:txBody>
                    <a:bodyPr/>
                    <a:lstStyle/>
                    <a:p>
                      <a:pPr rtl="0" fontAlgn="t">
                        <a:buNone/>
                      </a:pPr>
                      <a:r>
                        <a:rPr lang="en-US" sz="1200" b="0" i="0" u="none" strike="noStrike">
                          <a:solidFill>
                            <a:schemeClr val="bg2"/>
                          </a:solidFill>
                          <a:effectLst/>
                          <a:latin typeface="Arial"/>
                        </a:rPr>
                        <a:t>CR6 - </a:t>
                      </a:r>
                      <a:r>
                        <a:rPr lang="en-US" sz="1300" b="0" i="0" u="none" strike="noStrike">
                          <a:solidFill>
                            <a:schemeClr val="bg2"/>
                          </a:solidFill>
                          <a:effectLst/>
                          <a:latin typeface="Arial"/>
                        </a:rPr>
                        <a:t>Regulatory Compliance</a:t>
                      </a:r>
                      <a:endParaRPr lang="en-US" sz="1300">
                        <a:solidFill>
                          <a:schemeClr val="bg2"/>
                        </a:solidFill>
                        <a:effectLst/>
                        <a:latin typeface="Arial"/>
                      </a:endParaRPr>
                    </a:p>
                  </a:txBody>
                  <a:tcPr marL="88454" marR="88454" marT="88454" marB="8845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300" b="0" i="0" u="none" strike="noStrike">
                          <a:solidFill>
                            <a:schemeClr val="bg2"/>
                          </a:solidFill>
                          <a:effectLst/>
                          <a:latin typeface="Arial"/>
                        </a:rPr>
                        <a:t>NEPA,FERC,MNDNR framework implemented in design</a:t>
                      </a:r>
                      <a:endParaRPr lang="en-US" sz="1300">
                        <a:solidFill>
                          <a:schemeClr val="bg2"/>
                        </a:solidFill>
                        <a:effectLst/>
                        <a:latin typeface="Arial"/>
                      </a:endParaRPr>
                    </a:p>
                  </a:txBody>
                  <a:tcPr marL="88454" marR="88454" marT="88454" marB="8845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300" b="0" i="0" u="none" strike="noStrike">
                          <a:solidFill>
                            <a:schemeClr val="bg2"/>
                          </a:solidFill>
                          <a:effectLst/>
                          <a:latin typeface="Arial"/>
                        </a:rPr>
                        <a:t>(Y)</a:t>
                      </a:r>
                      <a:endParaRPr lang="en-US" sz="1300">
                        <a:solidFill>
                          <a:schemeClr val="bg2"/>
                        </a:solidFill>
                        <a:effectLst/>
                        <a:latin typeface="Arial"/>
                      </a:endParaRPr>
                    </a:p>
                  </a:txBody>
                  <a:tcPr marL="88454" marR="88454" marT="88454" marB="8845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300" b="0" i="0" u="none" strike="noStrike">
                          <a:solidFill>
                            <a:schemeClr val="bg2"/>
                          </a:solidFill>
                          <a:effectLst/>
                          <a:latin typeface="Arial"/>
                        </a:rPr>
                        <a:t>(Y)</a:t>
                      </a:r>
                      <a:endParaRPr lang="en-US" sz="1300">
                        <a:solidFill>
                          <a:schemeClr val="bg2"/>
                        </a:solidFill>
                        <a:effectLst/>
                        <a:latin typeface="Arial"/>
                      </a:endParaRPr>
                    </a:p>
                  </a:txBody>
                  <a:tcPr marL="88454" marR="88454" marT="88454" marB="8845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9358427"/>
                  </a:ext>
                </a:extLst>
              </a:tr>
            </a:tbl>
          </a:graphicData>
        </a:graphic>
      </p:graphicFrame>
      <p:sp>
        <p:nvSpPr>
          <p:cNvPr id="5" name="Rectangle 1">
            <a:extLst>
              <a:ext uri="{FF2B5EF4-FFF2-40B4-BE49-F238E27FC236}">
                <a16:creationId xmlns:a16="http://schemas.microsoft.com/office/drawing/2014/main" id="{7D76FF25-A42E-C606-54C5-300B3976D738}"/>
              </a:ext>
            </a:extLst>
          </p:cNvPr>
          <p:cNvSpPr>
            <a:spLocks noChangeArrowheads="1"/>
          </p:cNvSpPr>
          <p:nvPr/>
        </p:nvSpPr>
        <p:spPr bwMode="auto">
          <a:xfrm>
            <a:off x="419100" y="9935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556932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43">
          <a:extLst>
            <a:ext uri="{FF2B5EF4-FFF2-40B4-BE49-F238E27FC236}">
              <a16:creationId xmlns:a16="http://schemas.microsoft.com/office/drawing/2014/main" id="{752E3425-EDBC-BF2A-5F0F-D81535515934}"/>
            </a:ext>
          </a:extLst>
        </p:cNvPr>
        <p:cNvGrpSpPr/>
        <p:nvPr/>
      </p:nvGrpSpPr>
      <p:grpSpPr>
        <a:xfrm>
          <a:off x="0" y="0"/>
          <a:ext cx="0" cy="0"/>
          <a:chOff x="0" y="0"/>
          <a:chExt cx="0" cy="0"/>
        </a:xfrm>
      </p:grpSpPr>
      <p:sp>
        <p:nvSpPr>
          <p:cNvPr id="244" name="Google Shape;244;p32">
            <a:extLst>
              <a:ext uri="{FF2B5EF4-FFF2-40B4-BE49-F238E27FC236}">
                <a16:creationId xmlns:a16="http://schemas.microsoft.com/office/drawing/2014/main" id="{93F24483-75EE-18AF-2632-6E77398F5412}"/>
              </a:ext>
            </a:extLst>
          </p:cNvPr>
          <p:cNvSpPr txBox="1"/>
          <p:nvPr/>
        </p:nvSpPr>
        <p:spPr>
          <a:xfrm>
            <a:off x="382229" y="0"/>
            <a:ext cx="8379600" cy="853500"/>
          </a:xfrm>
          <a:prstGeom prst="rect">
            <a:avLst/>
          </a:prstGeom>
          <a:noFill/>
          <a:ln>
            <a:noFill/>
          </a:ln>
        </p:spPr>
        <p:txBody>
          <a:bodyPr spcFirstLastPara="1" wrap="square" lIns="91425" tIns="45700" rIns="91425" bIns="45700" anchor="ctr" anchorCtr="0">
            <a:noAutofit/>
          </a:bodyPr>
          <a:lstStyle/>
          <a:p>
            <a:pPr algn="ctr"/>
            <a:r>
              <a:rPr lang="en" sz="2400" b="1">
                <a:solidFill>
                  <a:schemeClr val="lt1"/>
                </a:solidFill>
              </a:rPr>
              <a:t>SITE SPECIFIC ER SPEC SHEET SUMMARY</a:t>
            </a:r>
          </a:p>
        </p:txBody>
      </p:sp>
      <p:sp>
        <p:nvSpPr>
          <p:cNvPr id="2" name="Slide Number Placeholder 1">
            <a:extLst>
              <a:ext uri="{FF2B5EF4-FFF2-40B4-BE49-F238E27FC236}">
                <a16:creationId xmlns:a16="http://schemas.microsoft.com/office/drawing/2014/main" id="{F5E608FC-A8D5-7434-F52D-A112863570BE}"/>
              </a:ext>
            </a:extLst>
          </p:cNvPr>
          <p:cNvSpPr>
            <a:spLocks noGrp="1"/>
          </p:cNvSpPr>
          <p:nvPr>
            <p:ph type="sldNum" idx="12"/>
          </p:nvPr>
        </p:nvSpPr>
        <p:spPr>
          <a:xfrm>
            <a:off x="8072078" y="4749851"/>
            <a:ext cx="1072819" cy="393600"/>
          </a:xfrm>
        </p:spPr>
        <p:txBody>
          <a:bodyPr/>
          <a:lstStyle/>
          <a:p>
            <a:r>
              <a:rPr lang="en"/>
              <a:t>Nuzzo, </a:t>
            </a:r>
            <a:fld id="{00000000-1234-1234-1234-123412341234}" type="slidenum">
              <a:rPr lang="en" dirty="0"/>
              <a:t>38</a:t>
            </a:fld>
            <a:endParaRPr lang="en-US"/>
          </a:p>
        </p:txBody>
      </p:sp>
      <p:graphicFrame>
        <p:nvGraphicFramePr>
          <p:cNvPr id="4" name="Table 3">
            <a:extLst>
              <a:ext uri="{FF2B5EF4-FFF2-40B4-BE49-F238E27FC236}">
                <a16:creationId xmlns:a16="http://schemas.microsoft.com/office/drawing/2014/main" id="{A7791FF0-2D60-1661-D4AF-C0019DBDD819}"/>
              </a:ext>
            </a:extLst>
          </p:cNvPr>
          <p:cNvGraphicFramePr>
            <a:graphicFrameLocks noGrp="1"/>
          </p:cNvGraphicFramePr>
          <p:nvPr>
            <p:extLst>
              <p:ext uri="{D42A27DB-BD31-4B8C-83A1-F6EECF244321}">
                <p14:modId xmlns:p14="http://schemas.microsoft.com/office/powerpoint/2010/main" val="3077891803"/>
              </p:ext>
            </p:extLst>
          </p:nvPr>
        </p:nvGraphicFramePr>
        <p:xfrm>
          <a:off x="419100" y="1036029"/>
          <a:ext cx="8305800" cy="3531293"/>
        </p:xfrm>
        <a:graphic>
          <a:graphicData uri="http://schemas.openxmlformats.org/drawingml/2006/table">
            <a:tbl>
              <a:tblPr/>
              <a:tblGrid>
                <a:gridCol w="1815233">
                  <a:extLst>
                    <a:ext uri="{9D8B030D-6E8A-4147-A177-3AD203B41FA5}">
                      <a16:colId xmlns:a16="http://schemas.microsoft.com/office/drawing/2014/main" val="1942238490"/>
                    </a:ext>
                  </a:extLst>
                </a:gridCol>
                <a:gridCol w="1266236">
                  <a:extLst>
                    <a:ext uri="{9D8B030D-6E8A-4147-A177-3AD203B41FA5}">
                      <a16:colId xmlns:a16="http://schemas.microsoft.com/office/drawing/2014/main" val="4213865799"/>
                    </a:ext>
                  </a:extLst>
                </a:gridCol>
                <a:gridCol w="1540735">
                  <a:extLst>
                    <a:ext uri="{9D8B030D-6E8A-4147-A177-3AD203B41FA5}">
                      <a16:colId xmlns:a16="http://schemas.microsoft.com/office/drawing/2014/main" val="3578255111"/>
                    </a:ext>
                  </a:extLst>
                </a:gridCol>
                <a:gridCol w="1673557">
                  <a:extLst>
                    <a:ext uri="{9D8B030D-6E8A-4147-A177-3AD203B41FA5}">
                      <a16:colId xmlns:a16="http://schemas.microsoft.com/office/drawing/2014/main" val="104919085"/>
                    </a:ext>
                  </a:extLst>
                </a:gridCol>
                <a:gridCol w="956318">
                  <a:extLst>
                    <a:ext uri="{9D8B030D-6E8A-4147-A177-3AD203B41FA5}">
                      <a16:colId xmlns:a16="http://schemas.microsoft.com/office/drawing/2014/main" val="3274198825"/>
                    </a:ext>
                  </a:extLst>
                </a:gridCol>
                <a:gridCol w="1053721">
                  <a:extLst>
                    <a:ext uri="{9D8B030D-6E8A-4147-A177-3AD203B41FA5}">
                      <a16:colId xmlns:a16="http://schemas.microsoft.com/office/drawing/2014/main" val="1938119734"/>
                    </a:ext>
                  </a:extLst>
                </a:gridCol>
              </a:tblGrid>
              <a:tr h="729635">
                <a:tc>
                  <a:txBody>
                    <a:bodyPr/>
                    <a:lstStyle/>
                    <a:p>
                      <a:pPr algn="ctr" rtl="0" fontAlgn="t">
                        <a:buNone/>
                      </a:pPr>
                      <a:r>
                        <a:rPr lang="en-US" sz="1200" b="0" i="0" u="none" strike="noStrike">
                          <a:solidFill>
                            <a:srgbClr val="FFFFFF"/>
                          </a:solidFill>
                          <a:effectLst/>
                          <a:latin typeface="Arial" panose="020B0604020202020204" pitchFamily="34" charset="0"/>
                        </a:rPr>
                        <a:t>ER’s</a:t>
                      </a:r>
                      <a:endParaRPr lang="en-US" sz="1300">
                        <a:effectLst/>
                      </a:endParaRPr>
                    </a:p>
                  </a:txBody>
                  <a:tcPr marL="88548" marR="88548" marT="88548" marB="88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3466"/>
                    </a:solidFill>
                  </a:tcPr>
                </a:tc>
                <a:tc>
                  <a:txBody>
                    <a:bodyPr/>
                    <a:lstStyle/>
                    <a:p>
                      <a:pPr algn="ctr" rtl="0" fontAlgn="t">
                        <a:buNone/>
                      </a:pPr>
                      <a:r>
                        <a:rPr lang="en-US" sz="1200" b="0" i="0" u="none" strike="noStrike">
                          <a:solidFill>
                            <a:srgbClr val="FFFFFF"/>
                          </a:solidFill>
                          <a:effectLst/>
                          <a:latin typeface="Arial" panose="020B0604020202020204" pitchFamily="34" charset="0"/>
                        </a:rPr>
                        <a:t>Expected Value</a:t>
                      </a:r>
                      <a:endParaRPr lang="en-US" sz="1300">
                        <a:effectLst/>
                      </a:endParaRPr>
                    </a:p>
                  </a:txBody>
                  <a:tcPr marL="88548" marR="88548" marT="88548" marB="88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3466"/>
                    </a:solidFill>
                  </a:tcPr>
                </a:tc>
                <a:tc>
                  <a:txBody>
                    <a:bodyPr/>
                    <a:lstStyle/>
                    <a:p>
                      <a:pPr algn="ctr" rtl="0" fontAlgn="t">
                        <a:buNone/>
                      </a:pPr>
                      <a:r>
                        <a:rPr lang="en-US" sz="1200" b="0" i="0" u="none" strike="noStrike">
                          <a:solidFill>
                            <a:srgbClr val="FFFFFF"/>
                          </a:solidFill>
                          <a:effectLst/>
                          <a:latin typeface="Arial" panose="020B0604020202020204" pitchFamily="34" charset="0"/>
                        </a:rPr>
                        <a:t>Tolerance</a:t>
                      </a:r>
                      <a:endParaRPr lang="en-US" sz="1300">
                        <a:effectLst/>
                      </a:endParaRPr>
                    </a:p>
                  </a:txBody>
                  <a:tcPr marL="88548" marR="88548" marT="88548" marB="88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3466"/>
                    </a:solidFill>
                  </a:tcPr>
                </a:tc>
                <a:tc>
                  <a:txBody>
                    <a:bodyPr/>
                    <a:lstStyle/>
                    <a:p>
                      <a:pPr algn="ctr" rtl="0" fontAlgn="t">
                        <a:buNone/>
                      </a:pPr>
                      <a:r>
                        <a:rPr lang="en-US" sz="1200" b="0" i="0" u="none" strike="noStrike">
                          <a:solidFill>
                            <a:srgbClr val="FFFFFF"/>
                          </a:solidFill>
                          <a:effectLst/>
                          <a:latin typeface="Arial" panose="020B0604020202020204" pitchFamily="34" charset="0"/>
                        </a:rPr>
                        <a:t>Measure/Calculated</a:t>
                      </a:r>
                      <a:endParaRPr lang="en-US" sz="1300">
                        <a:effectLst/>
                      </a:endParaRPr>
                    </a:p>
                  </a:txBody>
                  <a:tcPr marL="88548" marR="88548" marT="88548" marB="88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3466"/>
                    </a:solidFill>
                  </a:tcPr>
                </a:tc>
                <a:tc>
                  <a:txBody>
                    <a:bodyPr/>
                    <a:lstStyle/>
                    <a:p>
                      <a:pPr algn="ctr" rtl="0" fontAlgn="t">
                        <a:buNone/>
                      </a:pPr>
                      <a:r>
                        <a:rPr lang="en-US" sz="1200" b="0" i="0" u="none" strike="noStrike">
                          <a:solidFill>
                            <a:srgbClr val="FFFFFF"/>
                          </a:solidFill>
                          <a:effectLst/>
                          <a:latin typeface="Arial" panose="020B0604020202020204" pitchFamily="34" charset="0"/>
                        </a:rPr>
                        <a:t>ER Met? (Y/N)</a:t>
                      </a:r>
                      <a:endParaRPr lang="en-US" sz="1300">
                        <a:effectLst/>
                      </a:endParaRPr>
                    </a:p>
                  </a:txBody>
                  <a:tcPr marL="88548" marR="88548" marT="88548" marB="88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3466"/>
                    </a:solidFill>
                  </a:tcPr>
                </a:tc>
                <a:tc>
                  <a:txBody>
                    <a:bodyPr/>
                    <a:lstStyle/>
                    <a:p>
                      <a:pPr algn="ctr" rtl="0" fontAlgn="t">
                        <a:buNone/>
                      </a:pPr>
                      <a:r>
                        <a:rPr lang="en-US" sz="1200" b="0" i="0" u="none" strike="noStrike">
                          <a:solidFill>
                            <a:srgbClr val="FFFFFF"/>
                          </a:solidFill>
                          <a:effectLst/>
                          <a:latin typeface="Arial" panose="020B0604020202020204" pitchFamily="34" charset="0"/>
                        </a:rPr>
                        <a:t>Client Acceptable? (Y/N)</a:t>
                      </a:r>
                      <a:endParaRPr lang="en-US" sz="1300">
                        <a:effectLst/>
                      </a:endParaRPr>
                    </a:p>
                  </a:txBody>
                  <a:tcPr marL="88548" marR="88548" marT="88548" marB="88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3466"/>
                    </a:solidFill>
                  </a:tcPr>
                </a:tc>
                <a:extLst>
                  <a:ext uri="{0D108BD9-81ED-4DB2-BD59-A6C34878D82A}">
                    <a16:rowId xmlns:a16="http://schemas.microsoft.com/office/drawing/2014/main" val="2049747232"/>
                  </a:ext>
                </a:extLst>
              </a:tr>
              <a:tr h="545456">
                <a:tc>
                  <a:txBody>
                    <a:bodyPr/>
                    <a:lstStyle/>
                    <a:p>
                      <a:pPr rtl="0" fontAlgn="t">
                        <a:buNone/>
                      </a:pPr>
                      <a:r>
                        <a:rPr lang="en-US" sz="1200" b="0" i="0" u="none" strike="noStrike">
                          <a:solidFill>
                            <a:schemeClr val="bg2"/>
                          </a:solidFill>
                          <a:effectLst/>
                          <a:latin typeface="Arial"/>
                        </a:rPr>
                        <a:t>ER1 - Generation Capacity</a:t>
                      </a:r>
                      <a:endParaRPr lang="en-US" sz="1300">
                        <a:solidFill>
                          <a:schemeClr val="bg2"/>
                        </a:solidFill>
                        <a:effectLst/>
                        <a:latin typeface="Arial"/>
                      </a:endParaRPr>
                    </a:p>
                  </a:txBody>
                  <a:tcPr marL="88548" marR="88548" marT="88548" marB="88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200" b="0" i="0" u="none" strike="noStrike">
                          <a:solidFill>
                            <a:schemeClr val="bg2"/>
                          </a:solidFill>
                          <a:effectLst/>
                          <a:latin typeface="Arial"/>
                        </a:rPr>
                        <a:t>1-10 MW</a:t>
                      </a:r>
                      <a:endParaRPr lang="en-US" sz="1300">
                        <a:solidFill>
                          <a:schemeClr val="bg2"/>
                        </a:solidFill>
                        <a:effectLst/>
                        <a:latin typeface="Arial"/>
                      </a:endParaRPr>
                    </a:p>
                  </a:txBody>
                  <a:tcPr marL="88548" marR="88548" marT="88548" marB="88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200" b="0" i="0" u="none" strike="noStrike">
                          <a:solidFill>
                            <a:schemeClr val="bg2"/>
                          </a:solidFill>
                          <a:effectLst/>
                          <a:latin typeface="Arial"/>
                        </a:rPr>
                        <a:t>none</a:t>
                      </a:r>
                      <a:endParaRPr lang="en-US" sz="1300">
                        <a:solidFill>
                          <a:schemeClr val="bg2"/>
                        </a:solidFill>
                        <a:effectLst/>
                        <a:latin typeface="Arial"/>
                      </a:endParaRPr>
                    </a:p>
                  </a:txBody>
                  <a:tcPr marL="88548" marR="88548" marT="88548" marB="88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200" b="0" i="0" u="none" strike="noStrike">
                          <a:solidFill>
                            <a:schemeClr val="bg2"/>
                          </a:solidFill>
                          <a:effectLst/>
                          <a:latin typeface="Arial"/>
                        </a:rPr>
                        <a:t>2.4 MW</a:t>
                      </a:r>
                      <a:endParaRPr lang="en-US" sz="1300">
                        <a:solidFill>
                          <a:schemeClr val="bg2"/>
                        </a:solidFill>
                        <a:effectLst/>
                      </a:endParaRPr>
                    </a:p>
                  </a:txBody>
                  <a:tcPr marL="88548" marR="88548" marT="88548" marB="88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200" b="0" i="0" u="none" strike="noStrike">
                          <a:solidFill>
                            <a:schemeClr val="bg2"/>
                          </a:solidFill>
                          <a:effectLst/>
                          <a:latin typeface="Arial"/>
                        </a:rPr>
                        <a:t>(Y)</a:t>
                      </a:r>
                      <a:endParaRPr lang="en-US" sz="1300">
                        <a:solidFill>
                          <a:schemeClr val="bg2"/>
                        </a:solidFill>
                        <a:effectLst/>
                        <a:latin typeface="Arial"/>
                      </a:endParaRPr>
                    </a:p>
                  </a:txBody>
                  <a:tcPr marL="88548" marR="88548" marT="88548" marB="88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US" sz="1300">
                          <a:solidFill>
                            <a:schemeClr val="bg2"/>
                          </a:solidFill>
                          <a:effectLst/>
                        </a:rPr>
                        <a:t>(Y)</a:t>
                      </a:r>
                    </a:p>
                  </a:txBody>
                  <a:tcPr marL="88548" marR="88548" marT="88548" marB="88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73493805"/>
                  </a:ext>
                </a:extLst>
              </a:tr>
              <a:tr h="375443">
                <a:tc>
                  <a:txBody>
                    <a:bodyPr/>
                    <a:lstStyle/>
                    <a:p>
                      <a:pPr rtl="0" fontAlgn="t">
                        <a:buNone/>
                      </a:pPr>
                      <a:r>
                        <a:rPr lang="en-US" sz="1200" b="0" i="0" u="none" strike="noStrike">
                          <a:solidFill>
                            <a:schemeClr val="bg2"/>
                          </a:solidFill>
                          <a:effectLst/>
                          <a:latin typeface="Arial"/>
                        </a:rPr>
                        <a:t>ER2 - LCOE </a:t>
                      </a:r>
                      <a:endParaRPr lang="en-US" sz="1300">
                        <a:solidFill>
                          <a:schemeClr val="bg2"/>
                        </a:solidFill>
                        <a:effectLst/>
                        <a:latin typeface="Arial"/>
                      </a:endParaRPr>
                    </a:p>
                  </a:txBody>
                  <a:tcPr marL="88548" marR="88548" marT="88548" marB="88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200" b="0" i="0" u="none" strike="noStrike">
                          <a:solidFill>
                            <a:schemeClr val="bg2"/>
                          </a:solidFill>
                          <a:effectLst/>
                          <a:latin typeface="Arial"/>
                        </a:rPr>
                        <a:t>$.08/ kWh</a:t>
                      </a:r>
                      <a:endParaRPr lang="en-US" sz="1300">
                        <a:solidFill>
                          <a:schemeClr val="bg2"/>
                        </a:solidFill>
                        <a:effectLst/>
                        <a:latin typeface="Arial"/>
                      </a:endParaRPr>
                    </a:p>
                  </a:txBody>
                  <a:tcPr marL="88548" marR="88548" marT="88548" marB="88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200" b="0" i="0" u="none" strike="noStrike">
                          <a:solidFill>
                            <a:schemeClr val="bg2"/>
                          </a:solidFill>
                          <a:effectLst/>
                          <a:latin typeface="Arial"/>
                        </a:rPr>
                        <a:t>± $.03/ kWh</a:t>
                      </a:r>
                      <a:endParaRPr lang="en-US" sz="1300">
                        <a:solidFill>
                          <a:schemeClr val="bg2"/>
                        </a:solidFill>
                        <a:effectLst/>
                        <a:latin typeface="Arial"/>
                      </a:endParaRPr>
                    </a:p>
                  </a:txBody>
                  <a:tcPr marL="88548" marR="88548" marT="88548" marB="88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200" b="0" i="0" u="none" strike="noStrike">
                          <a:solidFill>
                            <a:schemeClr val="bg2"/>
                          </a:solidFill>
                          <a:effectLst/>
                          <a:latin typeface="Arial"/>
                        </a:rPr>
                        <a:t>.0796 $/kWh</a:t>
                      </a:r>
                      <a:endParaRPr lang="en-US" sz="1300">
                        <a:solidFill>
                          <a:schemeClr val="bg2"/>
                        </a:solidFill>
                        <a:effectLst/>
                        <a:latin typeface="Arial"/>
                      </a:endParaRPr>
                    </a:p>
                  </a:txBody>
                  <a:tcPr marL="88548" marR="88548" marT="88548" marB="88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200" b="0" i="0" u="none" strike="noStrike">
                          <a:solidFill>
                            <a:schemeClr val="bg2"/>
                          </a:solidFill>
                          <a:effectLst/>
                          <a:latin typeface="Arial"/>
                        </a:rPr>
                        <a:t>(Y)</a:t>
                      </a:r>
                      <a:endParaRPr lang="en-US" sz="1300">
                        <a:solidFill>
                          <a:schemeClr val="bg2"/>
                        </a:solidFill>
                        <a:effectLst/>
                        <a:latin typeface="Arial"/>
                      </a:endParaRPr>
                    </a:p>
                  </a:txBody>
                  <a:tcPr marL="88548" marR="88548" marT="88548" marB="88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300" b="0" i="0" u="none" strike="noStrike" noProof="0">
                          <a:solidFill>
                            <a:schemeClr val="bg2"/>
                          </a:solidFill>
                          <a:effectLst/>
                          <a:latin typeface="Arial"/>
                          <a:cs typeface="Arial"/>
                        </a:rPr>
                        <a:t>(Y)</a:t>
                      </a:r>
                      <a:endParaRPr lang="en-US"/>
                    </a:p>
                  </a:txBody>
                  <a:tcPr marL="88548" marR="88548" marT="88548" marB="88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1240559"/>
                  </a:ext>
                </a:extLst>
              </a:tr>
              <a:tr h="545456">
                <a:tc>
                  <a:txBody>
                    <a:bodyPr/>
                    <a:lstStyle/>
                    <a:p>
                      <a:pPr rtl="0" fontAlgn="t">
                        <a:buNone/>
                      </a:pPr>
                      <a:r>
                        <a:rPr lang="en-US" sz="1200" b="0" i="0" u="none" strike="noStrike">
                          <a:solidFill>
                            <a:schemeClr val="bg2"/>
                          </a:solidFill>
                          <a:effectLst/>
                          <a:latin typeface="Arial"/>
                        </a:rPr>
                        <a:t>ER3 - Flow Availability </a:t>
                      </a:r>
                      <a:endParaRPr lang="en-US" sz="1300">
                        <a:solidFill>
                          <a:schemeClr val="bg2"/>
                        </a:solidFill>
                        <a:effectLst/>
                        <a:latin typeface="Arial"/>
                      </a:endParaRPr>
                    </a:p>
                  </a:txBody>
                  <a:tcPr marL="88548" marR="88548" marT="88548" marB="88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200" b="0" i="0" u="none" strike="noStrike">
                          <a:solidFill>
                            <a:schemeClr val="bg2"/>
                          </a:solidFill>
                          <a:effectLst/>
                          <a:latin typeface="Arial"/>
                        </a:rPr>
                        <a:t>&gt;50 m</a:t>
                      </a:r>
                      <a:r>
                        <a:rPr lang="en-US" sz="1200" b="0" i="0" u="none" strike="noStrike" baseline="30000">
                          <a:solidFill>
                            <a:schemeClr val="bg2"/>
                          </a:solidFill>
                          <a:effectLst/>
                          <a:latin typeface="Arial"/>
                        </a:rPr>
                        <a:t>3</a:t>
                      </a:r>
                      <a:r>
                        <a:rPr lang="en-US" sz="1200" b="0" i="0" u="none" strike="noStrike">
                          <a:solidFill>
                            <a:schemeClr val="bg2"/>
                          </a:solidFill>
                          <a:effectLst/>
                          <a:latin typeface="Arial"/>
                        </a:rPr>
                        <a:t>/s</a:t>
                      </a:r>
                      <a:endParaRPr lang="en-US" sz="1300">
                        <a:solidFill>
                          <a:schemeClr val="bg2"/>
                        </a:solidFill>
                        <a:effectLst/>
                        <a:latin typeface="Arial"/>
                      </a:endParaRPr>
                    </a:p>
                  </a:txBody>
                  <a:tcPr marL="88548" marR="88548" marT="88548" marB="88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200" b="0" i="0" u="none" strike="noStrike">
                          <a:solidFill>
                            <a:schemeClr val="bg2"/>
                          </a:solidFill>
                          <a:effectLst/>
                          <a:latin typeface="Arial"/>
                        </a:rPr>
                        <a:t>- 5 m</a:t>
                      </a:r>
                      <a:r>
                        <a:rPr lang="en-US" sz="1200" b="0" i="0" u="none" strike="noStrike" baseline="30000">
                          <a:solidFill>
                            <a:schemeClr val="bg2"/>
                          </a:solidFill>
                          <a:effectLst/>
                          <a:latin typeface="Arial"/>
                        </a:rPr>
                        <a:t>3</a:t>
                      </a:r>
                      <a:r>
                        <a:rPr lang="en-US" sz="1200" b="0" i="0" u="none" strike="noStrike">
                          <a:solidFill>
                            <a:schemeClr val="bg2"/>
                          </a:solidFill>
                          <a:effectLst/>
                          <a:latin typeface="Arial"/>
                        </a:rPr>
                        <a:t>/s</a:t>
                      </a:r>
                      <a:endParaRPr lang="en-US" sz="1300">
                        <a:solidFill>
                          <a:schemeClr val="bg2"/>
                        </a:solidFill>
                        <a:effectLst/>
                        <a:latin typeface="Arial"/>
                      </a:endParaRPr>
                    </a:p>
                  </a:txBody>
                  <a:tcPr marL="88548" marR="88548" marT="88548" marB="88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200" b="0" i="0" u="none" strike="noStrike">
                          <a:solidFill>
                            <a:schemeClr val="bg2"/>
                          </a:solidFill>
                          <a:effectLst/>
                          <a:latin typeface="Arial"/>
                        </a:rPr>
                        <a:t>Exceeds 90m</a:t>
                      </a:r>
                      <a:r>
                        <a:rPr lang="en-US" sz="1200" b="0" i="0" u="none" strike="noStrike" baseline="30000">
                          <a:solidFill>
                            <a:schemeClr val="bg2"/>
                          </a:solidFill>
                          <a:effectLst/>
                          <a:latin typeface="Arial"/>
                        </a:rPr>
                        <a:t>3</a:t>
                      </a:r>
                      <a:r>
                        <a:rPr lang="en-US" sz="1200" b="0" i="0" u="none" strike="noStrike">
                          <a:solidFill>
                            <a:schemeClr val="bg2"/>
                          </a:solidFill>
                          <a:effectLst/>
                          <a:latin typeface="Arial"/>
                        </a:rPr>
                        <a:t>/s 90% of the time</a:t>
                      </a:r>
                      <a:endParaRPr lang="en-US" sz="1300">
                        <a:solidFill>
                          <a:schemeClr val="bg2"/>
                        </a:solidFill>
                        <a:effectLst/>
                        <a:latin typeface="Arial"/>
                      </a:endParaRPr>
                    </a:p>
                  </a:txBody>
                  <a:tcPr marL="88548" marR="88548" marT="88548" marB="88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200" b="0" i="0" u="none" strike="noStrike">
                          <a:solidFill>
                            <a:schemeClr val="bg2"/>
                          </a:solidFill>
                          <a:effectLst/>
                          <a:latin typeface="Arial"/>
                        </a:rPr>
                        <a:t>(Y)</a:t>
                      </a:r>
                      <a:endParaRPr lang="en-US" sz="1300">
                        <a:solidFill>
                          <a:schemeClr val="bg2"/>
                        </a:solidFill>
                        <a:effectLst/>
                        <a:latin typeface="Arial"/>
                      </a:endParaRPr>
                    </a:p>
                  </a:txBody>
                  <a:tcPr marL="88548" marR="88548" marT="88548" marB="88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300" b="0" i="0" u="none" strike="noStrike" noProof="0">
                          <a:solidFill>
                            <a:schemeClr val="bg2"/>
                          </a:solidFill>
                          <a:effectLst/>
                          <a:latin typeface="Arial"/>
                          <a:cs typeface="Arial"/>
                        </a:rPr>
                        <a:t>(Y)</a:t>
                      </a:r>
                      <a:endParaRPr lang="en-US"/>
                    </a:p>
                  </a:txBody>
                  <a:tcPr marL="88548" marR="88548" marT="88548" marB="88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41600189"/>
                  </a:ext>
                </a:extLst>
              </a:tr>
              <a:tr h="584417">
                <a:tc>
                  <a:txBody>
                    <a:bodyPr/>
                    <a:lstStyle/>
                    <a:p>
                      <a:pPr rtl="0" fontAlgn="t">
                        <a:buNone/>
                      </a:pPr>
                      <a:r>
                        <a:rPr lang="en-US" sz="1200" b="0" i="0" u="none" strike="noStrike">
                          <a:solidFill>
                            <a:schemeClr val="bg2"/>
                          </a:solidFill>
                          <a:effectLst/>
                          <a:latin typeface="Arial"/>
                        </a:rPr>
                        <a:t>ER4 - Flow Diversion Ratio </a:t>
                      </a:r>
                      <a:endParaRPr lang="en-US" sz="1300">
                        <a:solidFill>
                          <a:schemeClr val="bg2"/>
                        </a:solidFill>
                        <a:effectLst/>
                        <a:latin typeface="Arial"/>
                      </a:endParaRPr>
                    </a:p>
                  </a:txBody>
                  <a:tcPr marL="88548" marR="88548" marT="88548" marB="88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200" b="0" i="0" u="none" strike="noStrike">
                          <a:solidFill>
                            <a:schemeClr val="bg2"/>
                          </a:solidFill>
                          <a:effectLst/>
                          <a:latin typeface="Arial"/>
                        </a:rPr>
                        <a:t>10-25%</a:t>
                      </a:r>
                      <a:endParaRPr lang="en-US" sz="1300">
                        <a:solidFill>
                          <a:schemeClr val="bg2"/>
                        </a:solidFill>
                        <a:effectLst/>
                        <a:latin typeface="Arial"/>
                      </a:endParaRPr>
                    </a:p>
                  </a:txBody>
                  <a:tcPr marL="88548" marR="88548" marT="88548" marB="88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200" b="0" i="0" u="none" strike="noStrike">
                          <a:solidFill>
                            <a:schemeClr val="bg2"/>
                          </a:solidFill>
                          <a:effectLst/>
                          <a:latin typeface="Arial"/>
                        </a:rPr>
                        <a:t>None</a:t>
                      </a:r>
                      <a:endParaRPr lang="en-US" sz="1300">
                        <a:solidFill>
                          <a:schemeClr val="bg2"/>
                        </a:solidFill>
                        <a:effectLst/>
                        <a:latin typeface="Arial"/>
                      </a:endParaRPr>
                    </a:p>
                    <a:p>
                      <a:pPr algn="ctr" rtl="0" fontAlgn="t">
                        <a:buNone/>
                      </a:pPr>
                      <a:r>
                        <a:rPr lang="en-US" sz="1200" b="0" i="0" u="none" strike="noStrike">
                          <a:solidFill>
                            <a:schemeClr val="bg2"/>
                          </a:solidFill>
                          <a:effectLst/>
                          <a:latin typeface="Arial"/>
                        </a:rPr>
                        <a:t>(</a:t>
                      </a:r>
                      <a:r>
                        <a:rPr lang="en-US" sz="1200" b="0" i="0" u="none" strike="noStrike" err="1">
                          <a:solidFill>
                            <a:schemeClr val="bg2"/>
                          </a:solidFill>
                          <a:effectLst/>
                          <a:latin typeface="Arial"/>
                        </a:rPr>
                        <a:t>Licence</a:t>
                      </a:r>
                      <a:r>
                        <a:rPr lang="en-US" sz="1200" b="0" i="0" u="none" strike="noStrike">
                          <a:solidFill>
                            <a:schemeClr val="bg2"/>
                          </a:solidFill>
                          <a:effectLst/>
                          <a:latin typeface="Arial"/>
                        </a:rPr>
                        <a:t> constraint)</a:t>
                      </a:r>
                      <a:endParaRPr lang="en-US" sz="1300">
                        <a:solidFill>
                          <a:schemeClr val="bg2"/>
                        </a:solidFill>
                        <a:effectLst/>
                        <a:latin typeface="Arial"/>
                      </a:endParaRPr>
                    </a:p>
                  </a:txBody>
                  <a:tcPr marL="88548" marR="88548" marT="88548" marB="88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200" b="0" i="0" u="none" strike="noStrike">
                          <a:solidFill>
                            <a:schemeClr val="bg2"/>
                          </a:solidFill>
                          <a:effectLst/>
                          <a:latin typeface="Arial"/>
                        </a:rPr>
                        <a:t>15%</a:t>
                      </a:r>
                      <a:endParaRPr lang="en-US" sz="1300">
                        <a:solidFill>
                          <a:schemeClr val="bg2"/>
                        </a:solidFill>
                        <a:effectLst/>
                        <a:latin typeface="Arial"/>
                      </a:endParaRPr>
                    </a:p>
                  </a:txBody>
                  <a:tcPr marL="88548" marR="88548" marT="88548" marB="88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200" b="0" i="0" u="none" strike="noStrike">
                          <a:solidFill>
                            <a:schemeClr val="bg2"/>
                          </a:solidFill>
                          <a:effectLst/>
                          <a:latin typeface="Arial"/>
                        </a:rPr>
                        <a:t>(Y)</a:t>
                      </a:r>
                      <a:endParaRPr lang="en-US" sz="1300">
                        <a:solidFill>
                          <a:schemeClr val="bg2"/>
                        </a:solidFill>
                        <a:effectLst/>
                        <a:latin typeface="Arial"/>
                      </a:endParaRPr>
                    </a:p>
                  </a:txBody>
                  <a:tcPr marL="88548" marR="88548" marT="88548" marB="88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300" b="0" i="0" u="none" strike="noStrike" noProof="0">
                          <a:solidFill>
                            <a:schemeClr val="bg2"/>
                          </a:solidFill>
                          <a:effectLst/>
                          <a:latin typeface="Arial"/>
                          <a:cs typeface="Arial"/>
                        </a:rPr>
                        <a:t>(Y)</a:t>
                      </a:r>
                      <a:endParaRPr lang="en-US"/>
                    </a:p>
                  </a:txBody>
                  <a:tcPr marL="88548" marR="88548" marT="88548" marB="88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51702853"/>
                  </a:ext>
                </a:extLst>
              </a:tr>
              <a:tr h="375443">
                <a:tc>
                  <a:txBody>
                    <a:bodyPr/>
                    <a:lstStyle/>
                    <a:p>
                      <a:pPr rtl="0" fontAlgn="t">
                        <a:buNone/>
                      </a:pPr>
                      <a:r>
                        <a:rPr lang="en-US" sz="1200" b="0" i="0" u="none" strike="noStrike">
                          <a:solidFill>
                            <a:schemeClr val="bg2"/>
                          </a:solidFill>
                          <a:effectLst/>
                          <a:latin typeface="Arial"/>
                        </a:rPr>
                        <a:t>ER5 - Grid Connection </a:t>
                      </a:r>
                      <a:endParaRPr lang="en-US" sz="1300">
                        <a:solidFill>
                          <a:schemeClr val="bg2"/>
                        </a:solidFill>
                        <a:effectLst/>
                        <a:latin typeface="Arial"/>
                      </a:endParaRPr>
                    </a:p>
                  </a:txBody>
                  <a:tcPr marL="88548" marR="88548" marT="88548" marB="88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200" b="0" i="0" u="none" strike="noStrike">
                          <a:solidFill>
                            <a:schemeClr val="bg2"/>
                          </a:solidFill>
                          <a:effectLst/>
                          <a:latin typeface="Arial"/>
                        </a:rPr>
                        <a:t>&lt;2 km</a:t>
                      </a:r>
                      <a:endParaRPr lang="en-US" sz="1300">
                        <a:solidFill>
                          <a:schemeClr val="bg2"/>
                        </a:solidFill>
                        <a:effectLst/>
                        <a:latin typeface="Arial"/>
                      </a:endParaRPr>
                    </a:p>
                  </a:txBody>
                  <a:tcPr marL="88548" marR="88548" marT="88548" marB="88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200" b="0" i="0" u="none" strike="noStrike">
                          <a:solidFill>
                            <a:schemeClr val="bg2"/>
                          </a:solidFill>
                          <a:effectLst/>
                          <a:latin typeface="Arial"/>
                        </a:rPr>
                        <a:t>+ .5 km</a:t>
                      </a:r>
                      <a:endParaRPr lang="en-US" sz="1300">
                        <a:solidFill>
                          <a:schemeClr val="bg2"/>
                        </a:solidFill>
                        <a:effectLst/>
                        <a:latin typeface="Arial"/>
                      </a:endParaRPr>
                    </a:p>
                  </a:txBody>
                  <a:tcPr marL="88548" marR="88548" marT="88548" marB="88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200" b="0" i="0" u="none" strike="noStrike">
                          <a:solidFill>
                            <a:schemeClr val="bg2"/>
                          </a:solidFill>
                          <a:effectLst/>
                          <a:latin typeface="Arial"/>
                        </a:rPr>
                        <a:t>.6 km</a:t>
                      </a:r>
                      <a:endParaRPr lang="en-US" sz="1300">
                        <a:solidFill>
                          <a:schemeClr val="bg2"/>
                        </a:solidFill>
                        <a:effectLst/>
                        <a:latin typeface="Arial"/>
                      </a:endParaRPr>
                    </a:p>
                  </a:txBody>
                  <a:tcPr marL="88548" marR="88548" marT="88548" marB="88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200" b="0" i="0" u="none" strike="noStrike">
                          <a:solidFill>
                            <a:schemeClr val="bg2"/>
                          </a:solidFill>
                          <a:effectLst/>
                          <a:latin typeface="Arial"/>
                        </a:rPr>
                        <a:t>(Y)</a:t>
                      </a:r>
                      <a:endParaRPr lang="en-US" sz="1300">
                        <a:solidFill>
                          <a:schemeClr val="bg2"/>
                        </a:solidFill>
                        <a:effectLst/>
                        <a:latin typeface="Arial"/>
                      </a:endParaRPr>
                    </a:p>
                  </a:txBody>
                  <a:tcPr marL="88548" marR="88548" marT="88548" marB="88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300" b="0" i="0" u="none" strike="noStrike" noProof="0">
                          <a:solidFill>
                            <a:schemeClr val="bg2"/>
                          </a:solidFill>
                          <a:effectLst/>
                          <a:latin typeface="Arial"/>
                          <a:cs typeface="Arial"/>
                        </a:rPr>
                        <a:t>(Y)</a:t>
                      </a:r>
                      <a:endParaRPr lang="en-US"/>
                    </a:p>
                  </a:txBody>
                  <a:tcPr marL="88548" marR="88548" marT="88548" marB="88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80049727"/>
                  </a:ext>
                </a:extLst>
              </a:tr>
              <a:tr h="375443">
                <a:tc>
                  <a:txBody>
                    <a:bodyPr/>
                    <a:lstStyle/>
                    <a:p>
                      <a:pPr rtl="0" fontAlgn="t">
                        <a:buNone/>
                      </a:pPr>
                      <a:r>
                        <a:rPr lang="en-US" sz="1200" b="0" i="0" u="none" strike="noStrike">
                          <a:solidFill>
                            <a:schemeClr val="bg2"/>
                          </a:solidFill>
                          <a:effectLst/>
                          <a:latin typeface="Arial"/>
                        </a:rPr>
                        <a:t>ER6 - Capacity Factor </a:t>
                      </a:r>
                      <a:endParaRPr lang="en-US" sz="1300">
                        <a:solidFill>
                          <a:schemeClr val="bg2"/>
                        </a:solidFill>
                        <a:effectLst/>
                        <a:latin typeface="Arial"/>
                      </a:endParaRPr>
                    </a:p>
                  </a:txBody>
                  <a:tcPr marL="88548" marR="88548" marT="88548" marB="88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200" b="0" i="0" u="none" strike="noStrike">
                          <a:solidFill>
                            <a:schemeClr val="bg2"/>
                          </a:solidFill>
                          <a:effectLst/>
                          <a:latin typeface="Arial"/>
                        </a:rPr>
                        <a:t>40-80%</a:t>
                      </a:r>
                      <a:endParaRPr lang="en-US" sz="1300">
                        <a:solidFill>
                          <a:schemeClr val="bg2"/>
                        </a:solidFill>
                        <a:effectLst/>
                        <a:latin typeface="Arial"/>
                      </a:endParaRPr>
                    </a:p>
                  </a:txBody>
                  <a:tcPr marL="88548" marR="88548" marT="88548" marB="88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200" b="0" i="0" u="none" strike="noStrike">
                          <a:solidFill>
                            <a:schemeClr val="bg2"/>
                          </a:solidFill>
                          <a:effectLst/>
                          <a:latin typeface="Arial"/>
                        </a:rPr>
                        <a:t>± 5%</a:t>
                      </a:r>
                      <a:endParaRPr lang="en-US" sz="1300">
                        <a:solidFill>
                          <a:schemeClr val="bg2"/>
                        </a:solidFill>
                        <a:effectLst/>
                        <a:latin typeface="Arial"/>
                      </a:endParaRPr>
                    </a:p>
                  </a:txBody>
                  <a:tcPr marL="88548" marR="88548" marT="88548" marB="88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200" b="0" i="0" u="none" strike="noStrike">
                          <a:solidFill>
                            <a:schemeClr val="bg2"/>
                          </a:solidFill>
                          <a:effectLst/>
                          <a:latin typeface="Arial"/>
                        </a:rPr>
                        <a:t>67%</a:t>
                      </a:r>
                      <a:endParaRPr lang="en-US" sz="1300">
                        <a:solidFill>
                          <a:schemeClr val="bg2"/>
                        </a:solidFill>
                        <a:effectLst/>
                        <a:latin typeface="Arial"/>
                      </a:endParaRPr>
                    </a:p>
                  </a:txBody>
                  <a:tcPr marL="88548" marR="88548" marT="88548" marB="88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1200" b="0" i="0" u="none" strike="noStrike">
                          <a:solidFill>
                            <a:schemeClr val="bg2"/>
                          </a:solidFill>
                          <a:effectLst/>
                          <a:latin typeface="Arial"/>
                        </a:rPr>
                        <a:t>(Y)</a:t>
                      </a:r>
                      <a:endParaRPr lang="en-US" sz="1300">
                        <a:solidFill>
                          <a:schemeClr val="bg2"/>
                        </a:solidFill>
                        <a:effectLst/>
                        <a:latin typeface="Arial"/>
                      </a:endParaRPr>
                    </a:p>
                  </a:txBody>
                  <a:tcPr marL="88548" marR="88548" marT="88548" marB="88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0" algn="ctr">
                        <a:buNone/>
                      </a:pPr>
                      <a:r>
                        <a:rPr lang="en-US" sz="1300" b="0" i="0" u="none" strike="noStrike" noProof="0">
                          <a:solidFill>
                            <a:schemeClr val="bg2"/>
                          </a:solidFill>
                          <a:effectLst/>
                          <a:latin typeface="Arial"/>
                          <a:cs typeface="Arial"/>
                        </a:rPr>
                        <a:t>(Y)</a:t>
                      </a:r>
                      <a:endParaRPr lang="en-US"/>
                    </a:p>
                  </a:txBody>
                  <a:tcPr marL="88548" marR="88548" marT="88548" marB="8854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62408450"/>
                  </a:ext>
                </a:extLst>
              </a:tr>
            </a:tbl>
          </a:graphicData>
        </a:graphic>
      </p:graphicFrame>
      <p:sp>
        <p:nvSpPr>
          <p:cNvPr id="5" name="Rectangle 1">
            <a:extLst>
              <a:ext uri="{FF2B5EF4-FFF2-40B4-BE49-F238E27FC236}">
                <a16:creationId xmlns:a16="http://schemas.microsoft.com/office/drawing/2014/main" id="{2812F28C-1B63-8641-84E8-36A46B55779B}"/>
              </a:ext>
            </a:extLst>
          </p:cNvPr>
          <p:cNvSpPr>
            <a:spLocks noChangeArrowheads="1"/>
          </p:cNvSpPr>
          <p:nvPr/>
        </p:nvSpPr>
        <p:spPr bwMode="auto">
          <a:xfrm>
            <a:off x="419100" y="103637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3986154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43">
          <a:extLst>
            <a:ext uri="{FF2B5EF4-FFF2-40B4-BE49-F238E27FC236}">
              <a16:creationId xmlns:a16="http://schemas.microsoft.com/office/drawing/2014/main" id="{EA9723E8-518D-FDAF-4ECD-FA71678601C2}"/>
            </a:ext>
          </a:extLst>
        </p:cNvPr>
        <p:cNvGrpSpPr/>
        <p:nvPr/>
      </p:nvGrpSpPr>
      <p:grpSpPr>
        <a:xfrm>
          <a:off x="0" y="0"/>
          <a:ext cx="0" cy="0"/>
          <a:chOff x="0" y="0"/>
          <a:chExt cx="0" cy="0"/>
        </a:xfrm>
      </p:grpSpPr>
      <p:sp>
        <p:nvSpPr>
          <p:cNvPr id="244" name="Google Shape;244;p32">
            <a:extLst>
              <a:ext uri="{FF2B5EF4-FFF2-40B4-BE49-F238E27FC236}">
                <a16:creationId xmlns:a16="http://schemas.microsoft.com/office/drawing/2014/main" id="{5F367938-C708-7DA0-0ACD-37CA8D72AD75}"/>
              </a:ext>
            </a:extLst>
          </p:cNvPr>
          <p:cNvSpPr txBox="1"/>
          <p:nvPr/>
        </p:nvSpPr>
        <p:spPr>
          <a:xfrm>
            <a:off x="382229" y="0"/>
            <a:ext cx="8379600" cy="853500"/>
          </a:xfrm>
          <a:prstGeom prst="rect">
            <a:avLst/>
          </a:prstGeom>
          <a:noFill/>
          <a:ln>
            <a:noFill/>
          </a:ln>
        </p:spPr>
        <p:txBody>
          <a:bodyPr spcFirstLastPara="1" wrap="square" lIns="91425" tIns="45700" rIns="91425" bIns="45700" anchor="ctr" anchorCtr="0">
            <a:noAutofit/>
          </a:bodyPr>
          <a:lstStyle/>
          <a:p>
            <a:pPr algn="ctr"/>
            <a:r>
              <a:rPr lang="en" sz="2400" b="1">
                <a:solidFill>
                  <a:schemeClr val="lt1"/>
                </a:solidFill>
              </a:rPr>
              <a:t>PERFORMANCE RESULTS</a:t>
            </a:r>
          </a:p>
        </p:txBody>
      </p:sp>
      <p:sp>
        <p:nvSpPr>
          <p:cNvPr id="2" name="Slide Number Placeholder 1">
            <a:extLst>
              <a:ext uri="{FF2B5EF4-FFF2-40B4-BE49-F238E27FC236}">
                <a16:creationId xmlns:a16="http://schemas.microsoft.com/office/drawing/2014/main" id="{D95EFE13-E348-E708-DBBC-F1D7D1CE6018}"/>
              </a:ext>
            </a:extLst>
          </p:cNvPr>
          <p:cNvSpPr>
            <a:spLocks noGrp="1"/>
          </p:cNvSpPr>
          <p:nvPr>
            <p:ph type="sldNum" idx="12"/>
          </p:nvPr>
        </p:nvSpPr>
        <p:spPr>
          <a:xfrm>
            <a:off x="8056722" y="4749851"/>
            <a:ext cx="1088449" cy="393600"/>
          </a:xfrm>
        </p:spPr>
        <p:txBody>
          <a:bodyPr/>
          <a:lstStyle/>
          <a:p>
            <a:r>
              <a:rPr lang="en"/>
              <a:t>Holguin, </a:t>
            </a:r>
            <a:fld id="{00000000-1234-1234-1234-123412341234}" type="slidenum">
              <a:rPr lang="en"/>
              <a:t>39</a:t>
            </a:fld>
            <a:endParaRPr lang="en-US"/>
          </a:p>
        </p:txBody>
      </p:sp>
      <p:sp>
        <p:nvSpPr>
          <p:cNvPr id="3" name="TextBox 2">
            <a:extLst>
              <a:ext uri="{FF2B5EF4-FFF2-40B4-BE49-F238E27FC236}">
                <a16:creationId xmlns:a16="http://schemas.microsoft.com/office/drawing/2014/main" id="{D115E7E5-4B98-3CD9-9920-68F27BE0853E}"/>
              </a:ext>
            </a:extLst>
          </p:cNvPr>
          <p:cNvSpPr txBox="1"/>
          <p:nvPr/>
        </p:nvSpPr>
        <p:spPr>
          <a:xfrm>
            <a:off x="190500" y="908325"/>
            <a:ext cx="4190999" cy="23544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bg2"/>
                </a:solidFill>
              </a:rPr>
              <a:t>Turbine/Prony Brake:</a:t>
            </a:r>
          </a:p>
          <a:p>
            <a:pPr marL="285750" indent="-285750">
              <a:buChar char="•"/>
            </a:pPr>
            <a:r>
              <a:rPr lang="en-US" sz="1300">
                <a:solidFill>
                  <a:schemeClr val="bg2"/>
                </a:solidFill>
              </a:rPr>
              <a:t>On initial iterations, turbine did not spin very well</a:t>
            </a:r>
          </a:p>
          <a:p>
            <a:pPr marL="285750" indent="-285750">
              <a:buChar char="•"/>
            </a:pPr>
            <a:r>
              <a:rPr lang="en-US" sz="1300">
                <a:solidFill>
                  <a:schemeClr val="bg2"/>
                </a:solidFill>
              </a:rPr>
              <a:t>On final iteration, spun smoothly but could not pick up torque and power from the water as much as hoped for</a:t>
            </a:r>
          </a:p>
          <a:p>
            <a:pPr marL="285750" indent="-285750">
              <a:buChar char="•"/>
            </a:pPr>
            <a:r>
              <a:rPr lang="en-US" sz="1300">
                <a:solidFill>
                  <a:schemeClr val="bg2"/>
                </a:solidFill>
              </a:rPr>
              <a:t>Turbine could not handle as much resistive force/weight as hoped for</a:t>
            </a:r>
          </a:p>
          <a:p>
            <a:pPr marL="285750" indent="-285750">
              <a:buChar char="•"/>
            </a:pPr>
            <a:r>
              <a:rPr lang="en-US" sz="1300">
                <a:solidFill>
                  <a:schemeClr val="bg2"/>
                </a:solidFill>
              </a:rPr>
              <a:t>Force was able to be collected from force gauge with relative accuracy</a:t>
            </a:r>
          </a:p>
          <a:p>
            <a:pPr marL="285750" indent="-285750">
              <a:buChar char="•"/>
            </a:pPr>
            <a:r>
              <a:rPr lang="en-US" sz="1300">
                <a:solidFill>
                  <a:schemeClr val="bg2"/>
                </a:solidFill>
              </a:rPr>
              <a:t>RPM was collected efficiently with tachometer</a:t>
            </a:r>
          </a:p>
          <a:p>
            <a:pPr marL="285750" indent="-285750">
              <a:buChar char="•"/>
            </a:pPr>
            <a:endParaRPr lang="en-US"/>
          </a:p>
        </p:txBody>
      </p:sp>
      <p:sp>
        <p:nvSpPr>
          <p:cNvPr id="4" name="TextBox 3">
            <a:extLst>
              <a:ext uri="{FF2B5EF4-FFF2-40B4-BE49-F238E27FC236}">
                <a16:creationId xmlns:a16="http://schemas.microsoft.com/office/drawing/2014/main" id="{C94C9DE2-CBD9-0C30-6B06-C57E5B21596A}"/>
              </a:ext>
            </a:extLst>
          </p:cNvPr>
          <p:cNvSpPr txBox="1"/>
          <p:nvPr/>
        </p:nvSpPr>
        <p:spPr>
          <a:xfrm>
            <a:off x="4722813" y="855179"/>
            <a:ext cx="4262436"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b="1">
                <a:solidFill>
                  <a:schemeClr val="bg2"/>
                </a:solidFill>
              </a:rPr>
              <a:t>Calculations/Takeaways:</a:t>
            </a:r>
          </a:p>
          <a:p>
            <a:pPr marL="285750" indent="-285750">
              <a:buChar char="•"/>
            </a:pPr>
            <a:r>
              <a:rPr lang="en-US" sz="1300">
                <a:solidFill>
                  <a:schemeClr val="bg2"/>
                </a:solidFill>
              </a:rPr>
              <a:t>Did not get range of values hoped for</a:t>
            </a:r>
          </a:p>
          <a:p>
            <a:pPr marL="285750" indent="-285750">
              <a:buChar char="•"/>
            </a:pPr>
            <a:r>
              <a:rPr lang="en-US" sz="1300">
                <a:solidFill>
                  <a:schemeClr val="bg2"/>
                </a:solidFill>
              </a:rPr>
              <a:t>Was still able to collect valuable data though on how a turbine will act in different situations </a:t>
            </a:r>
          </a:p>
          <a:p>
            <a:pPr marL="285750" indent="-285750">
              <a:buChar char="•"/>
            </a:pPr>
            <a:r>
              <a:rPr lang="en-US" sz="1300">
                <a:solidFill>
                  <a:schemeClr val="bg2"/>
                </a:solidFill>
              </a:rPr>
              <a:t>Actual energy was not able to be collected yet </a:t>
            </a:r>
          </a:p>
          <a:p>
            <a:pPr marL="285750" indent="-285750">
              <a:buChar char="•"/>
            </a:pPr>
            <a:r>
              <a:rPr lang="en-US" sz="1300">
                <a:solidFill>
                  <a:schemeClr val="bg2"/>
                </a:solidFill>
              </a:rPr>
              <a:t>Faster water speeds/amount is more ideal</a:t>
            </a:r>
          </a:p>
          <a:p>
            <a:pPr marL="285750" indent="-285750">
              <a:buChar char="•"/>
            </a:pPr>
            <a:r>
              <a:rPr lang="en-US" sz="1300">
                <a:solidFill>
                  <a:schemeClr val="bg2"/>
                </a:solidFill>
              </a:rPr>
              <a:t>More power/efficiency is gathered when in the correct middle ground with respect to water speed</a:t>
            </a:r>
          </a:p>
          <a:p>
            <a:pPr marL="285750" indent="-285750">
              <a:buChar char="•"/>
            </a:pPr>
            <a:r>
              <a:rPr lang="en-US" sz="1300">
                <a:solidFill>
                  <a:schemeClr val="bg2"/>
                </a:solidFill>
              </a:rPr>
              <a:t>These findings will be used to collect more information in further testing with addition of energy collection</a:t>
            </a:r>
          </a:p>
          <a:p>
            <a:endParaRPr lang="en-US"/>
          </a:p>
        </p:txBody>
      </p:sp>
      <p:sp>
        <p:nvSpPr>
          <p:cNvPr id="6" name="TextBox 5">
            <a:extLst>
              <a:ext uri="{FF2B5EF4-FFF2-40B4-BE49-F238E27FC236}">
                <a16:creationId xmlns:a16="http://schemas.microsoft.com/office/drawing/2014/main" id="{91925072-7A64-7D27-638D-28B208ED9213}"/>
              </a:ext>
            </a:extLst>
          </p:cNvPr>
          <p:cNvSpPr txBox="1"/>
          <p:nvPr/>
        </p:nvSpPr>
        <p:spPr>
          <a:xfrm>
            <a:off x="2882" y="3134499"/>
            <a:ext cx="3660853" cy="14157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bg2"/>
                </a:solidFill>
              </a:rPr>
              <a:t>Implementing findings:</a:t>
            </a:r>
          </a:p>
          <a:p>
            <a:pPr marL="285750" indent="-285750">
              <a:buChar char="•"/>
            </a:pPr>
            <a:r>
              <a:rPr lang="en-US">
                <a:solidFill>
                  <a:schemeClr val="bg2"/>
                </a:solidFill>
              </a:rPr>
              <a:t>When theoretically implementing the turbine system, the electric controller reading RPM could adjust electrical load to maximize power output</a:t>
            </a:r>
          </a:p>
          <a:p>
            <a:pPr marL="285750" indent="-285750">
              <a:buFont typeface="Arial"/>
              <a:buChar char="•"/>
            </a:pPr>
            <a:endParaRPr lang="en-US">
              <a:solidFill>
                <a:schemeClr val="bg2"/>
              </a:solidFill>
            </a:endParaRPr>
          </a:p>
        </p:txBody>
      </p:sp>
      <p:sp>
        <p:nvSpPr>
          <p:cNvPr id="8" name="TextBox 7">
            <a:extLst>
              <a:ext uri="{FF2B5EF4-FFF2-40B4-BE49-F238E27FC236}">
                <a16:creationId xmlns:a16="http://schemas.microsoft.com/office/drawing/2014/main" id="{6171A7CD-68A0-BF84-7881-5A030625C897}"/>
              </a:ext>
            </a:extLst>
          </p:cNvPr>
          <p:cNvSpPr txBox="1"/>
          <p:nvPr/>
        </p:nvSpPr>
        <p:spPr>
          <a:xfrm>
            <a:off x="3662334" y="3135838"/>
            <a:ext cx="5318223"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a:solidFill>
                  <a:schemeClr val="bg2"/>
                </a:solidFill>
              </a:rPr>
              <a:t>Water speeds and consistency is important, so making sure smooth water flow enters the system will maximize long </a:t>
            </a:r>
            <a:r>
              <a:rPr lang="en-US" err="1">
                <a:solidFill>
                  <a:schemeClr val="bg2"/>
                </a:solidFill>
              </a:rPr>
              <a:t>te</a:t>
            </a:r>
            <a:r>
              <a:rPr lang="en-US">
                <a:solidFill>
                  <a:schemeClr val="bg2"/>
                </a:solidFill>
              </a:rPr>
              <a:t>rm output</a:t>
            </a:r>
          </a:p>
          <a:p>
            <a:pPr marL="285750" indent="-285750">
              <a:buChar char="•"/>
            </a:pPr>
            <a:r>
              <a:rPr lang="en-US">
                <a:solidFill>
                  <a:schemeClr val="bg2"/>
                </a:solidFill>
              </a:rPr>
              <a:t>This in unison with a small nozzle to give it that extra velocity would greatly benefit the system as a whole</a:t>
            </a:r>
          </a:p>
          <a:p>
            <a:pPr marL="285750" indent="-285750">
              <a:buChar char="•"/>
            </a:pPr>
            <a:r>
              <a:rPr lang="en-US">
                <a:solidFill>
                  <a:schemeClr val="bg2"/>
                </a:solidFill>
              </a:rPr>
              <a:t>This matches real Kaplan turbines, designed for low head and high flow environments</a:t>
            </a:r>
          </a:p>
          <a:p>
            <a:pPr marL="285750" indent="-285750">
              <a:buChar char="•"/>
            </a:pPr>
            <a:endParaRPr lang="en-US">
              <a:solidFill>
                <a:schemeClr val="bg2"/>
              </a:solidFill>
            </a:endParaRPr>
          </a:p>
        </p:txBody>
      </p:sp>
    </p:spTree>
    <p:extLst>
      <p:ext uri="{BB962C8B-B14F-4D97-AF65-F5344CB8AC3E}">
        <p14:creationId xmlns:p14="http://schemas.microsoft.com/office/powerpoint/2010/main" val="4107104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7" name="Google Shape;157;p21"/>
          <p:cNvSpPr txBox="1"/>
          <p:nvPr/>
        </p:nvSpPr>
        <p:spPr>
          <a:xfrm>
            <a:off x="382229" y="0"/>
            <a:ext cx="8379600" cy="853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2400" b="1">
                <a:solidFill>
                  <a:schemeClr val="lt1"/>
                </a:solidFill>
              </a:rPr>
              <a:t>DELIVERABLES</a:t>
            </a:r>
          </a:p>
        </p:txBody>
      </p:sp>
      <p:sp>
        <p:nvSpPr>
          <p:cNvPr id="158" name="Google Shape;158;p21"/>
          <p:cNvSpPr txBox="1">
            <a:spLocks noGrp="1"/>
          </p:cNvSpPr>
          <p:nvPr>
            <p:ph type="sldNum" idx="12"/>
          </p:nvPr>
        </p:nvSpPr>
        <p:spPr>
          <a:xfrm>
            <a:off x="7445275" y="4749850"/>
            <a:ext cx="1659900" cy="3936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a:t>Jones, </a:t>
            </a:r>
            <a:fld id="{00000000-1234-1234-1234-123412341234}" type="slidenum">
              <a:rPr lang="en" b="1" dirty="0"/>
              <a:t>4</a:t>
            </a:fld>
            <a:endParaRPr b="1"/>
          </a:p>
        </p:txBody>
      </p:sp>
      <p:sp>
        <p:nvSpPr>
          <p:cNvPr id="2" name="TextBox 1">
            <a:extLst>
              <a:ext uri="{FF2B5EF4-FFF2-40B4-BE49-F238E27FC236}">
                <a16:creationId xmlns:a16="http://schemas.microsoft.com/office/drawing/2014/main" id="{AAC7C2B4-361E-2B6F-2247-CB3931BC3D12}"/>
              </a:ext>
            </a:extLst>
          </p:cNvPr>
          <p:cNvSpPr txBox="1"/>
          <p:nvPr/>
        </p:nvSpPr>
        <p:spPr>
          <a:xfrm>
            <a:off x="509832" y="1386010"/>
            <a:ext cx="4071937"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2"/>
                </a:solidFill>
              </a:rPr>
              <a:t>ME486C</a:t>
            </a:r>
          </a:p>
          <a:p>
            <a:pPr marL="285750" indent="-285750">
              <a:buChar char="•"/>
            </a:pPr>
            <a:r>
              <a:rPr lang="en-US">
                <a:solidFill>
                  <a:schemeClr val="bg2"/>
                </a:solidFill>
              </a:rPr>
              <a:t>33% Manufactured / 67% Purchased</a:t>
            </a:r>
          </a:p>
          <a:p>
            <a:pPr marL="285750" indent="-285750">
              <a:buChar char="•"/>
            </a:pPr>
            <a:r>
              <a:rPr lang="en-US">
                <a:solidFill>
                  <a:schemeClr val="bg2"/>
                </a:solidFill>
              </a:rPr>
              <a:t>67% Manufactured / 100% Purchased</a:t>
            </a:r>
          </a:p>
          <a:p>
            <a:pPr marL="285750" indent="-285750">
              <a:buChar char="•"/>
            </a:pPr>
            <a:r>
              <a:rPr lang="en-US">
                <a:solidFill>
                  <a:schemeClr val="bg2"/>
                </a:solidFill>
              </a:rPr>
              <a:t>UGRAD's Registration</a:t>
            </a:r>
          </a:p>
          <a:p>
            <a:pPr marL="285750" indent="-285750">
              <a:buChar char="•"/>
            </a:pPr>
            <a:r>
              <a:rPr lang="en-US">
                <a:solidFill>
                  <a:schemeClr val="bg2"/>
                </a:solidFill>
              </a:rPr>
              <a:t>100% Manufactured</a:t>
            </a:r>
          </a:p>
          <a:p>
            <a:pPr marL="285750" indent="-285750">
              <a:buChar char="•"/>
            </a:pPr>
            <a:r>
              <a:rPr lang="en-US">
                <a:solidFill>
                  <a:schemeClr val="bg2"/>
                </a:solidFill>
              </a:rPr>
              <a:t>Finalized Testing Plan / Demo</a:t>
            </a:r>
          </a:p>
          <a:p>
            <a:pPr marL="285750" indent="-285750">
              <a:buChar char="•"/>
            </a:pPr>
            <a:r>
              <a:rPr lang="en-US">
                <a:solidFill>
                  <a:schemeClr val="bg2"/>
                </a:solidFill>
              </a:rPr>
              <a:t>Final CAD / BoM</a:t>
            </a:r>
          </a:p>
          <a:p>
            <a:pPr marL="285750" indent="-285750">
              <a:buChar char="•"/>
            </a:pPr>
            <a:r>
              <a:rPr lang="en-US" b="1">
                <a:solidFill>
                  <a:schemeClr val="bg2"/>
                </a:solidFill>
              </a:rPr>
              <a:t>UGRAD's Symposium</a:t>
            </a:r>
          </a:p>
          <a:p>
            <a:pPr marL="285750" indent="-285750">
              <a:buChar char="•"/>
            </a:pPr>
            <a:r>
              <a:rPr lang="en-US" b="1">
                <a:solidFill>
                  <a:schemeClr val="bg2"/>
                </a:solidFill>
              </a:rPr>
              <a:t>Final Design Report</a:t>
            </a:r>
          </a:p>
        </p:txBody>
      </p:sp>
      <p:sp>
        <p:nvSpPr>
          <p:cNvPr id="3" name="TextBox 2">
            <a:extLst>
              <a:ext uri="{FF2B5EF4-FFF2-40B4-BE49-F238E27FC236}">
                <a16:creationId xmlns:a16="http://schemas.microsoft.com/office/drawing/2014/main" id="{F3507971-15A4-C425-9339-BAA7D2B8D74D}"/>
              </a:ext>
            </a:extLst>
          </p:cNvPr>
          <p:cNvSpPr txBox="1"/>
          <p:nvPr/>
        </p:nvSpPr>
        <p:spPr>
          <a:xfrm>
            <a:off x="5175860" y="1386010"/>
            <a:ext cx="4159250"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2"/>
                </a:solidFill>
              </a:rPr>
              <a:t>HCC26 Competition</a:t>
            </a:r>
          </a:p>
          <a:p>
            <a:pPr marL="285750" indent="-285750">
              <a:buChar char="•"/>
            </a:pPr>
            <a:r>
              <a:rPr lang="en-US">
                <a:solidFill>
                  <a:schemeClr val="bg2"/>
                </a:solidFill>
              </a:rPr>
              <a:t>Weekly Advisor Meetings</a:t>
            </a:r>
          </a:p>
          <a:p>
            <a:pPr marL="285750" indent="-285750">
              <a:buChar char="•"/>
            </a:pPr>
            <a:r>
              <a:rPr lang="en-US">
                <a:solidFill>
                  <a:schemeClr val="bg2"/>
                </a:solidFill>
              </a:rPr>
              <a:t>Biweekly Industry Mentor Meetings</a:t>
            </a:r>
          </a:p>
          <a:p>
            <a:pPr marL="285750" indent="-285750">
              <a:buChar char="•"/>
            </a:pPr>
            <a:r>
              <a:rPr lang="en-US">
                <a:solidFill>
                  <a:schemeClr val="bg2"/>
                </a:solidFill>
              </a:rPr>
              <a:t>Mid-year Submissions</a:t>
            </a:r>
          </a:p>
          <a:p>
            <a:pPr marL="285750" indent="-285750">
              <a:buChar char="•"/>
            </a:pPr>
            <a:r>
              <a:rPr lang="en-US" b="1">
                <a:solidFill>
                  <a:schemeClr val="bg2"/>
                </a:solidFill>
              </a:rPr>
              <a:t>Final Report (4/13)</a:t>
            </a:r>
          </a:p>
          <a:p>
            <a:pPr marL="742950" lvl="1" indent="-285750">
              <a:buFont typeface="Courier New"/>
              <a:buChar char="o"/>
            </a:pPr>
            <a:r>
              <a:rPr lang="en-US">
                <a:solidFill>
                  <a:schemeClr val="bg2"/>
                </a:solidFill>
              </a:rPr>
              <a:t>Siting</a:t>
            </a:r>
          </a:p>
          <a:p>
            <a:pPr marL="742950" lvl="1" indent="-285750">
              <a:buFont typeface="Courier New"/>
              <a:buChar char="o"/>
            </a:pPr>
            <a:r>
              <a:rPr lang="en-US">
                <a:solidFill>
                  <a:schemeClr val="bg2"/>
                </a:solidFill>
              </a:rPr>
              <a:t>Design</a:t>
            </a:r>
          </a:p>
          <a:p>
            <a:pPr marL="285750" indent="-285750">
              <a:buChar char="•"/>
            </a:pPr>
            <a:r>
              <a:rPr lang="en-US" b="1">
                <a:solidFill>
                  <a:schemeClr val="bg2"/>
                </a:solidFill>
              </a:rPr>
              <a:t>Community Connections Report (4/20)</a:t>
            </a:r>
          </a:p>
          <a:p>
            <a:pPr marL="285750" indent="-285750">
              <a:buChar char="•"/>
            </a:pPr>
            <a:r>
              <a:rPr lang="en-US" b="1">
                <a:solidFill>
                  <a:schemeClr val="bg2"/>
                </a:solidFill>
              </a:rPr>
              <a:t>Build &amp; Test (Competition)</a:t>
            </a:r>
          </a:p>
          <a:p>
            <a:pPr marL="285750" indent="-285750">
              <a:buChar char="•"/>
            </a:pPr>
            <a:r>
              <a:rPr lang="en-US" b="1">
                <a:solidFill>
                  <a:schemeClr val="bg2"/>
                </a:solidFill>
              </a:rPr>
              <a:t>Competition (4/27 - 4/30)</a:t>
            </a:r>
          </a:p>
          <a:p>
            <a:pPr marL="285750" indent="-285750">
              <a:buChar char="•"/>
            </a:pPr>
            <a:endParaRPr lang="en-US" b="1">
              <a:solidFill>
                <a:schemeClr val="bg2"/>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43">
          <a:extLst>
            <a:ext uri="{FF2B5EF4-FFF2-40B4-BE49-F238E27FC236}">
              <a16:creationId xmlns:a16="http://schemas.microsoft.com/office/drawing/2014/main" id="{06A77252-844D-9F95-C9CE-95B1433A9758}"/>
            </a:ext>
          </a:extLst>
        </p:cNvPr>
        <p:cNvGrpSpPr/>
        <p:nvPr/>
      </p:nvGrpSpPr>
      <p:grpSpPr>
        <a:xfrm>
          <a:off x="0" y="0"/>
          <a:ext cx="0" cy="0"/>
          <a:chOff x="0" y="0"/>
          <a:chExt cx="0" cy="0"/>
        </a:xfrm>
      </p:grpSpPr>
      <p:sp>
        <p:nvSpPr>
          <p:cNvPr id="244" name="Google Shape;244;p32">
            <a:extLst>
              <a:ext uri="{FF2B5EF4-FFF2-40B4-BE49-F238E27FC236}">
                <a16:creationId xmlns:a16="http://schemas.microsoft.com/office/drawing/2014/main" id="{6CB1236C-31CC-9A84-DE02-8FD80552F83B}"/>
              </a:ext>
            </a:extLst>
          </p:cNvPr>
          <p:cNvSpPr txBox="1"/>
          <p:nvPr/>
        </p:nvSpPr>
        <p:spPr>
          <a:xfrm>
            <a:off x="382229" y="0"/>
            <a:ext cx="8379600" cy="853500"/>
          </a:xfrm>
          <a:prstGeom prst="rect">
            <a:avLst/>
          </a:prstGeom>
          <a:noFill/>
          <a:ln>
            <a:noFill/>
          </a:ln>
        </p:spPr>
        <p:txBody>
          <a:bodyPr spcFirstLastPara="1" wrap="square" lIns="91425" tIns="45700" rIns="91425" bIns="45700" anchor="ctr" anchorCtr="0">
            <a:noAutofit/>
          </a:bodyPr>
          <a:lstStyle/>
          <a:p>
            <a:pPr algn="ctr"/>
            <a:r>
              <a:rPr lang="en" sz="2400" b="1">
                <a:solidFill>
                  <a:schemeClr val="lt1"/>
                </a:solidFill>
              </a:rPr>
              <a:t>ECONOMIC RESULTS</a:t>
            </a:r>
          </a:p>
        </p:txBody>
      </p:sp>
      <p:sp>
        <p:nvSpPr>
          <p:cNvPr id="2" name="Slide Number Placeholder 1">
            <a:extLst>
              <a:ext uri="{FF2B5EF4-FFF2-40B4-BE49-F238E27FC236}">
                <a16:creationId xmlns:a16="http://schemas.microsoft.com/office/drawing/2014/main" id="{15657381-8901-52AF-B80D-598535BC4C8C}"/>
              </a:ext>
            </a:extLst>
          </p:cNvPr>
          <p:cNvSpPr>
            <a:spLocks noGrp="1"/>
          </p:cNvSpPr>
          <p:nvPr>
            <p:ph type="sldNum" idx="12"/>
          </p:nvPr>
        </p:nvSpPr>
        <p:spPr>
          <a:xfrm>
            <a:off x="8120222" y="4749851"/>
            <a:ext cx="1024949" cy="393600"/>
          </a:xfrm>
        </p:spPr>
        <p:txBody>
          <a:bodyPr/>
          <a:lstStyle/>
          <a:p>
            <a:r>
              <a:rPr lang="en"/>
              <a:t>Jones, </a:t>
            </a:r>
            <a:fld id="{00000000-1234-1234-1234-123412341234}" type="slidenum">
              <a:rPr lang="en"/>
              <a:t>40</a:t>
            </a:fld>
            <a:endParaRPr lang="en-US"/>
          </a:p>
        </p:txBody>
      </p:sp>
      <p:graphicFrame>
        <p:nvGraphicFramePr>
          <p:cNvPr id="6" name="Table 5">
            <a:extLst>
              <a:ext uri="{FF2B5EF4-FFF2-40B4-BE49-F238E27FC236}">
                <a16:creationId xmlns:a16="http://schemas.microsoft.com/office/drawing/2014/main" id="{95F256FB-261A-B97A-C932-0D376292DDC2}"/>
              </a:ext>
            </a:extLst>
          </p:cNvPr>
          <p:cNvGraphicFramePr>
            <a:graphicFrameLocks noGrp="1"/>
          </p:cNvGraphicFramePr>
          <p:nvPr>
            <p:extLst>
              <p:ext uri="{D42A27DB-BD31-4B8C-83A1-F6EECF244321}">
                <p14:modId xmlns:p14="http://schemas.microsoft.com/office/powerpoint/2010/main" val="155130166"/>
              </p:ext>
            </p:extLst>
          </p:nvPr>
        </p:nvGraphicFramePr>
        <p:xfrm>
          <a:off x="1707570" y="1156278"/>
          <a:ext cx="5728857" cy="741796"/>
        </p:xfrm>
        <a:graphic>
          <a:graphicData uri="http://schemas.openxmlformats.org/drawingml/2006/table">
            <a:tbl>
              <a:tblPr firstRow="1" bandRow="1">
                <a:tableStyleId>{28456A9D-3179-4D9A-BD51-C93F428C1468}</a:tableStyleId>
              </a:tblPr>
              <a:tblGrid>
                <a:gridCol w="651906">
                  <a:extLst>
                    <a:ext uri="{9D8B030D-6E8A-4147-A177-3AD203B41FA5}">
                      <a16:colId xmlns:a16="http://schemas.microsoft.com/office/drawing/2014/main" val="3683017536"/>
                    </a:ext>
                  </a:extLst>
                </a:gridCol>
                <a:gridCol w="1455925">
                  <a:extLst>
                    <a:ext uri="{9D8B030D-6E8A-4147-A177-3AD203B41FA5}">
                      <a16:colId xmlns:a16="http://schemas.microsoft.com/office/drawing/2014/main" val="1698681004"/>
                    </a:ext>
                  </a:extLst>
                </a:gridCol>
                <a:gridCol w="1608035">
                  <a:extLst>
                    <a:ext uri="{9D8B030D-6E8A-4147-A177-3AD203B41FA5}">
                      <a16:colId xmlns:a16="http://schemas.microsoft.com/office/drawing/2014/main" val="425068774"/>
                    </a:ext>
                  </a:extLst>
                </a:gridCol>
                <a:gridCol w="572231">
                  <a:extLst>
                    <a:ext uri="{9D8B030D-6E8A-4147-A177-3AD203B41FA5}">
                      <a16:colId xmlns:a16="http://schemas.microsoft.com/office/drawing/2014/main" val="4063084744"/>
                    </a:ext>
                  </a:extLst>
                </a:gridCol>
                <a:gridCol w="1440760">
                  <a:extLst>
                    <a:ext uri="{9D8B030D-6E8A-4147-A177-3AD203B41FA5}">
                      <a16:colId xmlns:a16="http://schemas.microsoft.com/office/drawing/2014/main" val="3517402127"/>
                    </a:ext>
                  </a:extLst>
                </a:gridCol>
              </a:tblGrid>
              <a:tr h="370898">
                <a:tc>
                  <a:txBody>
                    <a:bodyPr/>
                    <a:lstStyle/>
                    <a:p>
                      <a:pPr algn="ctr"/>
                      <a:r>
                        <a:rPr lang="en-US" b="1">
                          <a:solidFill>
                            <a:schemeClr val="bg1"/>
                          </a:solidFill>
                        </a:rPr>
                        <a:t>Units</a:t>
                      </a:r>
                    </a:p>
                  </a:txBody>
                  <a:tcPr>
                    <a:solidFill>
                      <a:schemeClr val="bg2"/>
                    </a:solidFill>
                  </a:tcPr>
                </a:tc>
                <a:tc>
                  <a:txBody>
                    <a:bodyPr/>
                    <a:lstStyle/>
                    <a:p>
                      <a:pPr algn="ctr"/>
                      <a:r>
                        <a:rPr lang="en-US" b="1">
                          <a:solidFill>
                            <a:schemeClr val="bg1"/>
                          </a:solidFill>
                        </a:rPr>
                        <a:t>Capacity (MW)</a:t>
                      </a:r>
                    </a:p>
                  </a:txBody>
                  <a:tcPr>
                    <a:solidFill>
                      <a:schemeClr val="bg2"/>
                    </a:solidFill>
                  </a:tcPr>
                </a:tc>
                <a:tc>
                  <a:txBody>
                    <a:bodyPr/>
                    <a:lstStyle/>
                    <a:p>
                      <a:pPr algn="ctr"/>
                      <a:r>
                        <a:rPr lang="en-US" b="1">
                          <a:solidFill>
                            <a:schemeClr val="bg1"/>
                          </a:solidFill>
                        </a:rPr>
                        <a:t>Energy (MWh/yr)</a:t>
                      </a:r>
                    </a:p>
                  </a:txBody>
                  <a:tcPr>
                    <a:solidFill>
                      <a:schemeClr val="bg2"/>
                    </a:solidFill>
                  </a:tcPr>
                </a:tc>
                <a:tc>
                  <a:txBody>
                    <a:bodyPr/>
                    <a:lstStyle/>
                    <a:p>
                      <a:pPr algn="ctr"/>
                      <a:r>
                        <a:rPr lang="en-US" b="1">
                          <a:solidFill>
                            <a:schemeClr val="bg1"/>
                          </a:solidFill>
                        </a:rPr>
                        <a:t>CF</a:t>
                      </a:r>
                    </a:p>
                  </a:txBody>
                  <a:tcPr>
                    <a:solidFill>
                      <a:schemeClr val="bg2"/>
                    </a:solidFill>
                  </a:tcPr>
                </a:tc>
                <a:tc>
                  <a:txBody>
                    <a:bodyPr/>
                    <a:lstStyle/>
                    <a:p>
                      <a:pPr algn="ctr"/>
                      <a:r>
                        <a:rPr lang="en-US" b="1">
                          <a:solidFill>
                            <a:schemeClr val="bg1"/>
                          </a:solidFill>
                        </a:rPr>
                        <a:t>LCOE ($/MWh)</a:t>
                      </a:r>
                    </a:p>
                  </a:txBody>
                  <a:tcPr>
                    <a:solidFill>
                      <a:schemeClr val="bg2"/>
                    </a:solidFill>
                  </a:tcPr>
                </a:tc>
                <a:extLst>
                  <a:ext uri="{0D108BD9-81ED-4DB2-BD59-A6C34878D82A}">
                    <a16:rowId xmlns:a16="http://schemas.microsoft.com/office/drawing/2014/main" val="680173714"/>
                  </a:ext>
                </a:extLst>
              </a:tr>
              <a:tr h="370898">
                <a:tc>
                  <a:txBody>
                    <a:bodyPr/>
                    <a:lstStyle/>
                    <a:p>
                      <a:pPr algn="ctr"/>
                      <a:r>
                        <a:rPr lang="en-US">
                          <a:solidFill>
                            <a:schemeClr val="bg2"/>
                          </a:solidFill>
                        </a:rPr>
                        <a:t>5</a:t>
                      </a:r>
                    </a:p>
                  </a:txBody>
                  <a:tcPr/>
                </a:tc>
                <a:tc>
                  <a:txBody>
                    <a:bodyPr/>
                    <a:lstStyle/>
                    <a:p>
                      <a:pPr algn="ctr"/>
                      <a:r>
                        <a:rPr lang="en-US">
                          <a:solidFill>
                            <a:schemeClr val="bg2"/>
                          </a:solidFill>
                        </a:rPr>
                        <a:t>2.17</a:t>
                      </a:r>
                    </a:p>
                  </a:txBody>
                  <a:tcPr/>
                </a:tc>
                <a:tc>
                  <a:txBody>
                    <a:bodyPr/>
                    <a:lstStyle/>
                    <a:p>
                      <a:pPr lvl="0" algn="ctr">
                        <a:buNone/>
                      </a:pPr>
                      <a:r>
                        <a:rPr lang="en-US">
                          <a:solidFill>
                            <a:schemeClr val="bg2"/>
                          </a:solidFill>
                        </a:rPr>
                        <a:t>12,699</a:t>
                      </a:r>
                      <a:endParaRPr lang="en-US"/>
                    </a:p>
                  </a:txBody>
                  <a:tcPr/>
                </a:tc>
                <a:tc>
                  <a:txBody>
                    <a:bodyPr/>
                    <a:lstStyle/>
                    <a:p>
                      <a:pPr algn="ctr"/>
                      <a:r>
                        <a:rPr lang="en-US">
                          <a:solidFill>
                            <a:schemeClr val="bg2"/>
                          </a:solidFill>
                        </a:rPr>
                        <a:t>67%</a:t>
                      </a:r>
                    </a:p>
                  </a:txBody>
                  <a:tcPr/>
                </a:tc>
                <a:tc>
                  <a:txBody>
                    <a:bodyPr/>
                    <a:lstStyle/>
                    <a:p>
                      <a:pPr algn="ctr"/>
                      <a:r>
                        <a:rPr lang="en-US">
                          <a:solidFill>
                            <a:schemeClr val="bg2"/>
                          </a:solidFill>
                        </a:rPr>
                        <a:t>$79.61</a:t>
                      </a:r>
                    </a:p>
                  </a:txBody>
                  <a:tcPr/>
                </a:tc>
                <a:extLst>
                  <a:ext uri="{0D108BD9-81ED-4DB2-BD59-A6C34878D82A}">
                    <a16:rowId xmlns:a16="http://schemas.microsoft.com/office/drawing/2014/main" val="3206393873"/>
                  </a:ext>
                </a:extLst>
              </a:tr>
            </a:tbl>
          </a:graphicData>
        </a:graphic>
      </p:graphicFrame>
      <p:sp>
        <p:nvSpPr>
          <p:cNvPr id="7" name="TextBox 6">
            <a:extLst>
              <a:ext uri="{FF2B5EF4-FFF2-40B4-BE49-F238E27FC236}">
                <a16:creationId xmlns:a16="http://schemas.microsoft.com/office/drawing/2014/main" id="{10731B53-AC4D-CFCE-FA18-E528B1288094}"/>
              </a:ext>
            </a:extLst>
          </p:cNvPr>
          <p:cNvSpPr txBox="1"/>
          <p:nvPr/>
        </p:nvSpPr>
        <p:spPr>
          <a:xfrm>
            <a:off x="803564" y="2445208"/>
            <a:ext cx="3463636" cy="1600438"/>
          </a:xfrm>
          <a:prstGeom prst="rect">
            <a:avLst/>
          </a:prstGeom>
          <a:noFill/>
        </p:spPr>
        <p:txBody>
          <a:bodyPr wrap="square" lIns="91440" tIns="45720" rIns="91440" bIns="45720" rtlCol="0" anchor="t">
            <a:spAutoFit/>
          </a:bodyPr>
          <a:lstStyle/>
          <a:p>
            <a:r>
              <a:rPr lang="en-US" b="1">
                <a:solidFill>
                  <a:schemeClr val="bg2"/>
                </a:solidFill>
              </a:rPr>
              <a:t>Key Metrics</a:t>
            </a:r>
          </a:p>
          <a:p>
            <a:pPr marL="285750" indent="-285750">
              <a:buFont typeface="Arial" panose="020B0604020202020204" pitchFamily="34" charset="0"/>
              <a:buChar char="•"/>
            </a:pPr>
            <a:r>
              <a:rPr lang="en-US">
                <a:solidFill>
                  <a:schemeClr val="bg2"/>
                </a:solidFill>
              </a:rPr>
              <a:t>LCOE: </a:t>
            </a:r>
            <a:r>
              <a:rPr lang="en-US" b="1">
                <a:solidFill>
                  <a:schemeClr val="bg2"/>
                </a:solidFill>
              </a:rPr>
              <a:t>$79.61/MWh</a:t>
            </a:r>
          </a:p>
          <a:p>
            <a:pPr marL="285750" indent="-285750">
              <a:buFont typeface="Arial" panose="020B0604020202020204" pitchFamily="34" charset="0"/>
              <a:buChar char="•"/>
            </a:pPr>
            <a:r>
              <a:rPr lang="en-US">
                <a:solidFill>
                  <a:schemeClr val="bg2"/>
                </a:solidFill>
              </a:rPr>
              <a:t>Annual Energy: 12,699 MWh</a:t>
            </a:r>
          </a:p>
          <a:p>
            <a:pPr marL="285750" indent="-285750">
              <a:buFont typeface="Arial" panose="020B0604020202020204" pitchFamily="34" charset="0"/>
              <a:buChar char="•"/>
            </a:pPr>
            <a:r>
              <a:rPr lang="en-US">
                <a:solidFill>
                  <a:schemeClr val="bg2"/>
                </a:solidFill>
              </a:rPr>
              <a:t>CAPEX: $10.5M</a:t>
            </a:r>
          </a:p>
          <a:p>
            <a:pPr marL="285750" indent="-285750">
              <a:buFont typeface="Arial" panose="020B0604020202020204" pitchFamily="34" charset="0"/>
              <a:buChar char="•"/>
            </a:pPr>
            <a:r>
              <a:rPr lang="en-US">
                <a:solidFill>
                  <a:schemeClr val="bg2"/>
                </a:solidFill>
              </a:rPr>
              <a:t>OPEX: $313,000/year</a:t>
            </a:r>
          </a:p>
          <a:p>
            <a:pPr marL="285750" indent="-285750">
              <a:buFont typeface="Arial" panose="020B0604020202020204" pitchFamily="34" charset="0"/>
              <a:buChar char="•"/>
            </a:pPr>
            <a:r>
              <a:rPr lang="en-US">
                <a:solidFill>
                  <a:schemeClr val="bg2"/>
                </a:solidFill>
              </a:rPr>
              <a:t>Capacity Factor: 67% indicates efficient utilization of available flow</a:t>
            </a:r>
          </a:p>
        </p:txBody>
      </p:sp>
      <p:sp>
        <p:nvSpPr>
          <p:cNvPr id="8" name="TextBox 7">
            <a:extLst>
              <a:ext uri="{FF2B5EF4-FFF2-40B4-BE49-F238E27FC236}">
                <a16:creationId xmlns:a16="http://schemas.microsoft.com/office/drawing/2014/main" id="{A6DE5742-3D5F-15BC-5FE6-25542C89E7D1}"/>
              </a:ext>
            </a:extLst>
          </p:cNvPr>
          <p:cNvSpPr txBox="1"/>
          <p:nvPr/>
        </p:nvSpPr>
        <p:spPr>
          <a:xfrm>
            <a:off x="4571999" y="2446940"/>
            <a:ext cx="3768437" cy="2246769"/>
          </a:xfrm>
          <a:prstGeom prst="rect">
            <a:avLst/>
          </a:prstGeom>
          <a:noFill/>
        </p:spPr>
        <p:txBody>
          <a:bodyPr wrap="square" lIns="91440" tIns="45720" rIns="91440" bIns="45720" rtlCol="0" anchor="t">
            <a:spAutoFit/>
          </a:bodyPr>
          <a:lstStyle/>
          <a:p>
            <a:r>
              <a:rPr lang="en-US" b="1">
                <a:solidFill>
                  <a:schemeClr val="bg2"/>
                </a:solidFill>
              </a:rPr>
              <a:t>Economic Insight</a:t>
            </a:r>
          </a:p>
          <a:p>
            <a:pPr marL="285750" indent="-285750">
              <a:buFont typeface="Arial" panose="020B0604020202020204" pitchFamily="34" charset="0"/>
              <a:buChar char="•"/>
            </a:pPr>
            <a:r>
              <a:rPr lang="en-US">
                <a:solidFill>
                  <a:schemeClr val="bg2"/>
                </a:solidFill>
              </a:rPr>
              <a:t>LCOE is competitive with small hydropower systems</a:t>
            </a:r>
          </a:p>
          <a:p>
            <a:pPr marL="285750" indent="-285750">
              <a:buFont typeface="Arial" panose="020B0604020202020204" pitchFamily="34" charset="0"/>
              <a:buChar char="•"/>
            </a:pPr>
            <a:r>
              <a:rPr lang="en-US">
                <a:solidFill>
                  <a:schemeClr val="bg2"/>
                </a:solidFill>
              </a:rPr>
              <a:t>Additional turbines increase CAPEX disproportionately</a:t>
            </a:r>
          </a:p>
          <a:p>
            <a:pPr marL="285750" indent="-285750">
              <a:buFont typeface="Arial" panose="020B0604020202020204" pitchFamily="34" charset="0"/>
              <a:buChar char="•"/>
            </a:pPr>
            <a:r>
              <a:rPr lang="en-US">
                <a:solidFill>
                  <a:schemeClr val="bg2"/>
                </a:solidFill>
              </a:rPr>
              <a:t>5 turbines achieve optimal cost-to-energy balance</a:t>
            </a:r>
          </a:p>
          <a:p>
            <a:pPr marL="285750" indent="-285750">
              <a:buFont typeface="Arial" panose="020B0604020202020204" pitchFamily="34" charset="0"/>
              <a:buChar char="•"/>
            </a:pPr>
            <a:r>
              <a:rPr lang="en-US">
                <a:solidFill>
                  <a:schemeClr val="bg2"/>
                </a:solidFill>
              </a:rPr>
              <a:t>Consistent with small hydropower industry benchmarks</a:t>
            </a:r>
          </a:p>
          <a:p>
            <a:pPr marL="285750" indent="-285750">
              <a:buFont typeface="Arial" panose="020B0604020202020204" pitchFamily="34" charset="0"/>
              <a:buChar char="•"/>
            </a:pPr>
            <a:r>
              <a:rPr lang="en-US">
                <a:solidFill>
                  <a:schemeClr val="bg2"/>
                </a:solidFill>
              </a:rPr>
              <a:t>Begins profiting in ~10 years</a:t>
            </a:r>
          </a:p>
        </p:txBody>
      </p:sp>
    </p:spTree>
    <p:extLst>
      <p:ext uri="{BB962C8B-B14F-4D97-AF65-F5344CB8AC3E}">
        <p14:creationId xmlns:p14="http://schemas.microsoft.com/office/powerpoint/2010/main" val="8037400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833D46-C636-A75E-6692-8A7F5B628AB2}"/>
              </a:ext>
            </a:extLst>
          </p:cNvPr>
          <p:cNvSpPr>
            <a:spLocks noGrp="1"/>
          </p:cNvSpPr>
          <p:nvPr>
            <p:ph type="body" idx="1"/>
          </p:nvPr>
        </p:nvSpPr>
        <p:spPr>
          <a:xfrm>
            <a:off x="413723" y="2991985"/>
            <a:ext cx="8315100" cy="1839332"/>
          </a:xfrm>
        </p:spPr>
        <p:txBody>
          <a:bodyPr/>
          <a:lstStyle/>
          <a:p>
            <a:pPr indent="-328295"/>
            <a:r>
              <a:rPr lang="en-US" sz="1600">
                <a:solidFill>
                  <a:srgbClr val="003466"/>
                </a:solidFill>
              </a:rPr>
              <a:t>To conceptualize the system's total energy output, the annual generation of 13,479 MWh was compared to the average residential electricity consumption in Minnesota</a:t>
            </a:r>
            <a:endParaRPr lang="en-US"/>
          </a:p>
          <a:p>
            <a:pPr marL="128905" indent="0">
              <a:buNone/>
            </a:pPr>
            <a:endParaRPr lang="en-US" sz="1600">
              <a:solidFill>
                <a:srgbClr val="003466"/>
              </a:solidFill>
            </a:endParaRPr>
          </a:p>
          <a:p>
            <a:pPr indent="-328295"/>
            <a:r>
              <a:rPr lang="en-US" sz="1600">
                <a:solidFill>
                  <a:srgbClr val="003466"/>
                </a:solidFill>
              </a:rPr>
              <a:t> Based on average household usage of 712 kWh per month (8,544 kWh annually), the proposed hydropower system is capable of supplying energy to approximately 1,550 homes per year as shown in the table above.</a:t>
            </a:r>
            <a:endParaRPr lang="en-US"/>
          </a:p>
          <a:p>
            <a:pPr indent="-328295"/>
            <a:endParaRPr lang="en-US" sz="1550"/>
          </a:p>
        </p:txBody>
      </p:sp>
      <p:sp>
        <p:nvSpPr>
          <p:cNvPr id="3" name="Slide Number Placeholder 2">
            <a:extLst>
              <a:ext uri="{FF2B5EF4-FFF2-40B4-BE49-F238E27FC236}">
                <a16:creationId xmlns:a16="http://schemas.microsoft.com/office/drawing/2014/main" id="{E2192A2D-4661-5E21-B749-3162B473AC4A}"/>
              </a:ext>
            </a:extLst>
          </p:cNvPr>
          <p:cNvSpPr>
            <a:spLocks noGrp="1"/>
          </p:cNvSpPr>
          <p:nvPr>
            <p:ph type="sldNum" idx="12"/>
          </p:nvPr>
        </p:nvSpPr>
        <p:spPr>
          <a:xfrm>
            <a:off x="8042434" y="4749851"/>
            <a:ext cx="1098768" cy="393600"/>
          </a:xfrm>
        </p:spPr>
        <p:txBody>
          <a:bodyPr/>
          <a:lstStyle/>
          <a:p>
            <a:r>
              <a:rPr lang="en"/>
              <a:t>Nuzzo, </a:t>
            </a:r>
            <a:fld id="{00000000-1234-1234-1234-123412341234}" type="slidenum">
              <a:rPr lang="en"/>
              <a:pPr/>
              <a:t>41</a:t>
            </a:fld>
            <a:endParaRPr lang="en"/>
          </a:p>
        </p:txBody>
      </p:sp>
      <p:sp>
        <p:nvSpPr>
          <p:cNvPr id="6" name="Google Shape;244;p32">
            <a:extLst>
              <a:ext uri="{FF2B5EF4-FFF2-40B4-BE49-F238E27FC236}">
                <a16:creationId xmlns:a16="http://schemas.microsoft.com/office/drawing/2014/main" id="{2A8895D6-5218-74BA-D037-E55665513740}"/>
              </a:ext>
            </a:extLst>
          </p:cNvPr>
          <p:cNvSpPr txBox="1"/>
          <p:nvPr/>
        </p:nvSpPr>
        <p:spPr>
          <a:xfrm>
            <a:off x="382229" y="0"/>
            <a:ext cx="8379600" cy="853500"/>
          </a:xfrm>
          <a:prstGeom prst="rect">
            <a:avLst/>
          </a:prstGeom>
          <a:noFill/>
          <a:ln>
            <a:noFill/>
          </a:ln>
        </p:spPr>
        <p:txBody>
          <a:bodyPr spcFirstLastPara="1" wrap="square" lIns="91425" tIns="45700" rIns="91425" bIns="45700" anchor="ctr" anchorCtr="0">
            <a:noAutofit/>
          </a:bodyPr>
          <a:lstStyle/>
          <a:p>
            <a:pPr algn="ctr"/>
            <a:r>
              <a:rPr lang="en" sz="2400" b="1">
                <a:solidFill>
                  <a:schemeClr val="lt1"/>
                </a:solidFill>
              </a:rPr>
              <a:t>ENERGY PRODUCTION AND RESIDENTIAL IMPACT</a:t>
            </a:r>
          </a:p>
        </p:txBody>
      </p:sp>
      <p:graphicFrame>
        <p:nvGraphicFramePr>
          <p:cNvPr id="8" name="Table 7">
            <a:extLst>
              <a:ext uri="{FF2B5EF4-FFF2-40B4-BE49-F238E27FC236}">
                <a16:creationId xmlns:a16="http://schemas.microsoft.com/office/drawing/2014/main" id="{3686AD69-13B1-C304-7728-CF299B51C98C}"/>
              </a:ext>
            </a:extLst>
          </p:cNvPr>
          <p:cNvGraphicFramePr>
            <a:graphicFrameLocks noGrp="1"/>
          </p:cNvGraphicFramePr>
          <p:nvPr>
            <p:extLst>
              <p:ext uri="{D42A27DB-BD31-4B8C-83A1-F6EECF244321}">
                <p14:modId xmlns:p14="http://schemas.microsoft.com/office/powerpoint/2010/main" val="1239155661"/>
              </p:ext>
            </p:extLst>
          </p:nvPr>
        </p:nvGraphicFramePr>
        <p:xfrm>
          <a:off x="-1" y="1187768"/>
          <a:ext cx="9144002" cy="1539240"/>
        </p:xfrm>
        <a:graphic>
          <a:graphicData uri="http://schemas.openxmlformats.org/drawingml/2006/table">
            <a:tbl>
              <a:tblPr firstRow="1" bandRow="1">
                <a:tableStyleId>{28456A9D-3179-4D9A-BD51-C93F428C1468}</a:tableStyleId>
              </a:tblPr>
              <a:tblGrid>
                <a:gridCol w="1306286">
                  <a:extLst>
                    <a:ext uri="{9D8B030D-6E8A-4147-A177-3AD203B41FA5}">
                      <a16:colId xmlns:a16="http://schemas.microsoft.com/office/drawing/2014/main" val="780902015"/>
                    </a:ext>
                  </a:extLst>
                </a:gridCol>
                <a:gridCol w="1306286">
                  <a:extLst>
                    <a:ext uri="{9D8B030D-6E8A-4147-A177-3AD203B41FA5}">
                      <a16:colId xmlns:a16="http://schemas.microsoft.com/office/drawing/2014/main" val="601861549"/>
                    </a:ext>
                  </a:extLst>
                </a:gridCol>
                <a:gridCol w="1306286">
                  <a:extLst>
                    <a:ext uri="{9D8B030D-6E8A-4147-A177-3AD203B41FA5}">
                      <a16:colId xmlns:a16="http://schemas.microsoft.com/office/drawing/2014/main" val="3647865852"/>
                    </a:ext>
                  </a:extLst>
                </a:gridCol>
                <a:gridCol w="1306286">
                  <a:extLst>
                    <a:ext uri="{9D8B030D-6E8A-4147-A177-3AD203B41FA5}">
                      <a16:colId xmlns:a16="http://schemas.microsoft.com/office/drawing/2014/main" val="2236790152"/>
                    </a:ext>
                  </a:extLst>
                </a:gridCol>
                <a:gridCol w="1306286">
                  <a:extLst>
                    <a:ext uri="{9D8B030D-6E8A-4147-A177-3AD203B41FA5}">
                      <a16:colId xmlns:a16="http://schemas.microsoft.com/office/drawing/2014/main" val="2122165602"/>
                    </a:ext>
                  </a:extLst>
                </a:gridCol>
                <a:gridCol w="1306286">
                  <a:extLst>
                    <a:ext uri="{9D8B030D-6E8A-4147-A177-3AD203B41FA5}">
                      <a16:colId xmlns:a16="http://schemas.microsoft.com/office/drawing/2014/main" val="1675384702"/>
                    </a:ext>
                  </a:extLst>
                </a:gridCol>
                <a:gridCol w="1306286">
                  <a:extLst>
                    <a:ext uri="{9D8B030D-6E8A-4147-A177-3AD203B41FA5}">
                      <a16:colId xmlns:a16="http://schemas.microsoft.com/office/drawing/2014/main" val="3966874757"/>
                    </a:ext>
                  </a:extLst>
                </a:gridCol>
              </a:tblGrid>
              <a:tr h="0">
                <a:tc>
                  <a:txBody>
                    <a:bodyPr/>
                    <a:lstStyle/>
                    <a:p>
                      <a:pPr algn="ctr" rtl="0" fontAlgn="t">
                        <a:buNone/>
                      </a:pPr>
                      <a:r>
                        <a:rPr lang="en-US" sz="1100" b="1" i="0" u="none" strike="noStrike">
                          <a:solidFill>
                            <a:srgbClr val="FFFFFF"/>
                          </a:solidFill>
                          <a:effectLst/>
                          <a:latin typeface="Arial" panose="020B0604020202020204" pitchFamily="34" charset="0"/>
                        </a:rPr>
                        <a:t>Parameter</a:t>
                      </a:r>
                      <a:endParaRPr lang="en-US">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466"/>
                    </a:solidFill>
                  </a:tcPr>
                </a:tc>
                <a:tc>
                  <a:txBody>
                    <a:bodyPr/>
                    <a:lstStyle/>
                    <a:p>
                      <a:pPr algn="ctr" rtl="0" fontAlgn="t">
                        <a:buNone/>
                      </a:pPr>
                      <a:r>
                        <a:rPr lang="en-US" sz="1100" b="1" i="0" u="none" strike="noStrike">
                          <a:solidFill>
                            <a:srgbClr val="FFFFFF"/>
                          </a:solidFill>
                          <a:effectLst/>
                          <a:latin typeface="Arial" panose="020B0604020202020204" pitchFamily="34" charset="0"/>
                        </a:rPr>
                        <a:t>Installed Capacity (MW)</a:t>
                      </a:r>
                      <a:endParaRPr lang="en-US">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466"/>
                    </a:solidFill>
                  </a:tcPr>
                </a:tc>
                <a:tc>
                  <a:txBody>
                    <a:bodyPr/>
                    <a:lstStyle/>
                    <a:p>
                      <a:pPr algn="ctr" rtl="0" fontAlgn="t">
                        <a:buNone/>
                      </a:pPr>
                      <a:r>
                        <a:rPr lang="en-US" sz="1100" b="1" i="0" u="none" strike="noStrike">
                          <a:solidFill>
                            <a:srgbClr val="FFFFFF"/>
                          </a:solidFill>
                          <a:effectLst/>
                          <a:latin typeface="Arial" panose="020B0604020202020204" pitchFamily="34" charset="0"/>
                        </a:rPr>
                        <a:t>Capacity Factor (%)</a:t>
                      </a:r>
                      <a:endParaRPr lang="en-US">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466"/>
                    </a:solidFill>
                  </a:tcPr>
                </a:tc>
                <a:tc>
                  <a:txBody>
                    <a:bodyPr/>
                    <a:lstStyle/>
                    <a:p>
                      <a:pPr algn="ctr" rtl="0" fontAlgn="t">
                        <a:buNone/>
                      </a:pPr>
                      <a:r>
                        <a:rPr lang="en-US" sz="1100" b="1" i="0" u="none" strike="noStrike">
                          <a:solidFill>
                            <a:srgbClr val="FFFFFF"/>
                          </a:solidFill>
                          <a:effectLst/>
                          <a:latin typeface="Arial" panose="020B0604020202020204" pitchFamily="34" charset="0"/>
                        </a:rPr>
                        <a:t>Annual Energy Production (MWh/yr)</a:t>
                      </a:r>
                      <a:endParaRPr lang="en-US">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466"/>
                    </a:solidFill>
                  </a:tcPr>
                </a:tc>
                <a:tc>
                  <a:txBody>
                    <a:bodyPr/>
                    <a:lstStyle/>
                    <a:p>
                      <a:pPr algn="ctr" rtl="0" fontAlgn="t">
                        <a:buNone/>
                      </a:pPr>
                      <a:r>
                        <a:rPr lang="en-US" sz="1100" b="1" i="0" u="none" strike="noStrike">
                          <a:solidFill>
                            <a:srgbClr val="FFFFFF"/>
                          </a:solidFill>
                          <a:effectLst/>
                          <a:latin typeface="Arial" panose="020B0604020202020204" pitchFamily="34" charset="0"/>
                        </a:rPr>
                        <a:t>Annual Energy Production (kWh/yr)</a:t>
                      </a:r>
                      <a:endParaRPr lang="en-US">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466"/>
                    </a:solidFill>
                  </a:tcPr>
                </a:tc>
                <a:tc>
                  <a:txBody>
                    <a:bodyPr/>
                    <a:lstStyle/>
                    <a:p>
                      <a:pPr algn="ctr" rtl="0" fontAlgn="t">
                        <a:buNone/>
                      </a:pPr>
                      <a:r>
                        <a:rPr lang="en-US" sz="1100" b="1" i="0" u="none" strike="noStrike">
                          <a:solidFill>
                            <a:srgbClr val="FFFFFF"/>
                          </a:solidFill>
                          <a:effectLst/>
                          <a:latin typeface="Arial" panose="020B0604020202020204" pitchFamily="34" charset="0"/>
                        </a:rPr>
                        <a:t>Avg. MN Household Consumption</a:t>
                      </a:r>
                      <a:endParaRPr lang="en-US">
                        <a:effectLst/>
                      </a:endParaRPr>
                    </a:p>
                    <a:p>
                      <a:pPr algn="ctr" rtl="0" fontAlgn="t">
                        <a:buNone/>
                      </a:pPr>
                      <a:r>
                        <a:rPr lang="en-US" sz="1100" b="1" i="0" u="none" strike="noStrike">
                          <a:solidFill>
                            <a:srgbClr val="FFFFFF"/>
                          </a:solidFill>
                          <a:effectLst/>
                          <a:latin typeface="Arial" panose="020B0604020202020204" pitchFamily="34" charset="0"/>
                        </a:rPr>
                        <a:t>(kWh/yr) </a:t>
                      </a:r>
                      <a:endParaRPr lang="en-US">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466"/>
                    </a:solidFill>
                  </a:tcPr>
                </a:tc>
                <a:tc>
                  <a:txBody>
                    <a:bodyPr/>
                    <a:lstStyle/>
                    <a:p>
                      <a:pPr algn="ctr" rtl="0" fontAlgn="t">
                        <a:buNone/>
                      </a:pPr>
                      <a:r>
                        <a:rPr lang="en-US" sz="1100" b="1" i="0" u="none" strike="noStrike">
                          <a:solidFill>
                            <a:srgbClr val="FFFFFF"/>
                          </a:solidFill>
                          <a:effectLst/>
                          <a:latin typeface="Arial" panose="020B0604020202020204" pitchFamily="34" charset="0"/>
                        </a:rPr>
                        <a:t>Equivalent homes Powered</a:t>
                      </a:r>
                      <a:endParaRPr lang="en-US">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466"/>
                    </a:solidFill>
                  </a:tcPr>
                </a:tc>
                <a:extLst>
                  <a:ext uri="{0D108BD9-81ED-4DB2-BD59-A6C34878D82A}">
                    <a16:rowId xmlns:a16="http://schemas.microsoft.com/office/drawing/2014/main" val="2515237461"/>
                  </a:ext>
                </a:extLst>
              </a:tr>
              <a:tr h="0">
                <a:tc>
                  <a:txBody>
                    <a:bodyPr/>
                    <a:lstStyle/>
                    <a:p>
                      <a:pPr algn="ctr" rtl="0" fontAlgn="t">
                        <a:buNone/>
                      </a:pPr>
                      <a:r>
                        <a:rPr lang="en-US" sz="1100" b="0" i="0" u="none" strike="noStrike">
                          <a:solidFill>
                            <a:srgbClr val="000000"/>
                          </a:solidFill>
                          <a:effectLst/>
                          <a:latin typeface="Times New Roman" panose="02020603050405020304" pitchFamily="18" charset="0"/>
                        </a:rPr>
                        <a:t>Hydro</a:t>
                      </a:r>
                      <a:endParaRPr lang="en-US">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buNone/>
                      </a:pPr>
                      <a:r>
                        <a:rPr lang="en-US" sz="1100" b="0" i="0" u="none" strike="noStrike">
                          <a:solidFill>
                            <a:srgbClr val="000000"/>
                          </a:solidFill>
                          <a:effectLst/>
                          <a:latin typeface="Times New Roman" panose="02020603050405020304" pitchFamily="18" charset="0"/>
                        </a:rPr>
                        <a:t>2.17</a:t>
                      </a:r>
                      <a:endParaRPr lang="en-US">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buNone/>
                      </a:pPr>
                      <a:r>
                        <a:rPr lang="en-US" sz="1100" b="0" i="0" u="none" strike="noStrike">
                          <a:solidFill>
                            <a:srgbClr val="000000"/>
                          </a:solidFill>
                          <a:effectLst/>
                          <a:latin typeface="Times New Roman" panose="02020603050405020304" pitchFamily="18" charset="0"/>
                        </a:rPr>
                        <a:t>67</a:t>
                      </a:r>
                      <a:endParaRPr lang="en-US">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buNone/>
                      </a:pPr>
                      <a:r>
                        <a:rPr lang="en-US" sz="1100" b="0" i="0" u="none" strike="noStrike">
                          <a:solidFill>
                            <a:srgbClr val="000000"/>
                          </a:solidFill>
                          <a:effectLst/>
                          <a:latin typeface="Times New Roman" panose="02020603050405020304" pitchFamily="18" charset="0"/>
                        </a:rPr>
                        <a:t>12,699</a:t>
                      </a:r>
                      <a:endParaRPr lang="en-US">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buNone/>
                      </a:pPr>
                      <a:r>
                        <a:rPr lang="en-US" sz="1100" b="0" i="0" u="none" strike="noStrike">
                          <a:solidFill>
                            <a:srgbClr val="000000"/>
                          </a:solidFill>
                          <a:effectLst/>
                          <a:latin typeface="Times New Roman" panose="02020603050405020304" pitchFamily="18" charset="0"/>
                        </a:rPr>
                        <a:t>12,699,000</a:t>
                      </a:r>
                      <a:endParaRPr lang="en-US">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buNone/>
                      </a:pPr>
                      <a:r>
                        <a:rPr lang="en-US" sz="1100" b="0" i="0" u="none" strike="noStrike">
                          <a:solidFill>
                            <a:srgbClr val="000000"/>
                          </a:solidFill>
                          <a:effectLst/>
                          <a:latin typeface="Times New Roman" panose="02020603050405020304" pitchFamily="18" charset="0"/>
                        </a:rPr>
                        <a:t>8,544</a:t>
                      </a:r>
                      <a:endParaRPr lang="en-US">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buNone/>
                      </a:pPr>
                      <a:r>
                        <a:rPr lang="en-US" sz="1100" b="0" i="0" u="none" strike="noStrike">
                          <a:solidFill>
                            <a:srgbClr val="000000"/>
                          </a:solidFill>
                          <a:effectLst/>
                          <a:latin typeface="Times New Roman" panose="02020603050405020304" pitchFamily="18" charset="0"/>
                        </a:rPr>
                        <a:t>1,490</a:t>
                      </a:r>
                      <a:endParaRPr lang="en-US">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8349423"/>
                  </a:ext>
                </a:extLst>
              </a:tr>
              <a:tr h="0">
                <a:tc>
                  <a:txBody>
                    <a:bodyPr/>
                    <a:lstStyle/>
                    <a:p>
                      <a:pPr algn="ctr" rtl="0" fontAlgn="t">
                        <a:buNone/>
                      </a:pPr>
                      <a:r>
                        <a:rPr lang="en-US" sz="1100" b="0" i="0" u="none" strike="noStrike">
                          <a:solidFill>
                            <a:srgbClr val="000000"/>
                          </a:solidFill>
                          <a:effectLst/>
                          <a:latin typeface="Times New Roman" panose="02020603050405020304" pitchFamily="18" charset="0"/>
                        </a:rPr>
                        <a:t>Solar</a:t>
                      </a:r>
                      <a:endParaRPr lang="en-US">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buNone/>
                      </a:pPr>
                      <a:r>
                        <a:rPr lang="en-US" sz="1100" b="0" i="0" u="none" strike="noStrike">
                          <a:solidFill>
                            <a:srgbClr val="000000"/>
                          </a:solidFill>
                          <a:effectLst/>
                          <a:latin typeface="Times New Roman" panose="02020603050405020304" pitchFamily="18" charset="0"/>
                        </a:rPr>
                        <a:t>.25</a:t>
                      </a:r>
                      <a:endParaRPr lang="en-US">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buNone/>
                      </a:pPr>
                      <a:r>
                        <a:rPr lang="en-US" sz="1100" b="0" i="0" u="none" strike="noStrike">
                          <a:solidFill>
                            <a:srgbClr val="000000"/>
                          </a:solidFill>
                          <a:effectLst/>
                          <a:latin typeface="Times New Roman" panose="02020603050405020304" pitchFamily="18" charset="0"/>
                        </a:rPr>
                        <a:t>15.5</a:t>
                      </a:r>
                      <a:endParaRPr lang="en-US">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buNone/>
                      </a:pPr>
                      <a:r>
                        <a:rPr lang="en-US" sz="1100" b="0" i="0" u="none" strike="noStrike">
                          <a:solidFill>
                            <a:srgbClr val="000000"/>
                          </a:solidFill>
                          <a:effectLst/>
                          <a:latin typeface="Times New Roman" panose="02020603050405020304" pitchFamily="18" charset="0"/>
                        </a:rPr>
                        <a:t>480</a:t>
                      </a:r>
                      <a:endParaRPr lang="en-US">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buNone/>
                      </a:pPr>
                      <a:r>
                        <a:rPr lang="en-US" sz="1100" b="0" i="0" u="none" strike="noStrike">
                          <a:solidFill>
                            <a:srgbClr val="000000"/>
                          </a:solidFill>
                          <a:effectLst/>
                          <a:latin typeface="Times New Roman" panose="02020603050405020304" pitchFamily="18" charset="0"/>
                        </a:rPr>
                        <a:t>480,000</a:t>
                      </a:r>
                      <a:endParaRPr lang="en-US">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buNone/>
                      </a:pPr>
                      <a:r>
                        <a:rPr lang="en-US" sz="1100" b="0" i="0" u="none" strike="noStrike">
                          <a:solidFill>
                            <a:srgbClr val="000000"/>
                          </a:solidFill>
                          <a:effectLst/>
                          <a:latin typeface="Times New Roman" panose="02020603050405020304" pitchFamily="18" charset="0"/>
                        </a:rPr>
                        <a:t>8,544</a:t>
                      </a:r>
                      <a:endParaRPr lang="en-US">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buNone/>
                      </a:pPr>
                      <a:r>
                        <a:rPr lang="en-US" sz="1100" b="0" i="0" u="none" strike="noStrike">
                          <a:solidFill>
                            <a:srgbClr val="000000"/>
                          </a:solidFill>
                          <a:effectLst/>
                          <a:latin typeface="Times New Roman" panose="02020603050405020304" pitchFamily="18" charset="0"/>
                        </a:rPr>
                        <a:t>56</a:t>
                      </a:r>
                      <a:endParaRPr lang="en-US">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4015050"/>
                  </a:ext>
                </a:extLst>
              </a:tr>
              <a:tr h="0">
                <a:tc>
                  <a:txBody>
                    <a:bodyPr/>
                    <a:lstStyle/>
                    <a:p>
                      <a:pPr algn="ctr" rtl="0" fontAlgn="t">
                        <a:buNone/>
                      </a:pPr>
                      <a:r>
                        <a:rPr lang="en-US" sz="1100" b="0" i="0" u="none" strike="noStrike">
                          <a:solidFill>
                            <a:srgbClr val="000000"/>
                          </a:solidFill>
                          <a:effectLst/>
                          <a:latin typeface="Times New Roman" panose="02020603050405020304" pitchFamily="18" charset="0"/>
                        </a:rPr>
                        <a:t>Hybrid</a:t>
                      </a:r>
                      <a:endParaRPr lang="en-US">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buNone/>
                      </a:pPr>
                      <a:r>
                        <a:rPr lang="en-US" sz="1100" b="0" i="0" u="none" strike="noStrike">
                          <a:solidFill>
                            <a:srgbClr val="000000"/>
                          </a:solidFill>
                          <a:effectLst/>
                          <a:latin typeface="Times New Roman" panose="02020603050405020304" pitchFamily="18" charset="0"/>
                        </a:rPr>
                        <a:t>2.42</a:t>
                      </a:r>
                      <a:endParaRPr lang="en-US">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buNone/>
                      </a:pPr>
                      <a:r>
                        <a:rPr lang="en-US" sz="1100" b="0" i="0" u="none" strike="noStrike">
                          <a:solidFill>
                            <a:srgbClr val="000000"/>
                          </a:solidFill>
                          <a:effectLst/>
                          <a:latin typeface="Times New Roman" panose="02020603050405020304" pitchFamily="18" charset="0"/>
                        </a:rPr>
                        <a:t>61.9</a:t>
                      </a:r>
                      <a:endParaRPr lang="en-US">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buNone/>
                      </a:pPr>
                      <a:r>
                        <a:rPr lang="en-US" sz="1100" b="0" i="0" u="none" strike="noStrike">
                          <a:solidFill>
                            <a:srgbClr val="000000"/>
                          </a:solidFill>
                          <a:effectLst/>
                          <a:latin typeface="Times New Roman" panose="02020603050405020304" pitchFamily="18" charset="0"/>
                        </a:rPr>
                        <a:t>13,479</a:t>
                      </a:r>
                      <a:endParaRPr lang="en-US">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buNone/>
                      </a:pPr>
                      <a:r>
                        <a:rPr lang="en-US" sz="1100" b="0" i="0" u="none" strike="noStrike">
                          <a:solidFill>
                            <a:srgbClr val="000000"/>
                          </a:solidFill>
                          <a:effectLst/>
                          <a:latin typeface="Times New Roman" panose="02020603050405020304" pitchFamily="18" charset="0"/>
                        </a:rPr>
                        <a:t>13,479,000</a:t>
                      </a:r>
                      <a:endParaRPr lang="en-US">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buNone/>
                      </a:pPr>
                      <a:r>
                        <a:rPr lang="en-US" sz="1100" b="0" i="0" u="none" strike="noStrike">
                          <a:solidFill>
                            <a:srgbClr val="000000"/>
                          </a:solidFill>
                          <a:effectLst/>
                          <a:latin typeface="Times New Roman" panose="02020603050405020304" pitchFamily="18" charset="0"/>
                        </a:rPr>
                        <a:t>8,544</a:t>
                      </a:r>
                      <a:endParaRPr lang="en-US">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buNone/>
                      </a:pPr>
                      <a:r>
                        <a:rPr lang="en-US" sz="1100" b="0" i="0" u="none" strike="noStrike">
                          <a:solidFill>
                            <a:srgbClr val="000000"/>
                          </a:solidFill>
                          <a:effectLst/>
                          <a:latin typeface="Times New Roman" panose="02020603050405020304" pitchFamily="18" charset="0"/>
                        </a:rPr>
                        <a:t>1,546</a:t>
                      </a:r>
                      <a:endParaRPr lang="en-US">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5364929"/>
                  </a:ext>
                </a:extLst>
              </a:tr>
            </a:tbl>
          </a:graphicData>
        </a:graphic>
      </p:graphicFrame>
    </p:spTree>
    <p:extLst>
      <p:ext uri="{BB962C8B-B14F-4D97-AF65-F5344CB8AC3E}">
        <p14:creationId xmlns:p14="http://schemas.microsoft.com/office/powerpoint/2010/main" val="14531486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43">
          <a:extLst>
            <a:ext uri="{FF2B5EF4-FFF2-40B4-BE49-F238E27FC236}">
              <a16:creationId xmlns:a16="http://schemas.microsoft.com/office/drawing/2014/main" id="{FEFC7B48-A921-21FE-B423-1B9303ED3045}"/>
            </a:ext>
          </a:extLst>
        </p:cNvPr>
        <p:cNvGrpSpPr/>
        <p:nvPr/>
      </p:nvGrpSpPr>
      <p:grpSpPr>
        <a:xfrm>
          <a:off x="0" y="0"/>
          <a:ext cx="0" cy="0"/>
          <a:chOff x="0" y="0"/>
          <a:chExt cx="0" cy="0"/>
        </a:xfrm>
      </p:grpSpPr>
      <p:sp>
        <p:nvSpPr>
          <p:cNvPr id="244" name="Google Shape;244;p32">
            <a:extLst>
              <a:ext uri="{FF2B5EF4-FFF2-40B4-BE49-F238E27FC236}">
                <a16:creationId xmlns:a16="http://schemas.microsoft.com/office/drawing/2014/main" id="{F77F95BB-24D3-612C-EF64-1EAF29B43E64}"/>
              </a:ext>
            </a:extLst>
          </p:cNvPr>
          <p:cNvSpPr txBox="1"/>
          <p:nvPr/>
        </p:nvSpPr>
        <p:spPr>
          <a:xfrm>
            <a:off x="382229" y="0"/>
            <a:ext cx="8379600" cy="853500"/>
          </a:xfrm>
          <a:prstGeom prst="rect">
            <a:avLst/>
          </a:prstGeom>
          <a:noFill/>
          <a:ln>
            <a:noFill/>
          </a:ln>
        </p:spPr>
        <p:txBody>
          <a:bodyPr spcFirstLastPara="1" wrap="square" lIns="91425" tIns="45700" rIns="91425" bIns="45700" anchor="ctr" anchorCtr="0">
            <a:noAutofit/>
          </a:bodyPr>
          <a:lstStyle/>
          <a:p>
            <a:pPr algn="ctr"/>
            <a:r>
              <a:rPr lang="en" sz="2400" b="1">
                <a:solidFill>
                  <a:schemeClr val="lt1"/>
                </a:solidFill>
              </a:rPr>
              <a:t>FEASIBILITY CONCLUSION</a:t>
            </a:r>
          </a:p>
        </p:txBody>
      </p:sp>
      <p:sp>
        <p:nvSpPr>
          <p:cNvPr id="2" name="Slide Number Placeholder 1">
            <a:extLst>
              <a:ext uri="{FF2B5EF4-FFF2-40B4-BE49-F238E27FC236}">
                <a16:creationId xmlns:a16="http://schemas.microsoft.com/office/drawing/2014/main" id="{DD71964E-56BD-BF36-9310-B708F9B6725B}"/>
              </a:ext>
            </a:extLst>
          </p:cNvPr>
          <p:cNvSpPr>
            <a:spLocks noGrp="1"/>
          </p:cNvSpPr>
          <p:nvPr>
            <p:ph type="sldNum" idx="12"/>
          </p:nvPr>
        </p:nvSpPr>
        <p:spPr>
          <a:xfrm>
            <a:off x="7985284" y="4749851"/>
            <a:ext cx="1159887" cy="393600"/>
          </a:xfrm>
        </p:spPr>
        <p:txBody>
          <a:bodyPr/>
          <a:lstStyle/>
          <a:p>
            <a:r>
              <a:rPr lang="en"/>
              <a:t>Jones, </a:t>
            </a:r>
            <a:fld id="{00000000-1234-1234-1234-123412341234}" type="slidenum">
              <a:rPr lang="en"/>
              <a:t>42</a:t>
            </a:fld>
            <a:endParaRPr lang="en-US"/>
          </a:p>
        </p:txBody>
      </p:sp>
      <p:sp>
        <p:nvSpPr>
          <p:cNvPr id="3" name="TextBox 2">
            <a:extLst>
              <a:ext uri="{FF2B5EF4-FFF2-40B4-BE49-F238E27FC236}">
                <a16:creationId xmlns:a16="http://schemas.microsoft.com/office/drawing/2014/main" id="{07D8A5C3-436B-9CC0-ABBC-07914825AB58}"/>
              </a:ext>
            </a:extLst>
          </p:cNvPr>
          <p:cNvSpPr txBox="1"/>
          <p:nvPr/>
        </p:nvSpPr>
        <p:spPr>
          <a:xfrm>
            <a:off x="142875" y="1017221"/>
            <a:ext cx="3096235" cy="20005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2"/>
                </a:solidFill>
              </a:rPr>
              <a:t>Technical Feasibility</a:t>
            </a:r>
          </a:p>
          <a:p>
            <a:pPr>
              <a:buChar char="•"/>
            </a:pPr>
            <a:r>
              <a:rPr lang="en-US" sz="1200">
                <a:solidFill>
                  <a:schemeClr val="bg2"/>
                </a:solidFill>
              </a:rPr>
              <a:t> Achieves </a:t>
            </a:r>
            <a:r>
              <a:rPr lang="en-US" sz="1200" b="1">
                <a:solidFill>
                  <a:schemeClr val="bg2"/>
                </a:solidFill>
              </a:rPr>
              <a:t>2.17 MW capacity</a:t>
            </a:r>
            <a:r>
              <a:rPr lang="en-US" sz="1200">
                <a:solidFill>
                  <a:schemeClr val="bg2"/>
                </a:solidFill>
              </a:rPr>
              <a:t> (within 1–10 MW target) </a:t>
            </a:r>
          </a:p>
          <a:p>
            <a:pPr>
              <a:buChar char="•"/>
            </a:pPr>
            <a:r>
              <a:rPr lang="en-US" sz="1200">
                <a:solidFill>
                  <a:schemeClr val="bg2"/>
                </a:solidFill>
              </a:rPr>
              <a:t> </a:t>
            </a:r>
            <a:r>
              <a:rPr lang="en-US" sz="1200" b="1">
                <a:solidFill>
                  <a:schemeClr val="bg2"/>
                </a:solidFill>
              </a:rPr>
              <a:t>~120 RPM</a:t>
            </a:r>
            <a:r>
              <a:rPr lang="en-US" sz="1200">
                <a:solidFill>
                  <a:schemeClr val="bg2"/>
                </a:solidFill>
              </a:rPr>
              <a:t> operating region (model-validated)</a:t>
            </a:r>
          </a:p>
          <a:p>
            <a:pPr>
              <a:buChar char="•"/>
            </a:pPr>
            <a:r>
              <a:rPr lang="en-US" sz="1200" b="1">
                <a:solidFill>
                  <a:schemeClr val="bg2"/>
                </a:solidFill>
              </a:rPr>
              <a:t> 67% capacity factor</a:t>
            </a:r>
            <a:r>
              <a:rPr lang="en-US" sz="1200">
                <a:solidFill>
                  <a:schemeClr val="bg2"/>
                </a:solidFill>
              </a:rPr>
              <a:t> indicates strong  flow utilization </a:t>
            </a:r>
          </a:p>
          <a:p>
            <a:pPr>
              <a:buChar char="•"/>
            </a:pPr>
            <a:r>
              <a:rPr lang="en-US" sz="1200">
                <a:solidFill>
                  <a:schemeClr val="bg2"/>
                </a:solidFill>
              </a:rPr>
              <a:t> Compatible with </a:t>
            </a:r>
            <a:r>
              <a:rPr lang="en-US" sz="1200" b="1">
                <a:solidFill>
                  <a:schemeClr val="bg2"/>
                </a:solidFill>
              </a:rPr>
              <a:t>low-head (~5.21 m) site conditions</a:t>
            </a:r>
            <a:endParaRPr lang="en-US" sz="1200">
              <a:solidFill>
                <a:schemeClr val="bg2"/>
              </a:solidFill>
            </a:endParaRPr>
          </a:p>
          <a:p>
            <a:pPr marL="285750" indent="-285750">
              <a:buChar char="•"/>
            </a:pPr>
            <a:endParaRPr lang="en-US">
              <a:solidFill>
                <a:schemeClr val="bg2"/>
              </a:solidFill>
            </a:endParaRPr>
          </a:p>
        </p:txBody>
      </p:sp>
      <p:sp>
        <p:nvSpPr>
          <p:cNvPr id="4" name="TextBox 3">
            <a:extLst>
              <a:ext uri="{FF2B5EF4-FFF2-40B4-BE49-F238E27FC236}">
                <a16:creationId xmlns:a16="http://schemas.microsoft.com/office/drawing/2014/main" id="{EC72C9A1-9432-9A91-6606-CDF373F7EC9E}"/>
              </a:ext>
            </a:extLst>
          </p:cNvPr>
          <p:cNvSpPr txBox="1"/>
          <p:nvPr/>
        </p:nvSpPr>
        <p:spPr>
          <a:xfrm>
            <a:off x="3228120" y="1019663"/>
            <a:ext cx="2682875"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2"/>
                </a:solidFill>
              </a:rPr>
              <a:t>Economic Feasibility</a:t>
            </a:r>
          </a:p>
          <a:p>
            <a:pPr>
              <a:buChar char="•"/>
            </a:pPr>
            <a:r>
              <a:rPr lang="en-US" sz="1200" b="1">
                <a:solidFill>
                  <a:schemeClr val="bg2"/>
                </a:solidFill>
              </a:rPr>
              <a:t> LCOE: $79.61/MWh (competitive)</a:t>
            </a:r>
            <a:r>
              <a:rPr lang="en-US" sz="1200">
                <a:solidFill>
                  <a:schemeClr val="bg2"/>
                </a:solidFill>
              </a:rPr>
              <a:t> </a:t>
            </a:r>
          </a:p>
          <a:p>
            <a:pPr>
              <a:buChar char="•"/>
            </a:pPr>
            <a:r>
              <a:rPr lang="en-US" sz="1200">
                <a:solidFill>
                  <a:schemeClr val="bg2"/>
                </a:solidFill>
              </a:rPr>
              <a:t> CAPEX and OPEX within </a:t>
            </a:r>
            <a:r>
              <a:rPr lang="en-US" sz="1200" b="1">
                <a:solidFill>
                  <a:schemeClr val="bg2"/>
                </a:solidFill>
              </a:rPr>
              <a:t>small hydropower norms</a:t>
            </a:r>
            <a:r>
              <a:rPr lang="en-US" sz="1200">
                <a:solidFill>
                  <a:schemeClr val="bg2"/>
                </a:solidFill>
              </a:rPr>
              <a:t> </a:t>
            </a:r>
            <a:endParaRPr lang="en-US">
              <a:solidFill>
                <a:schemeClr val="bg2"/>
              </a:solidFill>
            </a:endParaRPr>
          </a:p>
          <a:p>
            <a:pPr>
              <a:buChar char="•"/>
            </a:pPr>
            <a:r>
              <a:rPr lang="en-US" sz="1200">
                <a:solidFill>
                  <a:schemeClr val="bg2"/>
                </a:solidFill>
              </a:rPr>
              <a:t> Strong </a:t>
            </a:r>
            <a:r>
              <a:rPr lang="en-US" sz="1200" b="1">
                <a:solidFill>
                  <a:schemeClr val="bg2"/>
                </a:solidFill>
              </a:rPr>
              <a:t>annual energy output (~12,699 MWh)</a:t>
            </a:r>
            <a:r>
              <a:rPr lang="en-US" sz="1200">
                <a:solidFill>
                  <a:schemeClr val="bg2"/>
                </a:solidFill>
              </a:rPr>
              <a:t> </a:t>
            </a:r>
            <a:endParaRPr lang="en-US">
              <a:solidFill>
                <a:schemeClr val="bg2"/>
              </a:solidFill>
            </a:endParaRPr>
          </a:p>
          <a:p>
            <a:pPr>
              <a:buChar char="•"/>
            </a:pPr>
            <a:r>
              <a:rPr lang="en-US" sz="1200">
                <a:solidFill>
                  <a:schemeClr val="bg2"/>
                </a:solidFill>
              </a:rPr>
              <a:t> Demonstrates </a:t>
            </a:r>
            <a:r>
              <a:rPr lang="en-US" sz="1200" b="1">
                <a:solidFill>
                  <a:schemeClr val="bg2"/>
                </a:solidFill>
              </a:rPr>
              <a:t>viable cost-to-energy balance</a:t>
            </a:r>
            <a:endParaRPr lang="en-US">
              <a:solidFill>
                <a:schemeClr val="bg2"/>
              </a:solidFill>
            </a:endParaRPr>
          </a:p>
          <a:p>
            <a:pPr marL="285750" indent="-285750">
              <a:buChar char="•"/>
            </a:pPr>
            <a:endParaRPr lang="en-US" sz="1200">
              <a:solidFill>
                <a:schemeClr val="bg2"/>
              </a:solidFill>
            </a:endParaRPr>
          </a:p>
        </p:txBody>
      </p:sp>
      <p:sp>
        <p:nvSpPr>
          <p:cNvPr id="5" name="TextBox 4">
            <a:extLst>
              <a:ext uri="{FF2B5EF4-FFF2-40B4-BE49-F238E27FC236}">
                <a16:creationId xmlns:a16="http://schemas.microsoft.com/office/drawing/2014/main" id="{3430F11D-8CA8-AE6F-67DB-A935D3A98DC3}"/>
              </a:ext>
            </a:extLst>
          </p:cNvPr>
          <p:cNvSpPr txBox="1"/>
          <p:nvPr/>
        </p:nvSpPr>
        <p:spPr>
          <a:xfrm>
            <a:off x="6094778" y="1017220"/>
            <a:ext cx="2666999" cy="19697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2"/>
                </a:solidFill>
              </a:rPr>
              <a:t>Site &amp; Regulatory Feasibility</a:t>
            </a:r>
          </a:p>
          <a:p>
            <a:pPr>
              <a:buChar char="•"/>
            </a:pPr>
            <a:r>
              <a:rPr lang="en-US" sz="1200" b="1">
                <a:solidFill>
                  <a:schemeClr val="bg2"/>
                </a:solidFill>
              </a:rPr>
              <a:t> 15% diversion ratio</a:t>
            </a:r>
            <a:r>
              <a:rPr lang="en-US" sz="1200">
                <a:solidFill>
                  <a:schemeClr val="bg2"/>
                </a:solidFill>
              </a:rPr>
              <a:t> within environmental limits </a:t>
            </a:r>
          </a:p>
          <a:p>
            <a:pPr>
              <a:buChar char="•"/>
            </a:pPr>
            <a:r>
              <a:rPr lang="en-US" sz="1200" b="1">
                <a:solidFill>
                  <a:schemeClr val="bg2"/>
                </a:solidFill>
              </a:rPr>
              <a:t> 0.6 km grid connection</a:t>
            </a:r>
            <a:r>
              <a:rPr lang="en-US" sz="1200">
                <a:solidFill>
                  <a:schemeClr val="bg2"/>
                </a:solidFill>
              </a:rPr>
              <a:t> minimizes cost </a:t>
            </a:r>
            <a:endParaRPr lang="en-US">
              <a:solidFill>
                <a:schemeClr val="bg2"/>
              </a:solidFill>
            </a:endParaRPr>
          </a:p>
          <a:p>
            <a:pPr>
              <a:buChar char="•"/>
            </a:pPr>
            <a:r>
              <a:rPr lang="en-US" sz="1200">
                <a:solidFill>
                  <a:schemeClr val="bg2"/>
                </a:solidFill>
              </a:rPr>
              <a:t> Utilizes </a:t>
            </a:r>
            <a:r>
              <a:rPr lang="en-US" sz="1200" b="1">
                <a:solidFill>
                  <a:schemeClr val="bg2"/>
                </a:solidFill>
              </a:rPr>
              <a:t>existing dam infrastructure</a:t>
            </a:r>
            <a:r>
              <a:rPr lang="en-US" sz="1200">
                <a:solidFill>
                  <a:schemeClr val="bg2"/>
                </a:solidFill>
              </a:rPr>
              <a:t> </a:t>
            </a:r>
            <a:endParaRPr lang="en-US">
              <a:solidFill>
                <a:schemeClr val="bg2"/>
              </a:solidFill>
            </a:endParaRPr>
          </a:p>
          <a:p>
            <a:pPr>
              <a:buChar char="•"/>
            </a:pPr>
            <a:r>
              <a:rPr lang="en-US" sz="1200">
                <a:solidFill>
                  <a:schemeClr val="bg2"/>
                </a:solidFill>
              </a:rPr>
              <a:t> Meets key </a:t>
            </a:r>
            <a:r>
              <a:rPr lang="en-US" sz="1200" b="1">
                <a:solidFill>
                  <a:schemeClr val="bg2"/>
                </a:solidFill>
              </a:rPr>
              <a:t>regulatory and stakeholder constraints</a:t>
            </a:r>
            <a:endParaRPr lang="en-US">
              <a:solidFill>
                <a:schemeClr val="bg2"/>
              </a:solidFill>
            </a:endParaRPr>
          </a:p>
          <a:p>
            <a:pPr marL="285750" indent="-285750">
              <a:buChar char="•"/>
            </a:pPr>
            <a:endParaRPr lang="en-US" sz="1200">
              <a:solidFill>
                <a:schemeClr val="bg2"/>
              </a:solidFill>
            </a:endParaRPr>
          </a:p>
        </p:txBody>
      </p:sp>
      <p:sp>
        <p:nvSpPr>
          <p:cNvPr id="6" name="TextBox 5">
            <a:extLst>
              <a:ext uri="{FF2B5EF4-FFF2-40B4-BE49-F238E27FC236}">
                <a16:creationId xmlns:a16="http://schemas.microsoft.com/office/drawing/2014/main" id="{399C5B9E-D32F-03ED-7F7D-4AB9BAF73EE8}"/>
              </a:ext>
            </a:extLst>
          </p:cNvPr>
          <p:cNvSpPr txBox="1"/>
          <p:nvPr/>
        </p:nvSpPr>
        <p:spPr>
          <a:xfrm>
            <a:off x="272317" y="3318485"/>
            <a:ext cx="860424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bg2"/>
                </a:solidFill>
              </a:rPr>
              <a:t>The proposed system is technically, economically, and environmentally feasible for implementation at Coon Rapids Dam.</a:t>
            </a:r>
          </a:p>
        </p:txBody>
      </p:sp>
    </p:spTree>
    <p:extLst>
      <p:ext uri="{BB962C8B-B14F-4D97-AF65-F5344CB8AC3E}">
        <p14:creationId xmlns:p14="http://schemas.microsoft.com/office/powerpoint/2010/main" val="1389922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43">
          <a:extLst>
            <a:ext uri="{FF2B5EF4-FFF2-40B4-BE49-F238E27FC236}">
              <a16:creationId xmlns:a16="http://schemas.microsoft.com/office/drawing/2014/main" id="{D041EA0D-1D0C-60B4-CC20-3D20799180B2}"/>
            </a:ext>
          </a:extLst>
        </p:cNvPr>
        <p:cNvGrpSpPr/>
        <p:nvPr/>
      </p:nvGrpSpPr>
      <p:grpSpPr>
        <a:xfrm>
          <a:off x="0" y="0"/>
          <a:ext cx="0" cy="0"/>
          <a:chOff x="0" y="0"/>
          <a:chExt cx="0" cy="0"/>
        </a:xfrm>
      </p:grpSpPr>
      <p:sp>
        <p:nvSpPr>
          <p:cNvPr id="244" name="Google Shape;244;p32">
            <a:extLst>
              <a:ext uri="{FF2B5EF4-FFF2-40B4-BE49-F238E27FC236}">
                <a16:creationId xmlns:a16="http://schemas.microsoft.com/office/drawing/2014/main" id="{ADE09294-E913-B4A1-DE55-457DE702F125}"/>
              </a:ext>
            </a:extLst>
          </p:cNvPr>
          <p:cNvSpPr txBox="1"/>
          <p:nvPr/>
        </p:nvSpPr>
        <p:spPr>
          <a:xfrm>
            <a:off x="382229" y="0"/>
            <a:ext cx="8379600" cy="853500"/>
          </a:xfrm>
          <a:prstGeom prst="rect">
            <a:avLst/>
          </a:prstGeom>
          <a:noFill/>
          <a:ln>
            <a:noFill/>
          </a:ln>
        </p:spPr>
        <p:txBody>
          <a:bodyPr spcFirstLastPara="1" wrap="square" lIns="91425" tIns="45700" rIns="91425" bIns="45700" anchor="ctr" anchorCtr="0">
            <a:noAutofit/>
          </a:bodyPr>
          <a:lstStyle/>
          <a:p>
            <a:pPr algn="ctr"/>
            <a:r>
              <a:rPr lang="en" sz="2400" b="1">
                <a:solidFill>
                  <a:schemeClr val="lt1"/>
                </a:solidFill>
              </a:rPr>
              <a:t>FUTURE WORK</a:t>
            </a:r>
          </a:p>
        </p:txBody>
      </p:sp>
      <p:sp>
        <p:nvSpPr>
          <p:cNvPr id="2" name="Slide Number Placeholder 1">
            <a:extLst>
              <a:ext uri="{FF2B5EF4-FFF2-40B4-BE49-F238E27FC236}">
                <a16:creationId xmlns:a16="http://schemas.microsoft.com/office/drawing/2014/main" id="{6097F5E3-CD1D-F04B-D53F-98E91323BBF3}"/>
              </a:ext>
            </a:extLst>
          </p:cNvPr>
          <p:cNvSpPr>
            <a:spLocks noGrp="1"/>
          </p:cNvSpPr>
          <p:nvPr>
            <p:ph type="sldNum" idx="12"/>
          </p:nvPr>
        </p:nvSpPr>
        <p:spPr>
          <a:xfrm>
            <a:off x="8159909" y="4749851"/>
            <a:ext cx="985262" cy="393600"/>
          </a:xfrm>
        </p:spPr>
        <p:txBody>
          <a:bodyPr/>
          <a:lstStyle/>
          <a:p>
            <a:r>
              <a:rPr lang="en"/>
              <a:t>Jones, </a:t>
            </a:r>
            <a:fld id="{00000000-1234-1234-1234-123412341234}" type="slidenum">
              <a:rPr lang="en"/>
              <a:t>43</a:t>
            </a:fld>
            <a:endParaRPr lang="en-US"/>
          </a:p>
        </p:txBody>
      </p:sp>
      <p:sp>
        <p:nvSpPr>
          <p:cNvPr id="3" name="TextBox 2">
            <a:extLst>
              <a:ext uri="{FF2B5EF4-FFF2-40B4-BE49-F238E27FC236}">
                <a16:creationId xmlns:a16="http://schemas.microsoft.com/office/drawing/2014/main" id="{CED514E3-420D-7C7C-5BDA-AB04498E51B4}"/>
              </a:ext>
            </a:extLst>
          </p:cNvPr>
          <p:cNvSpPr txBox="1"/>
          <p:nvPr/>
        </p:nvSpPr>
        <p:spPr>
          <a:xfrm>
            <a:off x="379779" y="1169254"/>
            <a:ext cx="3988289"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2"/>
                </a:solidFill>
              </a:rPr>
              <a:t>Detailed Design &amp; Engineering</a:t>
            </a:r>
          </a:p>
          <a:p>
            <a:pPr marL="285750" indent="-285750">
              <a:buChar char="•"/>
            </a:pPr>
            <a:r>
              <a:rPr lang="en-US">
                <a:solidFill>
                  <a:schemeClr val="bg2"/>
                </a:solidFill>
              </a:rPr>
              <a:t>Finalize turbine and generator specifications</a:t>
            </a:r>
          </a:p>
          <a:p>
            <a:pPr marL="285750" indent="-285750">
              <a:buChar char="•"/>
            </a:pPr>
            <a:r>
              <a:rPr lang="en-US">
                <a:solidFill>
                  <a:schemeClr val="bg2"/>
                </a:solidFill>
              </a:rPr>
              <a:t>Perform detailed structural and hydraulic analysis</a:t>
            </a:r>
          </a:p>
          <a:p>
            <a:pPr marL="285750" indent="-285750">
              <a:buChar char="•"/>
            </a:pPr>
            <a:r>
              <a:rPr lang="en-US">
                <a:solidFill>
                  <a:schemeClr val="bg2"/>
                </a:solidFill>
              </a:rPr>
              <a:t>Develop full CAD and construction drawings</a:t>
            </a:r>
          </a:p>
          <a:p>
            <a:pPr marL="285750" indent="-285750">
              <a:buChar char="•"/>
            </a:pPr>
            <a:endParaRPr lang="en-US">
              <a:solidFill>
                <a:schemeClr val="bg2"/>
              </a:solidFill>
            </a:endParaRPr>
          </a:p>
          <a:p>
            <a:r>
              <a:rPr lang="en-US" b="1">
                <a:solidFill>
                  <a:schemeClr val="bg2"/>
                </a:solidFill>
              </a:rPr>
              <a:t>Scale-Up &amp; Validation</a:t>
            </a:r>
          </a:p>
          <a:p>
            <a:pPr marL="285750" indent="-285750">
              <a:buChar char="•"/>
            </a:pPr>
            <a:r>
              <a:rPr lang="en-US">
                <a:solidFill>
                  <a:schemeClr val="bg2"/>
                </a:solidFill>
              </a:rPr>
              <a:t>Transition from lab scale prototype to full scale system</a:t>
            </a:r>
          </a:p>
          <a:p>
            <a:pPr marL="285750" indent="-285750">
              <a:buChar char="•"/>
            </a:pPr>
            <a:r>
              <a:rPr lang="en-US">
                <a:solidFill>
                  <a:schemeClr val="bg2"/>
                </a:solidFill>
              </a:rPr>
              <a:t>Validate performance under real river flow conditions</a:t>
            </a:r>
          </a:p>
          <a:p>
            <a:pPr marL="285750" indent="-285750">
              <a:buChar char="•"/>
            </a:pPr>
            <a:r>
              <a:rPr lang="en-US">
                <a:solidFill>
                  <a:schemeClr val="bg2"/>
                </a:solidFill>
              </a:rPr>
              <a:t>Compare full scale behavior to modeled predictions</a:t>
            </a:r>
          </a:p>
          <a:p>
            <a:endParaRPr lang="en-US"/>
          </a:p>
        </p:txBody>
      </p:sp>
      <p:sp>
        <p:nvSpPr>
          <p:cNvPr id="4" name="TextBox 3">
            <a:extLst>
              <a:ext uri="{FF2B5EF4-FFF2-40B4-BE49-F238E27FC236}">
                <a16:creationId xmlns:a16="http://schemas.microsoft.com/office/drawing/2014/main" id="{F4CFB8C8-9D49-E181-4BD1-EDBAA7D871AA}"/>
              </a:ext>
            </a:extLst>
          </p:cNvPr>
          <p:cNvSpPr txBox="1"/>
          <p:nvPr/>
        </p:nvSpPr>
        <p:spPr>
          <a:xfrm>
            <a:off x="4573220" y="1167423"/>
            <a:ext cx="4365625"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2"/>
                </a:solidFill>
              </a:rPr>
              <a:t>Permitting &amp; Implementation</a:t>
            </a:r>
          </a:p>
          <a:p>
            <a:pPr marL="285750" indent="-285750">
              <a:buChar char="•"/>
            </a:pPr>
            <a:r>
              <a:rPr lang="en-US">
                <a:solidFill>
                  <a:schemeClr val="bg2"/>
                </a:solidFill>
              </a:rPr>
              <a:t>Initiate FERC and environmental permitting process</a:t>
            </a:r>
          </a:p>
          <a:p>
            <a:pPr marL="285750" indent="-285750">
              <a:buChar char="•"/>
            </a:pPr>
            <a:r>
              <a:rPr lang="en-US">
                <a:solidFill>
                  <a:schemeClr val="bg2"/>
                </a:solidFill>
              </a:rPr>
              <a:t>Coordinate with stakeholders (DNR, park, utilities)</a:t>
            </a:r>
          </a:p>
          <a:p>
            <a:pPr marL="285750" indent="-285750">
              <a:buChar char="•"/>
            </a:pPr>
            <a:r>
              <a:rPr lang="en-US">
                <a:solidFill>
                  <a:schemeClr val="bg2"/>
                </a:solidFill>
              </a:rPr>
              <a:t>Develop construction and installation plan</a:t>
            </a:r>
          </a:p>
          <a:p>
            <a:pPr marL="285750" indent="-285750">
              <a:buChar char="•"/>
            </a:pPr>
            <a:endParaRPr lang="en-US">
              <a:solidFill>
                <a:schemeClr val="bg2"/>
              </a:solidFill>
            </a:endParaRPr>
          </a:p>
          <a:p>
            <a:r>
              <a:rPr lang="en-US" b="1">
                <a:solidFill>
                  <a:schemeClr val="bg2"/>
                </a:solidFill>
              </a:rPr>
              <a:t>Economic Refinement</a:t>
            </a:r>
          </a:p>
          <a:p>
            <a:pPr marL="285750" indent="-285750">
              <a:buChar char="•"/>
            </a:pPr>
            <a:r>
              <a:rPr lang="en-US">
                <a:solidFill>
                  <a:schemeClr val="bg2"/>
                </a:solidFill>
              </a:rPr>
              <a:t>Refine CAPEX / OPEX using vendor and contractor quotes</a:t>
            </a:r>
          </a:p>
          <a:p>
            <a:pPr marL="285750" indent="-285750">
              <a:buChar char="•"/>
            </a:pPr>
            <a:r>
              <a:rPr lang="en-US">
                <a:solidFill>
                  <a:schemeClr val="bg2"/>
                </a:solidFill>
              </a:rPr>
              <a:t>Perform sensitivity analysis on flow variability and pricing</a:t>
            </a:r>
          </a:p>
          <a:p>
            <a:pPr marL="285750" indent="-285750">
              <a:buChar char="•"/>
            </a:pPr>
            <a:r>
              <a:rPr lang="en-US">
                <a:solidFill>
                  <a:schemeClr val="bg2"/>
                </a:solidFill>
              </a:rPr>
              <a:t>Evaluate long-term operation and maintenance cost</a:t>
            </a:r>
          </a:p>
        </p:txBody>
      </p:sp>
    </p:spTree>
    <p:extLst>
      <p:ext uri="{BB962C8B-B14F-4D97-AF65-F5344CB8AC3E}">
        <p14:creationId xmlns:p14="http://schemas.microsoft.com/office/powerpoint/2010/main" val="24843007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43">
          <a:extLst>
            <a:ext uri="{FF2B5EF4-FFF2-40B4-BE49-F238E27FC236}">
              <a16:creationId xmlns:a16="http://schemas.microsoft.com/office/drawing/2014/main" id="{64726C71-C989-38BA-34BB-E79C07E7A9D8}"/>
            </a:ext>
          </a:extLst>
        </p:cNvPr>
        <p:cNvGrpSpPr/>
        <p:nvPr/>
      </p:nvGrpSpPr>
      <p:grpSpPr>
        <a:xfrm>
          <a:off x="0" y="0"/>
          <a:ext cx="0" cy="0"/>
          <a:chOff x="0" y="0"/>
          <a:chExt cx="0" cy="0"/>
        </a:xfrm>
      </p:grpSpPr>
      <p:sp>
        <p:nvSpPr>
          <p:cNvPr id="244" name="Google Shape;244;p32">
            <a:extLst>
              <a:ext uri="{FF2B5EF4-FFF2-40B4-BE49-F238E27FC236}">
                <a16:creationId xmlns:a16="http://schemas.microsoft.com/office/drawing/2014/main" id="{27B08E81-E3F1-0B8D-D50B-C1810FCD52B1}"/>
              </a:ext>
            </a:extLst>
          </p:cNvPr>
          <p:cNvSpPr txBox="1"/>
          <p:nvPr/>
        </p:nvSpPr>
        <p:spPr>
          <a:xfrm>
            <a:off x="382229" y="0"/>
            <a:ext cx="8379600" cy="853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2400" b="1">
                <a:solidFill>
                  <a:schemeClr val="lt1"/>
                </a:solidFill>
              </a:rPr>
              <a:t>CONCLUSION</a:t>
            </a:r>
          </a:p>
        </p:txBody>
      </p:sp>
      <p:sp>
        <p:nvSpPr>
          <p:cNvPr id="2" name="Slide Number Placeholder 1">
            <a:extLst>
              <a:ext uri="{FF2B5EF4-FFF2-40B4-BE49-F238E27FC236}">
                <a16:creationId xmlns:a16="http://schemas.microsoft.com/office/drawing/2014/main" id="{6F81E469-4B25-7DF6-CEEA-69D147FEC8F5}"/>
              </a:ext>
            </a:extLst>
          </p:cNvPr>
          <p:cNvSpPr>
            <a:spLocks noGrp="1"/>
          </p:cNvSpPr>
          <p:nvPr>
            <p:ph type="sldNum" idx="12"/>
          </p:nvPr>
        </p:nvSpPr>
        <p:spPr>
          <a:xfrm>
            <a:off x="8088472" y="4749851"/>
            <a:ext cx="1056699" cy="393600"/>
          </a:xfrm>
        </p:spPr>
        <p:txBody>
          <a:bodyPr/>
          <a:lstStyle/>
          <a:p>
            <a:r>
              <a:rPr lang="en"/>
              <a:t>Jones, </a:t>
            </a:r>
            <a:fld id="{00000000-1234-1234-1234-123412341234}" type="slidenum">
              <a:rPr lang="en"/>
              <a:t>44</a:t>
            </a:fld>
            <a:endParaRPr lang="en-US"/>
          </a:p>
        </p:txBody>
      </p:sp>
      <p:sp>
        <p:nvSpPr>
          <p:cNvPr id="3" name="TextBox 2">
            <a:extLst>
              <a:ext uri="{FF2B5EF4-FFF2-40B4-BE49-F238E27FC236}">
                <a16:creationId xmlns:a16="http://schemas.microsoft.com/office/drawing/2014/main" id="{F545E79B-2245-8E6D-57CD-FE33F0692D89}"/>
              </a:ext>
            </a:extLst>
          </p:cNvPr>
          <p:cNvSpPr txBox="1"/>
          <p:nvPr/>
        </p:nvSpPr>
        <p:spPr>
          <a:xfrm>
            <a:off x="253999" y="944562"/>
            <a:ext cx="7090629" cy="30162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2"/>
                </a:solidFill>
              </a:rPr>
              <a:t>Project Summary</a:t>
            </a:r>
          </a:p>
          <a:p>
            <a:pPr marL="285750" indent="-285750">
              <a:buChar char="•"/>
            </a:pPr>
            <a:r>
              <a:rPr lang="en-US" sz="1200">
                <a:solidFill>
                  <a:schemeClr val="bg2"/>
                </a:solidFill>
              </a:rPr>
              <a:t>Developed a </a:t>
            </a:r>
            <a:r>
              <a:rPr lang="en-US" sz="1200" b="1">
                <a:solidFill>
                  <a:schemeClr val="bg2"/>
                </a:solidFill>
              </a:rPr>
              <a:t>2.17 MW</a:t>
            </a:r>
            <a:r>
              <a:rPr lang="en-US" sz="1200">
                <a:solidFill>
                  <a:schemeClr val="bg2"/>
                </a:solidFill>
              </a:rPr>
              <a:t> hydropower system at Coon Rapids Dam</a:t>
            </a:r>
          </a:p>
          <a:p>
            <a:pPr marL="285750" indent="-285750">
              <a:buChar char="•"/>
            </a:pPr>
            <a:r>
              <a:rPr lang="en-US" sz="1200">
                <a:solidFill>
                  <a:schemeClr val="bg2"/>
                </a:solidFill>
              </a:rPr>
              <a:t>Designed a </a:t>
            </a:r>
            <a:r>
              <a:rPr lang="en-US" sz="1200" b="1">
                <a:solidFill>
                  <a:schemeClr val="bg2"/>
                </a:solidFill>
              </a:rPr>
              <a:t>full dam retrofit with 5 turbine units</a:t>
            </a:r>
          </a:p>
          <a:p>
            <a:pPr marL="285750" indent="-285750">
              <a:buChar char="•"/>
            </a:pPr>
            <a:r>
              <a:rPr lang="en-US" sz="1200">
                <a:solidFill>
                  <a:schemeClr val="bg2"/>
                </a:solidFill>
              </a:rPr>
              <a:t>Leveraged existing infrastructure for renewable energy generation</a:t>
            </a:r>
          </a:p>
          <a:p>
            <a:pPr marL="285750" indent="-285750">
              <a:buChar char="•"/>
            </a:pPr>
            <a:endParaRPr lang="en-US">
              <a:solidFill>
                <a:schemeClr val="bg2"/>
              </a:solidFill>
            </a:endParaRPr>
          </a:p>
          <a:p>
            <a:r>
              <a:rPr lang="en-US" b="1">
                <a:solidFill>
                  <a:schemeClr val="bg2"/>
                </a:solidFill>
              </a:rPr>
              <a:t>Key Results</a:t>
            </a:r>
          </a:p>
          <a:p>
            <a:pPr marL="285750" indent="-285750">
              <a:buChar char="•"/>
            </a:pPr>
            <a:r>
              <a:rPr lang="en-US" sz="1200" b="1">
                <a:solidFill>
                  <a:schemeClr val="bg2"/>
                </a:solidFill>
              </a:rPr>
              <a:t>LCOE: 79.61/MWh</a:t>
            </a:r>
            <a:r>
              <a:rPr lang="en-US" sz="1200">
                <a:solidFill>
                  <a:schemeClr val="bg2"/>
                </a:solidFill>
              </a:rPr>
              <a:t> (competitive)</a:t>
            </a:r>
          </a:p>
          <a:p>
            <a:pPr marL="285750" indent="-285750">
              <a:buChar char="•"/>
            </a:pPr>
            <a:r>
              <a:rPr lang="en-US" sz="1200" b="1">
                <a:solidFill>
                  <a:schemeClr val="bg2"/>
                </a:solidFill>
              </a:rPr>
              <a:t>Capacity Factor: 67%</a:t>
            </a:r>
            <a:r>
              <a:rPr lang="en-US" sz="1200">
                <a:solidFill>
                  <a:schemeClr val="bg2"/>
                </a:solidFill>
              </a:rPr>
              <a:t> (efficient utilization)</a:t>
            </a:r>
          </a:p>
          <a:p>
            <a:pPr marL="285750" indent="-285750">
              <a:buChar char="•"/>
            </a:pPr>
            <a:r>
              <a:rPr lang="en-US" sz="1200" b="1">
                <a:solidFill>
                  <a:schemeClr val="bg2"/>
                </a:solidFill>
              </a:rPr>
              <a:t>Annual Energy: ~12,699 MWh</a:t>
            </a:r>
          </a:p>
          <a:p>
            <a:pPr marL="285750" indent="-285750">
              <a:buChar char="•"/>
            </a:pPr>
            <a:r>
              <a:rPr lang="en-US" sz="1200">
                <a:solidFill>
                  <a:schemeClr val="bg2"/>
                </a:solidFill>
              </a:rPr>
              <a:t>Meets all major </a:t>
            </a:r>
            <a:r>
              <a:rPr lang="en-US" sz="1200" b="1">
                <a:solidFill>
                  <a:schemeClr val="bg2"/>
                </a:solidFill>
              </a:rPr>
              <a:t>engineering and project requirements</a:t>
            </a:r>
          </a:p>
          <a:p>
            <a:pPr marL="285750" indent="-285750">
              <a:buChar char="•"/>
            </a:pPr>
            <a:endParaRPr lang="en-US">
              <a:solidFill>
                <a:schemeClr val="bg2"/>
              </a:solidFill>
            </a:endParaRPr>
          </a:p>
          <a:p>
            <a:r>
              <a:rPr lang="en-US" b="1">
                <a:solidFill>
                  <a:schemeClr val="bg2"/>
                </a:solidFill>
              </a:rPr>
              <a:t>Impacts</a:t>
            </a:r>
          </a:p>
          <a:p>
            <a:pPr marL="285750" indent="-285750">
              <a:buChar char="•"/>
            </a:pPr>
            <a:r>
              <a:rPr lang="en-US" sz="1200">
                <a:solidFill>
                  <a:schemeClr val="bg2"/>
                </a:solidFill>
              </a:rPr>
              <a:t>Demonstrates potential of </a:t>
            </a:r>
            <a:r>
              <a:rPr lang="en-US" sz="1200" b="1">
                <a:solidFill>
                  <a:schemeClr val="bg2"/>
                </a:solidFill>
              </a:rPr>
              <a:t>non-powered dam retrofits</a:t>
            </a:r>
          </a:p>
          <a:p>
            <a:pPr marL="285750" indent="-285750">
              <a:buChar char="•"/>
            </a:pPr>
            <a:r>
              <a:rPr lang="en-US" sz="1200">
                <a:solidFill>
                  <a:schemeClr val="bg2"/>
                </a:solidFill>
              </a:rPr>
              <a:t>Provides a </a:t>
            </a:r>
            <a:r>
              <a:rPr lang="en-US" sz="1200" b="1">
                <a:solidFill>
                  <a:schemeClr val="bg2"/>
                </a:solidFill>
              </a:rPr>
              <a:t>scalable, sustainable energy solution</a:t>
            </a:r>
          </a:p>
          <a:p>
            <a:pPr marL="285750" indent="-285750">
              <a:buChar char="•"/>
            </a:pPr>
            <a:r>
              <a:rPr lang="en-US" sz="1200">
                <a:solidFill>
                  <a:schemeClr val="bg2"/>
                </a:solidFill>
              </a:rPr>
              <a:t>Balances</a:t>
            </a:r>
            <a:r>
              <a:rPr lang="en-US" sz="1200" b="1">
                <a:solidFill>
                  <a:schemeClr val="bg2"/>
                </a:solidFill>
              </a:rPr>
              <a:t> technical, economic, and environmental feasibility</a:t>
            </a:r>
          </a:p>
        </p:txBody>
      </p:sp>
      <p:sp>
        <p:nvSpPr>
          <p:cNvPr id="4" name="TextBox 3">
            <a:extLst>
              <a:ext uri="{FF2B5EF4-FFF2-40B4-BE49-F238E27FC236}">
                <a16:creationId xmlns:a16="http://schemas.microsoft.com/office/drawing/2014/main" id="{791EFEB5-9C5F-7269-9FAE-8FA96DC8D4EF}"/>
              </a:ext>
            </a:extLst>
          </p:cNvPr>
          <p:cNvSpPr txBox="1"/>
          <p:nvPr/>
        </p:nvSpPr>
        <p:spPr>
          <a:xfrm>
            <a:off x="587374" y="4071937"/>
            <a:ext cx="742217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2"/>
                </a:solidFill>
              </a:rPr>
              <a:t>This project demonstrates a viable pathway for converting existing infrastructure into reliable, renewable energy generation.</a:t>
            </a:r>
          </a:p>
        </p:txBody>
      </p:sp>
    </p:spTree>
    <p:extLst>
      <p:ext uri="{BB962C8B-B14F-4D97-AF65-F5344CB8AC3E}">
        <p14:creationId xmlns:p14="http://schemas.microsoft.com/office/powerpoint/2010/main" val="30749923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4" name="Google Shape;194;p26"/>
          <p:cNvSpPr txBox="1"/>
          <p:nvPr/>
        </p:nvSpPr>
        <p:spPr>
          <a:xfrm>
            <a:off x="382229" y="0"/>
            <a:ext cx="8379600" cy="853500"/>
          </a:xfrm>
          <a:prstGeom prst="rect">
            <a:avLst/>
          </a:prstGeom>
          <a:noFill/>
          <a:ln>
            <a:noFill/>
          </a:ln>
        </p:spPr>
        <p:txBody>
          <a:bodyPr spcFirstLastPara="1" wrap="square" lIns="91425" tIns="45700" rIns="91425" bIns="45700" anchor="ctr" anchorCtr="0">
            <a:noAutofit/>
          </a:bodyPr>
          <a:lstStyle/>
          <a:p>
            <a:pPr algn="ctr"/>
            <a:r>
              <a:rPr lang="en" sz="2400" b="1">
                <a:solidFill>
                  <a:schemeClr val="lt1"/>
                </a:solidFill>
              </a:rPr>
              <a:t>LITERATURE REVIEW / REFERENCES</a:t>
            </a:r>
          </a:p>
        </p:txBody>
      </p:sp>
      <p:sp>
        <p:nvSpPr>
          <p:cNvPr id="199" name="Google Shape;199;p26"/>
          <p:cNvSpPr txBox="1">
            <a:spLocks noGrp="1"/>
          </p:cNvSpPr>
          <p:nvPr>
            <p:ph type="sldNum" idx="12"/>
          </p:nvPr>
        </p:nvSpPr>
        <p:spPr>
          <a:xfrm>
            <a:off x="7542230" y="4749850"/>
            <a:ext cx="1563000" cy="393600"/>
          </a:xfrm>
          <a:prstGeom prst="rect">
            <a:avLst/>
          </a:prstGeom>
        </p:spPr>
        <p:txBody>
          <a:bodyPr spcFirstLastPara="1" wrap="square" lIns="91425" tIns="45700" rIns="91425" bIns="45700" anchor="ctr" anchorCtr="0">
            <a:noAutofit/>
          </a:bodyPr>
          <a:lstStyle/>
          <a:p>
            <a:r>
              <a:rPr lang="en"/>
              <a:t> Jones, </a:t>
            </a:r>
            <a:fld id="{00000000-1234-1234-1234-123412341234}" type="slidenum">
              <a:rPr lang="en" b="1" dirty="0"/>
              <a:pPr/>
              <a:t>45</a:t>
            </a:fld>
            <a:endParaRPr b="1"/>
          </a:p>
        </p:txBody>
      </p:sp>
      <p:sp>
        <p:nvSpPr>
          <p:cNvPr id="3" name="TextBox 2">
            <a:extLst>
              <a:ext uri="{FF2B5EF4-FFF2-40B4-BE49-F238E27FC236}">
                <a16:creationId xmlns:a16="http://schemas.microsoft.com/office/drawing/2014/main" id="{7F404A7D-8302-76D5-085A-5EE709DB2A6F}"/>
              </a:ext>
            </a:extLst>
          </p:cNvPr>
          <p:cNvSpPr txBox="1"/>
          <p:nvPr/>
        </p:nvSpPr>
        <p:spPr>
          <a:xfrm>
            <a:off x="18316" y="852976"/>
            <a:ext cx="9107365" cy="49398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2"/>
                </a:solidFill>
              </a:rPr>
              <a:t>Core Insights – Non-powered dams offer significant untapped energy potential</a:t>
            </a:r>
          </a:p>
          <a:p>
            <a:r>
              <a:rPr lang="en-US" sz="1000" b="1">
                <a:solidFill>
                  <a:schemeClr val="bg2"/>
                </a:solidFill>
              </a:rPr>
              <a:t>[1]</a:t>
            </a:r>
            <a:r>
              <a:rPr lang="en-US" sz="1000">
                <a:solidFill>
                  <a:schemeClr val="bg2"/>
                </a:solidFill>
              </a:rPr>
              <a:t> C. Hansen, “Technical potential for hydropower capacity at non-powered dams,” Oak Ridge National Laboratory, </a:t>
            </a:r>
            <a:r>
              <a:rPr lang="en-US" sz="1000">
                <a:solidFill>
                  <a:schemeClr val="bg2"/>
                </a:solidFill>
                <a:hlinkClick r:id="rId3">
                  <a:extLst>
                    <a:ext uri="{A12FA001-AC4F-418D-AE19-62706E023703}">
                      <ahyp:hlinkClr xmlns:ahyp="http://schemas.microsoft.com/office/drawing/2018/hyperlinkcolor" val="tx"/>
                    </a:ext>
                  </a:extLst>
                </a:hlinkClick>
              </a:rPr>
              <a:t>  https://impact.ornl.gov/en/datasets/technical-potential-for-hydropower-capacity-at-non-powered-dams/</a:t>
            </a:r>
            <a:r>
              <a:rPr lang="en-US" sz="1000">
                <a:solidFill>
                  <a:schemeClr val="bg2"/>
                </a:solidFill>
              </a:rPr>
              <a:t> (accessed Sep. 8, 2025). </a:t>
            </a:r>
            <a:endParaRPr lang="en-US">
              <a:solidFill>
                <a:schemeClr val="bg2"/>
              </a:solidFill>
            </a:endParaRPr>
          </a:p>
          <a:p>
            <a:r>
              <a:rPr lang="en-US" sz="1000" b="1">
                <a:solidFill>
                  <a:schemeClr val="bg2"/>
                </a:solidFill>
              </a:rPr>
              <a:t>[2]</a:t>
            </a:r>
            <a:r>
              <a:rPr lang="en-US" sz="1000">
                <a:solidFill>
                  <a:schemeClr val="bg2"/>
                </a:solidFill>
              </a:rPr>
              <a:t> Hydropower vision report, </a:t>
            </a:r>
            <a:r>
              <a:rPr lang="en-US" sz="1000">
                <a:solidFill>
                  <a:schemeClr val="bg2"/>
                </a:solidFill>
                <a:hlinkClick r:id="rId4">
                  <a:extLst>
                    <a:ext uri="{A12FA001-AC4F-418D-AE19-62706E023703}">
                      <ahyp:hlinkClr xmlns:ahyp="http://schemas.microsoft.com/office/drawing/2018/hyperlinkcolor" val="tx"/>
                    </a:ext>
                  </a:extLst>
                </a:hlinkClick>
              </a:rPr>
              <a:t>https://www.energy.gov/sites/prod/files/2018/02/f49/Hydropower-Vision-021518.pdf</a:t>
            </a:r>
            <a:r>
              <a:rPr lang="en-US" sz="1000">
                <a:solidFill>
                  <a:schemeClr val="bg2"/>
                </a:solidFill>
              </a:rPr>
              <a:t> (accessed Sep. 20, 2025). </a:t>
            </a:r>
            <a:endParaRPr lang="en-US">
              <a:solidFill>
                <a:schemeClr val="bg2"/>
              </a:solidFill>
            </a:endParaRPr>
          </a:p>
          <a:p>
            <a:r>
              <a:rPr lang="en-US" sz="1000" b="1">
                <a:solidFill>
                  <a:schemeClr val="bg2"/>
                </a:solidFill>
              </a:rPr>
              <a:t>[3]</a:t>
            </a:r>
            <a:r>
              <a:rPr lang="en-US" sz="1000">
                <a:solidFill>
                  <a:schemeClr val="bg2"/>
                </a:solidFill>
              </a:rPr>
              <a:t> “Low-Head Dam Inventory,” Low-head dams inventory, </a:t>
            </a:r>
            <a:r>
              <a:rPr lang="en-US" sz="1000">
                <a:solidFill>
                  <a:schemeClr val="bg2"/>
                </a:solidFill>
                <a:hlinkClick r:id="rId5">
                  <a:extLst>
                    <a:ext uri="{A12FA001-AC4F-418D-AE19-62706E023703}">
                      <ahyp:hlinkClr xmlns:ahyp="http://schemas.microsoft.com/office/drawing/2018/hyperlinkcolor" val="tx"/>
                    </a:ext>
                  </a:extLst>
                </a:hlinkClick>
              </a:rPr>
              <a:t>https://nid.sec.usace.army.mil/lhdi</a:t>
            </a:r>
            <a:r>
              <a:rPr lang="en-US" sz="1000">
                <a:solidFill>
                  <a:schemeClr val="bg2"/>
                </a:solidFill>
              </a:rPr>
              <a:t> (accessed Oct. 15, 2025). </a:t>
            </a:r>
            <a:endParaRPr lang="en-US">
              <a:solidFill>
                <a:schemeClr val="bg2"/>
              </a:solidFill>
            </a:endParaRPr>
          </a:p>
          <a:p>
            <a:r>
              <a:rPr lang="en-US" sz="1000" b="1">
                <a:solidFill>
                  <a:schemeClr val="bg2"/>
                </a:solidFill>
              </a:rPr>
              <a:t>[4]</a:t>
            </a:r>
            <a:r>
              <a:rPr lang="en-US" sz="1000">
                <a:solidFill>
                  <a:schemeClr val="bg2"/>
                </a:solidFill>
              </a:rPr>
              <a:t> Hydropower primer a handbook of Hydropower Basics, </a:t>
            </a:r>
            <a:r>
              <a:rPr lang="en-US" sz="1000">
                <a:solidFill>
                  <a:schemeClr val="bg2"/>
                </a:solidFill>
                <a:hlinkClick r:id="rId6">
                  <a:extLst>
                    <a:ext uri="{A12FA001-AC4F-418D-AE19-62706E023703}">
                      <ahyp:hlinkClr xmlns:ahyp="http://schemas.microsoft.com/office/drawing/2018/hyperlinkcolor" val="tx"/>
                    </a:ext>
                  </a:extLst>
                </a:hlinkClick>
              </a:rPr>
              <a:t>https://www.ferc.gov/sites/default/files/2020-05/hydropower-primer.pdf</a:t>
            </a:r>
            <a:r>
              <a:rPr lang="en-US" sz="1000">
                <a:solidFill>
                  <a:schemeClr val="bg2"/>
                </a:solidFill>
              </a:rPr>
              <a:t> (accessed Sep. 13, 2025).</a:t>
            </a:r>
            <a:endParaRPr lang="en-US">
              <a:solidFill>
                <a:schemeClr val="bg2"/>
              </a:solidFill>
            </a:endParaRPr>
          </a:p>
          <a:p>
            <a:endParaRPr lang="en-US">
              <a:solidFill>
                <a:schemeClr val="bg2"/>
              </a:solidFill>
            </a:endParaRPr>
          </a:p>
          <a:p>
            <a:r>
              <a:rPr lang="en-US" b="1">
                <a:solidFill>
                  <a:schemeClr val="bg2"/>
                </a:solidFill>
              </a:rPr>
              <a:t>Turbine / Design – Turbine selection strongly impacts efficiency and performance</a:t>
            </a:r>
          </a:p>
          <a:p>
            <a:r>
              <a:rPr lang="en-US" sz="1000" b="1">
                <a:solidFill>
                  <a:schemeClr val="bg2"/>
                </a:solidFill>
              </a:rPr>
              <a:t>[5]</a:t>
            </a:r>
            <a:r>
              <a:rPr lang="en-US" sz="1000">
                <a:solidFill>
                  <a:schemeClr val="bg2"/>
                </a:solidFill>
              </a:rPr>
              <a:t> O. Paish, Small hydro power: Technology and current status, </a:t>
            </a:r>
            <a:r>
              <a:rPr lang="en-US" sz="1000">
                <a:solidFill>
                  <a:schemeClr val="bg2"/>
                </a:solidFill>
                <a:hlinkClick r:id="rId7">
                  <a:extLst>
                    <a:ext uri="{A12FA001-AC4F-418D-AE19-62706E023703}">
                      <ahyp:hlinkClr xmlns:ahyp="http://schemas.microsoft.com/office/drawing/2018/hyperlinkcolor" val="tx"/>
                    </a:ext>
                  </a:extLst>
                </a:hlinkClick>
              </a:rPr>
              <a:t>https://www.sciencedirect.com/science/article/abs/pii/S1364032102000060</a:t>
            </a:r>
            <a:r>
              <a:rPr lang="en-US" sz="1000">
                <a:solidFill>
                  <a:schemeClr val="bg2"/>
                </a:solidFill>
              </a:rPr>
              <a:t> (accessed Sep.    28, 2025). </a:t>
            </a:r>
            <a:endParaRPr lang="en-US">
              <a:solidFill>
                <a:schemeClr val="bg2"/>
              </a:solidFill>
            </a:endParaRPr>
          </a:p>
          <a:p>
            <a:r>
              <a:rPr lang="en-US" sz="1000" b="1">
                <a:solidFill>
                  <a:schemeClr val="bg2"/>
                </a:solidFill>
              </a:rPr>
              <a:t>[6]</a:t>
            </a:r>
            <a:r>
              <a:rPr lang="en-US" sz="1000">
                <a:solidFill>
                  <a:schemeClr val="bg2"/>
                </a:solidFill>
              </a:rPr>
              <a:t> S. J. Williamson, Low head </a:t>
            </a:r>
            <a:r>
              <a:rPr lang="en-US" sz="1000" err="1">
                <a:solidFill>
                  <a:schemeClr val="bg2"/>
                </a:solidFill>
              </a:rPr>
              <a:t>pico</a:t>
            </a:r>
            <a:r>
              <a:rPr lang="en-US" sz="1000">
                <a:solidFill>
                  <a:schemeClr val="bg2"/>
                </a:solidFill>
              </a:rPr>
              <a:t> hydro turbine selection using a multi-criteria analysis, </a:t>
            </a:r>
            <a:r>
              <a:rPr lang="en-US" sz="1000">
                <a:solidFill>
                  <a:schemeClr val="bg2"/>
                </a:solidFill>
                <a:hlinkClick r:id="rId8">
                  <a:extLst>
                    <a:ext uri="{A12FA001-AC4F-418D-AE19-62706E023703}">
                      <ahyp:hlinkClr xmlns:ahyp="http://schemas.microsoft.com/office/drawing/2018/hyperlinkcolor" val="tx"/>
                    </a:ext>
                  </a:extLst>
                </a:hlinkClick>
              </a:rPr>
              <a:t>https://scholar.google.com/scholar_lookup?title=Low+head+pico+hydro+turbine+selection+using+a+multi-criteria+analysis&amp;amp=&amp;author=S.+J.+Williamson&amp;amp=&amp;author=B.+H.+Stark&amp;amp=&amp;author=J.+D.+Booker&amp;amp=&amp;publication_year=2014&amp;amp=&amp;journal=Renewable+Energy&amp;amp=&amp;pages=43-50&amp;amp=&amp;doi=10.1016/j.renene.2012.06.020</a:t>
            </a:r>
            <a:r>
              <a:rPr lang="en-US" sz="1000">
                <a:solidFill>
                  <a:schemeClr val="bg2"/>
                </a:solidFill>
              </a:rPr>
              <a:t> (accessed Oct. 5, 2025). </a:t>
            </a:r>
            <a:endParaRPr lang="en-US">
              <a:solidFill>
                <a:schemeClr val="bg2"/>
              </a:solidFill>
            </a:endParaRPr>
          </a:p>
          <a:p>
            <a:r>
              <a:rPr lang="en-US" sz="1000" b="1">
                <a:solidFill>
                  <a:schemeClr val="bg2"/>
                </a:solidFill>
              </a:rPr>
              <a:t>[7]</a:t>
            </a:r>
            <a:r>
              <a:rPr lang="en-US" sz="1000">
                <a:solidFill>
                  <a:schemeClr val="bg2"/>
                </a:solidFill>
              </a:rPr>
              <a:t> A. Nasir, E. </a:t>
            </a:r>
            <a:r>
              <a:rPr lang="en-US" sz="1000" err="1">
                <a:solidFill>
                  <a:schemeClr val="bg2"/>
                </a:solidFill>
              </a:rPr>
              <a:t>Dribssa</a:t>
            </a:r>
            <a:r>
              <a:rPr lang="en-US" sz="1000">
                <a:solidFill>
                  <a:schemeClr val="bg2"/>
                </a:solidFill>
              </a:rPr>
              <a:t>, and M. Girma, “The pump as a turbine: A review on performance prediction, Performance Improvement, and Economic Analysis,” </a:t>
            </a:r>
            <a:r>
              <a:rPr lang="en-US" sz="1000" err="1">
                <a:solidFill>
                  <a:schemeClr val="bg2"/>
                </a:solidFill>
              </a:rPr>
              <a:t>Heliyon</a:t>
            </a:r>
            <a:r>
              <a:rPr lang="en-US" sz="1000">
                <a:solidFill>
                  <a:schemeClr val="bg2"/>
                </a:solidFill>
              </a:rPr>
              <a:t>, </a:t>
            </a:r>
            <a:r>
              <a:rPr lang="en-US" sz="1000">
                <a:solidFill>
                  <a:schemeClr val="bg2"/>
                </a:solidFill>
                <a:hlinkClick r:id="rId9">
                  <a:extLst>
                    <a:ext uri="{A12FA001-AC4F-418D-AE19-62706E023703}">
                      <ahyp:hlinkClr xmlns:ahyp="http://schemas.microsoft.com/office/drawing/2018/hyperlinkcolor" val="tx"/>
                    </a:ext>
                  </a:extLst>
                </a:hlinkClick>
              </a:rPr>
              <a:t>https://pmc.ncbi.nlm.nih.gov/articles/PMC10881369/</a:t>
            </a:r>
            <a:r>
              <a:rPr lang="en-US" sz="1000">
                <a:solidFill>
                  <a:schemeClr val="bg2"/>
                </a:solidFill>
              </a:rPr>
              <a:t> (accessed Sep. 1, 2025). </a:t>
            </a:r>
            <a:endParaRPr lang="en-US">
              <a:solidFill>
                <a:schemeClr val="bg2"/>
              </a:solidFill>
            </a:endParaRPr>
          </a:p>
          <a:p>
            <a:endParaRPr lang="en-US" sz="1000">
              <a:solidFill>
                <a:schemeClr val="bg2"/>
              </a:solidFill>
            </a:endParaRPr>
          </a:p>
          <a:p>
            <a:r>
              <a:rPr lang="en-US" b="1">
                <a:solidFill>
                  <a:schemeClr val="bg2"/>
                </a:solidFill>
              </a:rPr>
              <a:t>Economics – LCOE depends on flow consistency and capital costs</a:t>
            </a:r>
          </a:p>
          <a:p>
            <a:r>
              <a:rPr lang="en-US" sz="1000" b="1">
                <a:solidFill>
                  <a:schemeClr val="bg2"/>
                </a:solidFill>
              </a:rPr>
              <a:t>[8]</a:t>
            </a:r>
            <a:r>
              <a:rPr lang="en-US" sz="1000">
                <a:solidFill>
                  <a:schemeClr val="bg2"/>
                </a:solidFill>
              </a:rPr>
              <a:t> “Levelized Cost of Energy,” ATB, </a:t>
            </a:r>
            <a:r>
              <a:rPr lang="en-US" sz="1000">
                <a:solidFill>
                  <a:schemeClr val="bg2"/>
                </a:solidFill>
                <a:hlinkClick r:id="rId10">
                  <a:extLst>
                    <a:ext uri="{A12FA001-AC4F-418D-AE19-62706E023703}">
                      <ahyp:hlinkClr xmlns:ahyp="http://schemas.microsoft.com/office/drawing/2018/hyperlinkcolor" val="tx"/>
                    </a:ext>
                  </a:extLst>
                </a:hlinkClick>
              </a:rPr>
              <a:t>https://atb.nrel.gov/electricity/2024/definitions</a:t>
            </a:r>
            <a:r>
              <a:rPr lang="en-US" sz="1000">
                <a:solidFill>
                  <a:schemeClr val="bg2"/>
                </a:solidFill>
              </a:rPr>
              <a:t> (accessed Mar. 1, 2026). </a:t>
            </a:r>
            <a:endParaRPr lang="en-US">
              <a:solidFill>
                <a:schemeClr val="bg2"/>
              </a:solidFill>
            </a:endParaRPr>
          </a:p>
          <a:p>
            <a:r>
              <a:rPr lang="en-US" sz="1000" b="1">
                <a:solidFill>
                  <a:schemeClr val="bg2"/>
                </a:solidFill>
              </a:rPr>
              <a:t>[9]</a:t>
            </a:r>
            <a:r>
              <a:rPr lang="en-US" sz="1000">
                <a:solidFill>
                  <a:schemeClr val="bg2"/>
                </a:solidFill>
              </a:rPr>
              <a:t> Renewable power generation costs in 2024, </a:t>
            </a:r>
            <a:r>
              <a:rPr lang="en-US" sz="1000">
                <a:solidFill>
                  <a:schemeClr val="bg2"/>
                </a:solidFill>
                <a:hlinkClick r:id="rId11">
                  <a:extLst>
                    <a:ext uri="{A12FA001-AC4F-418D-AE19-62706E023703}">
                      <ahyp:hlinkClr xmlns:ahyp="http://schemas.microsoft.com/office/drawing/2018/hyperlinkcolor" val="tx"/>
                    </a:ext>
                  </a:extLst>
                </a:hlinkClick>
              </a:rPr>
              <a:t>https://www.rinnovabili.it/wp-content/uploads/2025/07/IRENA-RENEWABLE-POWER-GENERATION-COSTS-IN-2024.pdf</a:t>
            </a:r>
            <a:r>
              <a:rPr lang="en-US" sz="1000">
                <a:solidFill>
                  <a:schemeClr val="bg2"/>
                </a:solidFill>
              </a:rPr>
              <a:t> (accessed Mar. 1, 2026). </a:t>
            </a:r>
            <a:endParaRPr lang="en-US">
              <a:solidFill>
                <a:schemeClr val="bg2"/>
              </a:solidFill>
            </a:endParaRPr>
          </a:p>
          <a:p>
            <a:r>
              <a:rPr lang="en-US" sz="1000" b="1">
                <a:solidFill>
                  <a:schemeClr val="bg2"/>
                </a:solidFill>
              </a:rPr>
              <a:t>[10]</a:t>
            </a:r>
            <a:r>
              <a:rPr lang="en-US" sz="1000">
                <a:solidFill>
                  <a:schemeClr val="bg2"/>
                </a:solidFill>
              </a:rPr>
              <a:t> “Mississippi R. Abv. Coon Rapids Dam in Coon Rapids,” Mississippi R. Abv. Coon Rapids Dam IN Coon Rapids - USGS Water Data for the Nation, </a:t>
            </a:r>
            <a:r>
              <a:rPr lang="en-US" sz="1000">
                <a:solidFill>
                  <a:schemeClr val="bg2"/>
                </a:solidFill>
                <a:hlinkClick r:id="rId12">
                  <a:extLst>
                    <a:ext uri="{A12FA001-AC4F-418D-AE19-62706E023703}">
                      <ahyp:hlinkClr xmlns:ahyp="http://schemas.microsoft.com/office/drawing/2018/hyperlinkcolor" val="tx"/>
                    </a:ext>
                  </a:extLst>
                </a:hlinkClick>
              </a:rPr>
              <a:t>https://waterdata.usgs.gov/monitoring-location/USGS-05288400/</a:t>
            </a:r>
            <a:r>
              <a:rPr lang="en-US" sz="1000">
                <a:solidFill>
                  <a:schemeClr val="bg2"/>
                </a:solidFill>
              </a:rPr>
              <a:t> (accessed Feb. 20, 2026). </a:t>
            </a:r>
            <a:endParaRPr lang="en-US">
              <a:solidFill>
                <a:schemeClr val="bg2"/>
              </a:solidFill>
            </a:endParaRPr>
          </a:p>
          <a:p>
            <a:endParaRPr lang="en-US" sz="1000">
              <a:solidFill>
                <a:schemeClr val="bg2"/>
              </a:solidFill>
            </a:endParaRPr>
          </a:p>
          <a:p>
            <a:endParaRPr lang="en-US" sz="1000">
              <a:solidFill>
                <a:srgbClr val="003466"/>
              </a:solidFill>
            </a:endParaRPr>
          </a:p>
          <a:p>
            <a:endParaRPr lang="en-US" sz="1000">
              <a:solidFill>
                <a:srgbClr val="003466"/>
              </a:solidFill>
            </a:endParaRPr>
          </a:p>
          <a:p>
            <a:endParaRPr lang="en-US" sz="1100">
              <a:solidFill>
                <a:srgbClr val="003466"/>
              </a:solidFill>
            </a:endParaRPr>
          </a:p>
          <a:p>
            <a:endParaRPr lang="en-US" b="1"/>
          </a:p>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5" name="Google Shape;205;p27"/>
          <p:cNvSpPr txBox="1"/>
          <p:nvPr/>
        </p:nvSpPr>
        <p:spPr>
          <a:xfrm>
            <a:off x="382229" y="0"/>
            <a:ext cx="8379600" cy="853500"/>
          </a:xfrm>
          <a:prstGeom prst="rect">
            <a:avLst/>
          </a:prstGeom>
          <a:noFill/>
          <a:ln>
            <a:noFill/>
          </a:ln>
        </p:spPr>
        <p:txBody>
          <a:bodyPr spcFirstLastPara="1" wrap="square" lIns="91425" tIns="45700" rIns="91425" bIns="45700" anchor="ctr" anchorCtr="0">
            <a:noAutofit/>
          </a:bodyPr>
          <a:lstStyle/>
          <a:p>
            <a:pPr algn="ctr"/>
            <a:r>
              <a:rPr lang="en" sz="2400" b="1">
                <a:solidFill>
                  <a:schemeClr val="lt1"/>
                </a:solidFill>
              </a:rPr>
              <a:t>LITERATURE REVIEW / REFERENCES</a:t>
            </a:r>
          </a:p>
        </p:txBody>
      </p:sp>
      <p:sp>
        <p:nvSpPr>
          <p:cNvPr id="206" name="Google Shape;206;p27"/>
          <p:cNvSpPr txBox="1">
            <a:spLocks noGrp="1"/>
          </p:cNvSpPr>
          <p:nvPr>
            <p:ph type="sldNum" idx="12"/>
          </p:nvPr>
        </p:nvSpPr>
        <p:spPr>
          <a:xfrm>
            <a:off x="7335199" y="4749850"/>
            <a:ext cx="1770000" cy="3936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a:t>Nuzzo, </a:t>
            </a:r>
            <a:fld id="{00000000-1234-1234-1234-123412341234}" type="slidenum">
              <a:rPr lang="en" b="1" dirty="0"/>
              <a:t>46</a:t>
            </a:fld>
            <a:endParaRPr b="1"/>
          </a:p>
        </p:txBody>
      </p:sp>
      <p:sp>
        <p:nvSpPr>
          <p:cNvPr id="2" name="TextBox 1">
            <a:extLst>
              <a:ext uri="{FF2B5EF4-FFF2-40B4-BE49-F238E27FC236}">
                <a16:creationId xmlns:a16="http://schemas.microsoft.com/office/drawing/2014/main" id="{DBDE61B2-098D-93BE-8A85-3A959DB7AFC8}"/>
              </a:ext>
            </a:extLst>
          </p:cNvPr>
          <p:cNvSpPr txBox="1"/>
          <p:nvPr/>
        </p:nvSpPr>
        <p:spPr>
          <a:xfrm>
            <a:off x="2687468" y="849418"/>
            <a:ext cx="6417120" cy="43242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a:solidFill>
                  <a:schemeClr val="bg2"/>
                </a:solidFill>
                <a:ea typeface="Times New Roman"/>
              </a:rPr>
              <a:t>[11]</a:t>
            </a:r>
            <a:r>
              <a:rPr lang="en-US" sz="900">
                <a:solidFill>
                  <a:schemeClr val="bg2"/>
                </a:solidFill>
                <a:ea typeface="Times New Roman"/>
              </a:rPr>
              <a:t> “Hydro Power,” </a:t>
            </a:r>
            <a:r>
              <a:rPr lang="en-US" sz="900" i="1">
                <a:solidFill>
                  <a:schemeClr val="bg2"/>
                </a:solidFill>
                <a:ea typeface="Times New Roman"/>
              </a:rPr>
              <a:t>Student Energy</a:t>
            </a:r>
            <a:r>
              <a:rPr lang="en-US" sz="900">
                <a:solidFill>
                  <a:schemeClr val="bg2"/>
                </a:solidFill>
                <a:ea typeface="Times New Roman"/>
              </a:rPr>
              <a:t>. [Online]. Available:</a:t>
            </a:r>
            <a:r>
              <a:rPr lang="en-US" sz="900" u="none" strike="noStrike">
                <a:solidFill>
                  <a:schemeClr val="bg2"/>
                </a:solidFill>
                <a:ea typeface="Times New Roman"/>
                <a:hlinkClick r:id="rId3">
                  <a:extLst>
                    <a:ext uri="{A12FA001-AC4F-418D-AE19-62706E023703}">
                      <ahyp:hlinkClr xmlns:ahyp="http://schemas.microsoft.com/office/drawing/2018/hyperlinkcolor" val="tx"/>
                    </a:ext>
                  </a:extLst>
                </a:hlinkClick>
              </a:rPr>
              <a:t> </a:t>
            </a:r>
            <a:r>
              <a:rPr lang="en-US" sz="900" u="sng" strike="noStrike">
                <a:solidFill>
                  <a:schemeClr val="bg2"/>
                </a:solidFill>
                <a:ea typeface="Times New Roman"/>
                <a:hlinkClick r:id="rId3">
                  <a:extLst>
                    <a:ext uri="{A12FA001-AC4F-418D-AE19-62706E023703}">
                      <ahyp:hlinkClr xmlns:ahyp="http://schemas.microsoft.com/office/drawing/2018/hyperlinkcolor" val="tx"/>
                    </a:ext>
                  </a:extLst>
                </a:hlinkClick>
              </a:rPr>
              <a:t>https://studentenergy.org/source/hydro-power/?gad_source=1&amp;gad_campaignid=1654243094&amp;gbraid=0AAAAADmfXHS1brvcEmdjhgh3Bh2-BE8sS&amp;gclid=Cj0KCQjw8p7GBhCjARIsAEhghZ23280bp7kIy7zclB55_iTuTpQ5LtD_TIJClYEDh73TYyiz8Kvf5HUaAuJ1EALw_wcB</a:t>
            </a:r>
            <a:r>
              <a:rPr lang="en-US" sz="900">
                <a:solidFill>
                  <a:schemeClr val="bg2"/>
                </a:solidFill>
                <a:ea typeface="Times New Roman"/>
              </a:rPr>
              <a:t>. [Accessed: 18-Sep-2025].</a:t>
            </a:r>
          </a:p>
          <a:p>
            <a:r>
              <a:rPr lang="en-US" sz="900" b="1">
                <a:solidFill>
                  <a:schemeClr val="bg2"/>
                </a:solidFill>
                <a:ea typeface="Times New Roman"/>
              </a:rPr>
              <a:t>[12]</a:t>
            </a:r>
            <a:r>
              <a:rPr lang="en-US" sz="900">
                <a:solidFill>
                  <a:schemeClr val="bg2"/>
                </a:solidFill>
                <a:ea typeface="Times New Roman"/>
              </a:rPr>
              <a:t> P. </a:t>
            </a:r>
            <a:r>
              <a:rPr lang="en-US" sz="900" err="1">
                <a:solidFill>
                  <a:schemeClr val="bg2"/>
                </a:solidFill>
                <a:ea typeface="Times New Roman"/>
              </a:rPr>
              <a:t>Chapallaz</a:t>
            </a:r>
            <a:r>
              <a:rPr lang="en-US" sz="900">
                <a:solidFill>
                  <a:schemeClr val="bg2"/>
                </a:solidFill>
                <a:ea typeface="Times New Roman"/>
              </a:rPr>
              <a:t>, </a:t>
            </a:r>
            <a:r>
              <a:rPr lang="en-US" sz="900" i="1">
                <a:solidFill>
                  <a:schemeClr val="bg2"/>
                </a:solidFill>
                <a:ea typeface="Times New Roman"/>
              </a:rPr>
              <a:t>Manual on Pump Used as Turbine</a:t>
            </a:r>
            <a:r>
              <a:rPr lang="en-US" sz="900">
                <a:solidFill>
                  <a:schemeClr val="bg2"/>
                </a:solidFill>
                <a:ea typeface="Times New Roman"/>
              </a:rPr>
              <a:t>. [Online]. Available:</a:t>
            </a:r>
            <a:r>
              <a:rPr lang="en-US" sz="900" u="none" strike="noStrike">
                <a:solidFill>
                  <a:schemeClr val="bg2"/>
                </a:solidFill>
                <a:ea typeface="Times New Roman"/>
                <a:hlinkClick r:id="rId4">
                  <a:extLst>
                    <a:ext uri="{A12FA001-AC4F-418D-AE19-62706E023703}">
                      <ahyp:hlinkClr xmlns:ahyp="http://schemas.microsoft.com/office/drawing/2018/hyperlinkcolor" val="tx"/>
                    </a:ext>
                  </a:extLst>
                </a:hlinkClick>
              </a:rPr>
              <a:t> </a:t>
            </a:r>
            <a:r>
              <a:rPr lang="en-US" sz="900" u="sng" strike="noStrike">
                <a:solidFill>
                  <a:schemeClr val="bg2"/>
                </a:solidFill>
                <a:ea typeface="Times New Roman"/>
                <a:hlinkClick r:id="rId4">
                  <a:extLst>
                    <a:ext uri="{A12FA001-AC4F-418D-AE19-62706E023703}">
                      <ahyp:hlinkClr xmlns:ahyp="http://schemas.microsoft.com/office/drawing/2018/hyperlinkcolor" val="tx"/>
                    </a:ext>
                  </a:extLst>
                </a:hlinkClick>
              </a:rPr>
              <a:t>https://www.scribd.com/document/408962857/Chapallaz-Manual-on-Pump-used-as-Turbine-pdf</a:t>
            </a:r>
            <a:r>
              <a:rPr lang="en-US" sz="900">
                <a:solidFill>
                  <a:schemeClr val="bg2"/>
                </a:solidFill>
                <a:ea typeface="Times New Roman"/>
              </a:rPr>
              <a:t>. [Accessed: 18-Sep-2025].</a:t>
            </a:r>
          </a:p>
          <a:p>
            <a:r>
              <a:rPr lang="en-US" sz="900" b="1">
                <a:solidFill>
                  <a:schemeClr val="bg2"/>
                </a:solidFill>
                <a:ea typeface="Times New Roman"/>
              </a:rPr>
              <a:t>[13]</a:t>
            </a:r>
            <a:r>
              <a:rPr lang="en-US" sz="900">
                <a:solidFill>
                  <a:schemeClr val="bg2"/>
                </a:solidFill>
                <a:ea typeface="Times New Roman"/>
              </a:rPr>
              <a:t> L. W. Mays, </a:t>
            </a:r>
            <a:r>
              <a:rPr lang="en-US" sz="900" i="1">
                <a:solidFill>
                  <a:schemeClr val="bg2"/>
                </a:solidFill>
                <a:ea typeface="Times New Roman"/>
              </a:rPr>
              <a:t>Water Resources Engineering</a:t>
            </a:r>
            <a:r>
              <a:rPr lang="en-US" sz="900">
                <a:solidFill>
                  <a:schemeClr val="bg2"/>
                </a:solidFill>
                <a:ea typeface="Times New Roman"/>
              </a:rPr>
              <a:t>, Wiley, 2010. [Online]. Available:</a:t>
            </a:r>
            <a:r>
              <a:rPr lang="en-US" sz="900" u="none" strike="noStrike">
                <a:solidFill>
                  <a:schemeClr val="bg2"/>
                </a:solidFill>
                <a:ea typeface="Times New Roman"/>
                <a:hlinkClick r:id="rId5">
                  <a:extLst>
                    <a:ext uri="{A12FA001-AC4F-418D-AE19-62706E023703}">
                      <ahyp:hlinkClr xmlns:ahyp="http://schemas.microsoft.com/office/drawing/2018/hyperlinkcolor" val="tx"/>
                    </a:ext>
                  </a:extLst>
                </a:hlinkClick>
              </a:rPr>
              <a:t> </a:t>
            </a:r>
            <a:r>
              <a:rPr lang="en-US" sz="900" u="sng" strike="noStrike">
                <a:solidFill>
                  <a:schemeClr val="bg2"/>
                </a:solidFill>
                <a:ea typeface="Times New Roman"/>
                <a:hlinkClick r:id="rId5">
                  <a:extLst>
                    <a:ext uri="{A12FA001-AC4F-418D-AE19-62706E023703}">
                      <ahyp:hlinkClr xmlns:ahyp="http://schemas.microsoft.com/office/drawing/2018/hyperlinkcolor" val="tx"/>
                    </a:ext>
                  </a:extLst>
                </a:hlinkClick>
              </a:rPr>
              <a:t>https://dl.watereng.ir/doc/Larry%20W.%20Mays%20-%20Water%20Resources%20Engineering%20_2010,%20Wiley_.pdf</a:t>
            </a:r>
            <a:r>
              <a:rPr lang="en-US" sz="900">
                <a:solidFill>
                  <a:schemeClr val="bg2"/>
                </a:solidFill>
                <a:ea typeface="Times New Roman"/>
              </a:rPr>
              <a:t>. [Accessed: 18-Sep-2025].</a:t>
            </a:r>
          </a:p>
          <a:p>
            <a:r>
              <a:rPr lang="en-US" sz="900" b="1">
                <a:solidFill>
                  <a:schemeClr val="bg2"/>
                </a:solidFill>
                <a:ea typeface="Times New Roman"/>
              </a:rPr>
              <a:t>[14] “Hydropower in the Context of Sustainable Energy Supply: A Review of Technologies and Challenges,” </a:t>
            </a:r>
            <a:r>
              <a:rPr lang="en-US" sz="900" b="1" i="1">
                <a:solidFill>
                  <a:schemeClr val="bg2"/>
                </a:solidFill>
                <a:ea typeface="Times New Roman"/>
              </a:rPr>
              <a:t>ResearchGate</a:t>
            </a:r>
            <a:r>
              <a:rPr lang="en-US" sz="900" b="1">
                <a:solidFill>
                  <a:schemeClr val="bg2"/>
                </a:solidFill>
                <a:ea typeface="Times New Roman"/>
              </a:rPr>
              <a:t>. [Online]. Available:</a:t>
            </a:r>
            <a:r>
              <a:rPr lang="en-US" sz="900" b="1" u="none" strike="noStrike">
                <a:solidFill>
                  <a:schemeClr val="bg2"/>
                </a:solidFill>
                <a:ea typeface="Times New Roman"/>
                <a:hlinkClick r:id="rId6">
                  <a:extLst>
                    <a:ext uri="{A12FA001-AC4F-418D-AE19-62706E023703}">
                      <ahyp:hlinkClr xmlns:ahyp="http://schemas.microsoft.com/office/drawing/2018/hyperlinkcolor" val="tx"/>
                    </a:ext>
                  </a:extLst>
                </a:hlinkClick>
              </a:rPr>
              <a:t> </a:t>
            </a:r>
            <a:r>
              <a:rPr lang="en-US" sz="900" b="1" u="sng" strike="noStrike">
                <a:solidFill>
                  <a:schemeClr val="bg2"/>
                </a:solidFill>
                <a:ea typeface="Times New Roman"/>
                <a:hlinkClick r:id="rId6">
                  <a:extLst>
                    <a:ext uri="{A12FA001-AC4F-418D-AE19-62706E023703}">
                      <ahyp:hlinkClr xmlns:ahyp="http://schemas.microsoft.com/office/drawing/2018/hyperlinkcolor" val="tx"/>
                    </a:ext>
                  </a:extLst>
                </a:hlinkClick>
              </a:rPr>
              <a:t>https://www.researchgate.net/publication/258404306_Hydropower_in_the_Context_of_Sustainable_Energy_Supply_A_Review_of_Technologies_and_Challenges</a:t>
            </a:r>
            <a:r>
              <a:rPr lang="en-US" sz="900" b="1">
                <a:solidFill>
                  <a:schemeClr val="bg2"/>
                </a:solidFill>
                <a:ea typeface="Times New Roman"/>
              </a:rPr>
              <a:t>. [Accessed: 18-Sep-2025].</a:t>
            </a:r>
          </a:p>
          <a:p>
            <a:r>
              <a:rPr lang="en-US" sz="900" b="1">
                <a:solidFill>
                  <a:schemeClr val="bg2"/>
                </a:solidFill>
                <a:ea typeface="Times New Roman"/>
              </a:rPr>
              <a:t>[15]</a:t>
            </a:r>
            <a:r>
              <a:rPr lang="en-US" sz="900">
                <a:solidFill>
                  <a:schemeClr val="bg2"/>
                </a:solidFill>
                <a:ea typeface="Times New Roman"/>
              </a:rPr>
              <a:t> “Article — ScienceDirect,” </a:t>
            </a:r>
            <a:r>
              <a:rPr lang="en-US" sz="900" i="1">
                <a:solidFill>
                  <a:schemeClr val="bg2"/>
                </a:solidFill>
                <a:ea typeface="Times New Roman"/>
              </a:rPr>
              <a:t>ScienceDirect</a:t>
            </a:r>
            <a:r>
              <a:rPr lang="en-US" sz="900">
                <a:solidFill>
                  <a:schemeClr val="bg2"/>
                </a:solidFill>
                <a:ea typeface="Times New Roman"/>
              </a:rPr>
              <a:t>. [Online]. Available:</a:t>
            </a:r>
            <a:r>
              <a:rPr lang="en-US" sz="900" u="none" strike="noStrike">
                <a:solidFill>
                  <a:schemeClr val="bg2"/>
                </a:solidFill>
                <a:ea typeface="Times New Roman"/>
                <a:hlinkClick r:id="rId7">
                  <a:extLst>
                    <a:ext uri="{A12FA001-AC4F-418D-AE19-62706E023703}">
                      <ahyp:hlinkClr xmlns:ahyp="http://schemas.microsoft.com/office/drawing/2018/hyperlinkcolor" val="tx"/>
                    </a:ext>
                  </a:extLst>
                </a:hlinkClick>
              </a:rPr>
              <a:t> </a:t>
            </a:r>
            <a:r>
              <a:rPr lang="en-US" sz="900" u="sng" strike="noStrike">
                <a:solidFill>
                  <a:schemeClr val="bg2"/>
                </a:solidFill>
                <a:ea typeface="Times New Roman"/>
                <a:hlinkClick r:id="rId7">
                  <a:extLst>
                    <a:ext uri="{A12FA001-AC4F-418D-AE19-62706E023703}">
                      <ahyp:hlinkClr xmlns:ahyp="http://schemas.microsoft.com/office/drawing/2018/hyperlinkcolor" val="tx"/>
                    </a:ext>
                  </a:extLst>
                </a:hlinkClick>
              </a:rPr>
              <a:t>https://www.sciencedirect.com/science/article/pii/S1364032102000060</a:t>
            </a:r>
            <a:r>
              <a:rPr lang="en-US" sz="900">
                <a:solidFill>
                  <a:schemeClr val="bg2"/>
                </a:solidFill>
                <a:ea typeface="Times New Roman"/>
              </a:rPr>
              <a:t>. [Accessed: 18-Sep-2025].[6] J. P.</a:t>
            </a:r>
            <a:endParaRPr lang="en-US" sz="900">
              <a:solidFill>
                <a:schemeClr val="bg2"/>
              </a:solidFill>
              <a:ea typeface="Times New Roman"/>
              <a:hlinkClick r:id="rId8">
                <a:extLst>
                  <a:ext uri="{A12FA001-AC4F-418D-AE19-62706E023703}">
                    <ahyp:hlinkClr xmlns:ahyp="http://schemas.microsoft.com/office/drawing/2018/hyperlinkcolor" val="tx"/>
                  </a:ext>
                </a:extLst>
              </a:hlinkClick>
            </a:endParaRPr>
          </a:p>
          <a:p>
            <a:r>
              <a:rPr lang="en-US" sz="900">
                <a:solidFill>
                  <a:schemeClr val="bg2"/>
                </a:solidFill>
                <a:ea typeface="Times New Roman"/>
              </a:rPr>
              <a:t> </a:t>
            </a:r>
            <a:r>
              <a:rPr lang="en-US" sz="900" b="1">
                <a:solidFill>
                  <a:schemeClr val="bg2"/>
                </a:solidFill>
                <a:ea typeface="Times New Roman"/>
              </a:rPr>
              <a:t>[16]</a:t>
            </a:r>
            <a:r>
              <a:rPr lang="en-US" sz="900">
                <a:solidFill>
                  <a:schemeClr val="bg2"/>
                </a:solidFill>
                <a:ea typeface="Times New Roman"/>
              </a:rPr>
              <a:t> Ficalora and L. Cohen, </a:t>
            </a:r>
            <a:r>
              <a:rPr lang="en-US" sz="900" i="1">
                <a:solidFill>
                  <a:schemeClr val="bg2"/>
                </a:solidFill>
                <a:ea typeface="Times New Roman"/>
              </a:rPr>
              <a:t>Quality Function Deployment and Six Sigma: A QFD Handbook</a:t>
            </a:r>
            <a:r>
              <a:rPr lang="en-US" sz="900">
                <a:solidFill>
                  <a:schemeClr val="bg2"/>
                </a:solidFill>
                <a:ea typeface="Times New Roman"/>
              </a:rPr>
              <a:t>, 2nd ed., Upper Saddle River, NJ: Prentice Hall, 2010.</a:t>
            </a:r>
            <a:r>
              <a:rPr lang="en-US" sz="900" u="none" strike="noStrike">
                <a:solidFill>
                  <a:schemeClr val="bg2"/>
                </a:solidFill>
                <a:ea typeface="Times New Roman"/>
                <a:hlinkClick r:id="rId8">
                  <a:extLst>
                    <a:ext uri="{A12FA001-AC4F-418D-AE19-62706E023703}">
                      <ahyp:hlinkClr xmlns:ahyp="http://schemas.microsoft.com/office/drawing/2018/hyperlinkcolor" val="tx"/>
                    </a:ext>
                  </a:extLst>
                </a:hlinkClick>
              </a:rPr>
              <a:t> </a:t>
            </a:r>
            <a:r>
              <a:rPr lang="en-US" sz="900" u="sng" strike="noStrike">
                <a:solidFill>
                  <a:schemeClr val="bg2"/>
                </a:solidFill>
                <a:ea typeface="Times New Roman"/>
                <a:hlinkClick r:id="rId8">
                  <a:extLst>
                    <a:ext uri="{A12FA001-AC4F-418D-AE19-62706E023703}">
                      <ahyp:hlinkClr xmlns:ahyp="http://schemas.microsoft.com/office/drawing/2018/hyperlinkcolor" val="tx"/>
                    </a:ext>
                  </a:extLst>
                </a:hlinkClick>
              </a:rPr>
              <a:t>OBNB+2Penn State University Libraries Catalog+</a:t>
            </a:r>
            <a:r>
              <a:rPr lang="en-US" sz="900" u="sng">
                <a:solidFill>
                  <a:schemeClr val="bg2"/>
                </a:solidFill>
                <a:ea typeface="Times New Roman"/>
                <a:hlinkClick r:id="rId8">
                  <a:extLst>
                    <a:ext uri="{A12FA001-AC4F-418D-AE19-62706E023703}">
                      <ahyp:hlinkClr xmlns:ahyp="http://schemas.microsoft.com/office/drawing/2018/hyperlinkcolor" val="tx"/>
                    </a:ext>
                  </a:extLst>
                </a:hlinkClick>
              </a:rPr>
              <a:t>2</a:t>
            </a:r>
            <a:endParaRPr lang="en-US" sz="900">
              <a:solidFill>
                <a:schemeClr val="bg2"/>
              </a:solidFill>
              <a:ea typeface="Times New Roman"/>
            </a:endParaRPr>
          </a:p>
          <a:p>
            <a:r>
              <a:rPr lang="en-US" sz="900" b="1">
                <a:solidFill>
                  <a:schemeClr val="bg2"/>
                </a:solidFill>
                <a:ea typeface="Times New Roman"/>
              </a:rPr>
              <a:t>[17]</a:t>
            </a:r>
            <a:r>
              <a:rPr lang="en-US" sz="900">
                <a:solidFill>
                  <a:schemeClr val="bg2"/>
                </a:solidFill>
                <a:ea typeface="Times New Roman"/>
              </a:rPr>
              <a:t> Q. A. Okang, T. H. Bakken, and A. Bor, “Investigation of the Hydroelectric Development Potential of Nonpowered Dams: A Case Study of the </a:t>
            </a:r>
            <a:r>
              <a:rPr lang="en-US" sz="900" err="1">
                <a:solidFill>
                  <a:schemeClr val="bg2"/>
                </a:solidFill>
                <a:ea typeface="Times New Roman"/>
              </a:rPr>
              <a:t>Buyuk</a:t>
            </a:r>
            <a:r>
              <a:rPr lang="en-US" sz="900">
                <a:solidFill>
                  <a:schemeClr val="bg2"/>
                </a:solidFill>
                <a:ea typeface="Times New Roman"/>
              </a:rPr>
              <a:t> Menderes River Basin,” </a:t>
            </a:r>
            <a:r>
              <a:rPr lang="en-US" sz="900" i="1">
                <a:solidFill>
                  <a:schemeClr val="bg2"/>
                </a:solidFill>
                <a:ea typeface="Times New Roman"/>
              </a:rPr>
              <a:t>Water</a:t>
            </a:r>
            <a:r>
              <a:rPr lang="en-US" sz="900">
                <a:solidFill>
                  <a:schemeClr val="bg2"/>
                </a:solidFill>
                <a:ea typeface="Times New Roman"/>
              </a:rPr>
              <a:t>, vol. 15, no. 4, article 717, pp. –, Feb. 11, 2023, doi:10.3390/w15040717. </a:t>
            </a:r>
            <a:endParaRPr lang="en-US" sz="900">
              <a:solidFill>
                <a:schemeClr val="bg2"/>
              </a:solidFill>
            </a:endParaRPr>
          </a:p>
          <a:p>
            <a:r>
              <a:rPr lang="en-US" sz="900" b="1">
                <a:solidFill>
                  <a:schemeClr val="bg2"/>
                </a:solidFill>
              </a:rPr>
              <a:t>[18] Federal Energy Regulatory Commission, </a:t>
            </a:r>
            <a:r>
              <a:rPr lang="en-US" sz="900" b="1" i="1">
                <a:solidFill>
                  <a:schemeClr val="bg2"/>
                </a:solidFill>
              </a:rPr>
              <a:t>Hydropower Primer: A Handbook of Hydropower Basics</a:t>
            </a:r>
            <a:r>
              <a:rPr lang="en-US" sz="900" b="1">
                <a:solidFill>
                  <a:schemeClr val="bg2"/>
                </a:solidFill>
              </a:rPr>
              <a:t>, Office of Energy Projects, Washington, DC, Tech. Rep., Feb. 2017. [Online]. Available:</a:t>
            </a:r>
            <a:r>
              <a:rPr lang="en-US" sz="900" b="1">
                <a:solidFill>
                  <a:schemeClr val="bg2"/>
                </a:solidFill>
                <a:hlinkClick r:id="rId9">
                  <a:extLst>
                    <a:ext uri="{A12FA001-AC4F-418D-AE19-62706E023703}">
                      <ahyp:hlinkClr xmlns:ahyp="http://schemas.microsoft.com/office/drawing/2018/hyperlinkcolor" val="tx"/>
                    </a:ext>
                  </a:extLst>
                </a:hlinkClick>
              </a:rPr>
              <a:t> https://www.ferc.gov/sites/default/files/2020-05/hydropower-primer.pdf</a:t>
            </a:r>
            <a:r>
              <a:rPr lang="en-US" sz="900" b="1">
                <a:solidFill>
                  <a:schemeClr val="bg2"/>
                </a:solidFill>
              </a:rPr>
              <a:t> </a:t>
            </a:r>
          </a:p>
          <a:p>
            <a:r>
              <a:rPr lang="en-US" sz="900" b="1">
                <a:solidFill>
                  <a:schemeClr val="bg2"/>
                </a:solidFill>
              </a:rPr>
              <a:t>[19]</a:t>
            </a:r>
            <a:r>
              <a:rPr lang="en-US" sz="900">
                <a:solidFill>
                  <a:schemeClr val="bg2"/>
                </a:solidFill>
                <a:ea typeface="Roboto"/>
              </a:rPr>
              <a:t> If dam sediment is contaminated, all cleanup operations must comply with OSHA's Hazardous Waste Operations and Emergency Response (HAZWOPER) standards (29 CFR 1926.65)</a:t>
            </a:r>
          </a:p>
          <a:p>
            <a:r>
              <a:rPr lang="en-US" sz="900" b="1">
                <a:solidFill>
                  <a:schemeClr val="bg2"/>
                </a:solidFill>
                <a:ea typeface="Roboto"/>
              </a:rPr>
              <a:t>[20]</a:t>
            </a:r>
            <a:r>
              <a:rPr lang="en-US" sz="900">
                <a:solidFill>
                  <a:schemeClr val="bg2"/>
                </a:solidFill>
                <a:ea typeface="Roboto"/>
              </a:rPr>
              <a:t> U.S. Energy Information Administration, “Electric Sales, Revenue, and Average Price, Table 5A: Residential Average Monthly Bill by Census Division and State, 2024,” Oct. 2025. [Online]. Available:</a:t>
            </a:r>
            <a:r>
              <a:rPr lang="en-US" sz="900">
                <a:solidFill>
                  <a:schemeClr val="bg2"/>
                </a:solidFill>
                <a:ea typeface="Roboto"/>
                <a:hlinkClick r:id="rId10">
                  <a:extLst>
                    <a:ext uri="{A12FA001-AC4F-418D-AE19-62706E023703}">
                      <ahyp:hlinkClr xmlns:ahyp="http://schemas.microsoft.com/office/drawing/2018/hyperlinkcolor" val="tx"/>
                    </a:ext>
                  </a:extLst>
                </a:hlinkClick>
              </a:rPr>
              <a:t>2024 Average Monthly Bill- Residential</a:t>
            </a:r>
            <a:r>
              <a:rPr lang="en-US" sz="900">
                <a:solidFill>
                  <a:schemeClr val="bg2"/>
                </a:solidFill>
                <a:ea typeface="Roboto"/>
              </a:rPr>
              <a:t> </a:t>
            </a:r>
            <a:endParaRPr lang="en-US" sz="900">
              <a:solidFill>
                <a:schemeClr val="bg2"/>
              </a:solidFill>
            </a:endParaRPr>
          </a:p>
          <a:p>
            <a:br>
              <a:rPr lang="en-US"/>
            </a:br>
            <a:endParaRPr lang="en-US" sz="900">
              <a:solidFill>
                <a:schemeClr val="bg2"/>
              </a:solidFill>
              <a:latin typeface="Times New Roman"/>
              <a:cs typeface="Times New Roman"/>
            </a:endParaRPr>
          </a:p>
          <a:p>
            <a:pPr algn="ctr"/>
            <a:endParaRPr lang="en-US" sz="900">
              <a:solidFill>
                <a:schemeClr val="bg2"/>
              </a:solidFill>
              <a:latin typeface="Times New Roman"/>
              <a:cs typeface="Times New Roman"/>
            </a:endParaRPr>
          </a:p>
        </p:txBody>
      </p:sp>
      <p:sp>
        <p:nvSpPr>
          <p:cNvPr id="3" name="TextBox 2">
            <a:extLst>
              <a:ext uri="{FF2B5EF4-FFF2-40B4-BE49-F238E27FC236}">
                <a16:creationId xmlns:a16="http://schemas.microsoft.com/office/drawing/2014/main" id="{17BA6178-A2AD-A65A-0960-7AA61B52CC12}"/>
              </a:ext>
            </a:extLst>
          </p:cNvPr>
          <p:cNvSpPr txBox="1"/>
          <p:nvPr/>
        </p:nvSpPr>
        <p:spPr>
          <a:xfrm>
            <a:off x="59121" y="1908284"/>
            <a:ext cx="2632894" cy="20467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solidFill>
                  <a:schemeClr val="bg2"/>
                </a:solidFill>
                <a:ea typeface="Times New Roman"/>
              </a:rPr>
              <a:t>Most notable content</a:t>
            </a:r>
            <a:endParaRPr lang="en-US" b="1">
              <a:solidFill>
                <a:schemeClr val="bg2"/>
              </a:solidFill>
            </a:endParaRPr>
          </a:p>
          <a:p>
            <a:pPr marL="228600" indent="-228600">
              <a:buFont typeface=""/>
              <a:buChar char="•"/>
            </a:pPr>
            <a:r>
              <a:rPr lang="en-US" sz="1100">
                <a:solidFill>
                  <a:schemeClr val="bg2"/>
                </a:solidFill>
                <a:ea typeface="Times New Roman"/>
              </a:rPr>
              <a:t>Properties of turbine qualities and aspects.</a:t>
            </a:r>
          </a:p>
          <a:p>
            <a:pPr marL="228600" indent="-228600">
              <a:buFont typeface=""/>
              <a:buChar char="•"/>
            </a:pPr>
            <a:r>
              <a:rPr lang="en-US" sz="1100">
                <a:solidFill>
                  <a:schemeClr val="bg2"/>
                </a:solidFill>
                <a:ea typeface="Times New Roman"/>
              </a:rPr>
              <a:t>Considerations when beginning a hydroelectric project.</a:t>
            </a:r>
          </a:p>
          <a:p>
            <a:pPr marL="228600" indent="-228600">
              <a:buFont typeface=""/>
              <a:buChar char="•"/>
            </a:pPr>
            <a:r>
              <a:rPr lang="en-US" sz="1100">
                <a:solidFill>
                  <a:schemeClr val="bg2"/>
                </a:solidFill>
                <a:ea typeface="Times New Roman"/>
              </a:rPr>
              <a:t>Environmental considerations for NPD retrofits</a:t>
            </a:r>
          </a:p>
          <a:p>
            <a:pPr marL="228600" indent="-228600">
              <a:buFont typeface=""/>
              <a:buChar char="•"/>
            </a:pPr>
            <a:r>
              <a:rPr lang="en-US" sz="1100">
                <a:solidFill>
                  <a:schemeClr val="bg2"/>
                </a:solidFill>
                <a:ea typeface="Times New Roman"/>
              </a:rPr>
              <a:t>Sustainability optimization methods</a:t>
            </a:r>
          </a:p>
          <a:p>
            <a:br>
              <a:rPr lang="en-US"/>
            </a:br>
            <a:endParaRPr lang="en-US" sz="1100">
              <a:latin typeface="Times New Roman"/>
              <a:cs typeface="Times New Roman"/>
            </a:endParaRPr>
          </a:p>
          <a:p>
            <a:pPr algn="ct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03">
          <a:extLst>
            <a:ext uri="{FF2B5EF4-FFF2-40B4-BE49-F238E27FC236}">
              <a16:creationId xmlns:a16="http://schemas.microsoft.com/office/drawing/2014/main" id="{77ADBAD8-3195-1C0C-DA1E-AA81C8724DDC}"/>
            </a:ext>
          </a:extLst>
        </p:cNvPr>
        <p:cNvGrpSpPr/>
        <p:nvPr/>
      </p:nvGrpSpPr>
      <p:grpSpPr>
        <a:xfrm>
          <a:off x="0" y="0"/>
          <a:ext cx="0" cy="0"/>
          <a:chOff x="0" y="0"/>
          <a:chExt cx="0" cy="0"/>
        </a:xfrm>
      </p:grpSpPr>
      <p:sp>
        <p:nvSpPr>
          <p:cNvPr id="205" name="Google Shape;205;p27">
            <a:extLst>
              <a:ext uri="{FF2B5EF4-FFF2-40B4-BE49-F238E27FC236}">
                <a16:creationId xmlns:a16="http://schemas.microsoft.com/office/drawing/2014/main" id="{DE560A8B-0E80-538D-D862-90F9FDC13F71}"/>
              </a:ext>
            </a:extLst>
          </p:cNvPr>
          <p:cNvSpPr txBox="1"/>
          <p:nvPr/>
        </p:nvSpPr>
        <p:spPr>
          <a:xfrm>
            <a:off x="382229" y="0"/>
            <a:ext cx="8379600" cy="853500"/>
          </a:xfrm>
          <a:prstGeom prst="rect">
            <a:avLst/>
          </a:prstGeom>
          <a:noFill/>
          <a:ln>
            <a:noFill/>
          </a:ln>
        </p:spPr>
        <p:txBody>
          <a:bodyPr spcFirstLastPara="1" wrap="square" lIns="91425" tIns="45700" rIns="91425" bIns="45700" anchor="ctr" anchorCtr="0">
            <a:noAutofit/>
          </a:bodyPr>
          <a:lstStyle/>
          <a:p>
            <a:pPr algn="ctr"/>
            <a:r>
              <a:rPr lang="en" sz="2400" b="1">
                <a:solidFill>
                  <a:schemeClr val="lt1"/>
                </a:solidFill>
              </a:rPr>
              <a:t>LITERATURE REVIEW / REFERENCES</a:t>
            </a:r>
          </a:p>
        </p:txBody>
      </p:sp>
      <p:sp>
        <p:nvSpPr>
          <p:cNvPr id="206" name="Google Shape;206;p27">
            <a:extLst>
              <a:ext uri="{FF2B5EF4-FFF2-40B4-BE49-F238E27FC236}">
                <a16:creationId xmlns:a16="http://schemas.microsoft.com/office/drawing/2014/main" id="{D99CAE2F-74E4-9369-7DDC-6AAC6E6EBEE2}"/>
              </a:ext>
            </a:extLst>
          </p:cNvPr>
          <p:cNvSpPr txBox="1">
            <a:spLocks noGrp="1"/>
          </p:cNvSpPr>
          <p:nvPr>
            <p:ph type="sldNum" idx="12"/>
          </p:nvPr>
        </p:nvSpPr>
        <p:spPr>
          <a:xfrm>
            <a:off x="7335199" y="4749850"/>
            <a:ext cx="1770000" cy="3936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a:t>Stevens, </a:t>
            </a:r>
            <a:fld id="{00000000-1234-1234-1234-123412341234}" type="slidenum">
              <a:rPr lang="en" b="1" dirty="0"/>
              <a:t>47</a:t>
            </a:fld>
            <a:endParaRPr b="1"/>
          </a:p>
        </p:txBody>
      </p:sp>
      <p:sp>
        <p:nvSpPr>
          <p:cNvPr id="2" name="TextBox 1">
            <a:extLst>
              <a:ext uri="{FF2B5EF4-FFF2-40B4-BE49-F238E27FC236}">
                <a16:creationId xmlns:a16="http://schemas.microsoft.com/office/drawing/2014/main" id="{3C65B3B8-1FE8-D419-032C-147EDC3C1193}"/>
              </a:ext>
            </a:extLst>
          </p:cNvPr>
          <p:cNvSpPr txBox="1"/>
          <p:nvPr/>
        </p:nvSpPr>
        <p:spPr>
          <a:xfrm>
            <a:off x="2687468" y="849418"/>
            <a:ext cx="6417120" cy="38087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1">
                <a:solidFill>
                  <a:schemeClr val="bg2"/>
                </a:solidFill>
                <a:ea typeface="Times New Roman"/>
              </a:rPr>
              <a:t>[</a:t>
            </a:r>
            <a:r>
              <a:rPr lang="en-US" sz="1050">
                <a:solidFill>
                  <a:schemeClr val="bg2"/>
                </a:solidFill>
                <a:ea typeface="Times New Roman"/>
              </a:rPr>
              <a:t>21] G. Gemperline and C. Crane, “Hydraulic Design,” in Guidelines for Design of Intakes for</a:t>
            </a:r>
          </a:p>
          <a:p>
            <a:r>
              <a:rPr lang="en-US" sz="1050">
                <a:solidFill>
                  <a:schemeClr val="bg2"/>
                </a:solidFill>
                <a:ea typeface="Times New Roman"/>
              </a:rPr>
              <a:t>Hydroelectric Plants, New York, NY:</a:t>
            </a:r>
            <a:r>
              <a:rPr lang="en-US" sz="1050" u="none" strike="noStrike">
                <a:solidFill>
                  <a:schemeClr val="bg2"/>
                </a:solidFill>
                <a:ea typeface="Times New Roman"/>
              </a:rPr>
              <a:t> </a:t>
            </a:r>
            <a:r>
              <a:rPr lang="en-US" sz="1050">
                <a:solidFill>
                  <a:schemeClr val="bg2"/>
                </a:solidFill>
                <a:ea typeface="Times New Roman"/>
              </a:rPr>
              <a:t>American Society of </a:t>
            </a:r>
            <a:r>
              <a:rPr lang="en-US" sz="1050" err="1">
                <a:solidFill>
                  <a:schemeClr val="bg2"/>
                </a:solidFill>
                <a:ea typeface="Times New Roman"/>
              </a:rPr>
              <a:t>CIvil</a:t>
            </a:r>
            <a:r>
              <a:rPr lang="en-US" sz="1050">
                <a:solidFill>
                  <a:schemeClr val="bg2"/>
                </a:solidFill>
                <a:ea typeface="Times New Roman"/>
              </a:rPr>
              <a:t> Engineers, pp. 16–105</a:t>
            </a:r>
            <a:endParaRPr lang="en-US" sz="1050">
              <a:solidFill>
                <a:schemeClr val="bg2"/>
              </a:solidFill>
            </a:endParaRPr>
          </a:p>
          <a:p>
            <a:r>
              <a:rPr lang="en-US" sz="1050">
                <a:solidFill>
                  <a:schemeClr val="bg2"/>
                </a:solidFill>
                <a:ea typeface="Times New Roman"/>
              </a:rPr>
              <a:t>[22] F. </a:t>
            </a:r>
            <a:r>
              <a:rPr lang="en-US" sz="1050" err="1">
                <a:solidFill>
                  <a:schemeClr val="bg2"/>
                </a:solidFill>
                <a:ea typeface="Times New Roman"/>
              </a:rPr>
              <a:t>Kreith</a:t>
            </a:r>
            <a:r>
              <a:rPr lang="en-US" sz="1050">
                <a:solidFill>
                  <a:schemeClr val="bg2"/>
                </a:solidFill>
                <a:ea typeface="Times New Roman"/>
              </a:rPr>
              <a:t> and J. F. Kreider, “Economics of Energy Generation and Conservation Systems,” </a:t>
            </a:r>
            <a:r>
              <a:rPr lang="en-US" sz="1050" strike="noStrike">
                <a:solidFill>
                  <a:schemeClr val="bg2"/>
                </a:solidFill>
                <a:ea typeface="Times New Roman"/>
              </a:rPr>
              <a:t>in</a:t>
            </a:r>
            <a:endParaRPr lang="en-US" sz="1050">
              <a:solidFill>
                <a:schemeClr val="bg2"/>
              </a:solidFill>
            </a:endParaRPr>
          </a:p>
          <a:p>
            <a:r>
              <a:rPr lang="en-US" sz="1050">
                <a:solidFill>
                  <a:schemeClr val="bg2"/>
                </a:solidFill>
                <a:ea typeface="Times New Roman"/>
              </a:rPr>
              <a:t>Principles </a:t>
            </a:r>
            <a:r>
              <a:rPr lang="en-US" sz="1050" strike="noStrike">
                <a:solidFill>
                  <a:schemeClr val="bg2"/>
                </a:solidFill>
                <a:ea typeface="Times New Roman"/>
              </a:rPr>
              <a:t>of</a:t>
            </a:r>
            <a:r>
              <a:rPr lang="en-US" sz="1050">
                <a:solidFill>
                  <a:schemeClr val="bg2"/>
                </a:solidFill>
                <a:ea typeface="Times New Roman"/>
              </a:rPr>
              <a:t> </a:t>
            </a:r>
            <a:r>
              <a:rPr lang="en-US" sz="1050" strike="noStrike">
                <a:solidFill>
                  <a:schemeClr val="bg2"/>
                </a:solidFill>
                <a:ea typeface="Times New Roman"/>
              </a:rPr>
              <a:t>Sustainable</a:t>
            </a:r>
            <a:r>
              <a:rPr lang="en-US" sz="1050">
                <a:solidFill>
                  <a:schemeClr val="bg2"/>
                </a:solidFill>
                <a:ea typeface="Times New Roman"/>
              </a:rPr>
              <a:t> </a:t>
            </a:r>
            <a:r>
              <a:rPr lang="en-US" sz="1050" strike="noStrike">
                <a:solidFill>
                  <a:schemeClr val="bg2"/>
                </a:solidFill>
                <a:ea typeface="Times New Roman"/>
              </a:rPr>
              <a:t>Energy</a:t>
            </a:r>
            <a:r>
              <a:rPr lang="en-US" sz="1050">
                <a:solidFill>
                  <a:schemeClr val="bg2"/>
                </a:solidFill>
                <a:ea typeface="Times New Roman"/>
              </a:rPr>
              <a:t>, Boca Raton, Florida: CRC Press, 2011, pp. 65–115</a:t>
            </a:r>
            <a:endParaRPr lang="en-US" sz="1050">
              <a:solidFill>
                <a:schemeClr val="bg2"/>
              </a:solidFill>
            </a:endParaRPr>
          </a:p>
          <a:p>
            <a:r>
              <a:rPr lang="en-US" sz="1050">
                <a:solidFill>
                  <a:schemeClr val="bg2"/>
                </a:solidFill>
                <a:ea typeface="Times New Roman"/>
              </a:rPr>
              <a:t>[23] V. Nelson and K. Starcher, “Water,” in Introduction to Renewable Energy Second Edition, Boca</a:t>
            </a:r>
            <a:endParaRPr lang="en-US" sz="1050">
              <a:solidFill>
                <a:schemeClr val="bg2"/>
              </a:solidFill>
            </a:endParaRPr>
          </a:p>
          <a:p>
            <a:r>
              <a:rPr lang="en-US" sz="1050">
                <a:solidFill>
                  <a:schemeClr val="bg2"/>
                </a:solidFill>
                <a:ea typeface="Times New Roman"/>
              </a:rPr>
              <a:t>Raton, Florida: CRC Press, 2016, pp.</a:t>
            </a:r>
            <a:r>
              <a:rPr lang="en-US" sz="1050" u="none" strike="noStrike">
                <a:solidFill>
                  <a:schemeClr val="bg2"/>
                </a:solidFill>
                <a:ea typeface="Times New Roman"/>
              </a:rPr>
              <a:t> </a:t>
            </a:r>
            <a:r>
              <a:rPr lang="en-US" sz="1050">
                <a:solidFill>
                  <a:schemeClr val="bg2"/>
                </a:solidFill>
                <a:ea typeface="Times New Roman"/>
              </a:rPr>
              <a:t>279–311</a:t>
            </a:r>
            <a:endParaRPr lang="en-US" sz="1050">
              <a:solidFill>
                <a:schemeClr val="bg2"/>
              </a:solidFill>
            </a:endParaRPr>
          </a:p>
          <a:p>
            <a:r>
              <a:rPr lang="en-US" sz="1050">
                <a:solidFill>
                  <a:schemeClr val="bg2"/>
                </a:solidFill>
                <a:ea typeface="Times New Roman"/>
              </a:rPr>
              <a:t>[24] E. Broch, D. K. Lysne, N. </a:t>
            </a:r>
            <a:r>
              <a:rPr lang="en-US" sz="1050" err="1">
                <a:solidFill>
                  <a:schemeClr val="bg2"/>
                </a:solidFill>
                <a:ea typeface="Times New Roman"/>
              </a:rPr>
              <a:t>Flatabo</a:t>
            </a:r>
            <a:r>
              <a:rPr lang="en-US" sz="1050">
                <a:solidFill>
                  <a:schemeClr val="bg2"/>
                </a:solidFill>
                <a:ea typeface="Times New Roman"/>
              </a:rPr>
              <a:t>, and E. Helland-Hansen, “Dam safety and risk analysis,” in</a:t>
            </a:r>
            <a:endParaRPr lang="en-US" sz="1050">
              <a:solidFill>
                <a:schemeClr val="bg2"/>
              </a:solidFill>
            </a:endParaRPr>
          </a:p>
          <a:p>
            <a:r>
              <a:rPr lang="en-US" sz="1050">
                <a:solidFill>
                  <a:schemeClr val="bg2"/>
                </a:solidFill>
                <a:ea typeface="Times New Roman"/>
              </a:rPr>
              <a:t>Hydropower ’97, Rotterdam/Brookfield: A.A. Balkema, 1997, pp. 349–551</a:t>
            </a:r>
            <a:endParaRPr lang="en-US" sz="1050">
              <a:solidFill>
                <a:schemeClr val="bg2"/>
              </a:solidFill>
            </a:endParaRPr>
          </a:p>
          <a:p>
            <a:r>
              <a:rPr lang="en-US" sz="1050">
                <a:solidFill>
                  <a:schemeClr val="bg2"/>
                </a:solidFill>
                <a:ea typeface="Times New Roman"/>
              </a:rPr>
              <a:t>[25] C. C. Warnick, “Hydraulics of Hydropower,” in Hydropower Engineering, Englewood Cliffs, NJ:</a:t>
            </a:r>
            <a:endParaRPr lang="en-US" sz="1050">
              <a:solidFill>
                <a:schemeClr val="bg2"/>
              </a:solidFill>
            </a:endParaRPr>
          </a:p>
          <a:p>
            <a:r>
              <a:rPr lang="en-US" sz="1050">
                <a:solidFill>
                  <a:schemeClr val="bg2"/>
                </a:solidFill>
                <a:ea typeface="Times New Roman"/>
              </a:rPr>
              <a:t>Prentice-Hall Inc., 1984, pp. 24–37</a:t>
            </a:r>
            <a:endParaRPr lang="en-US" sz="1050">
              <a:solidFill>
                <a:schemeClr val="bg2"/>
              </a:solidFill>
            </a:endParaRPr>
          </a:p>
          <a:p>
            <a:r>
              <a:rPr lang="en-US" sz="1050">
                <a:solidFill>
                  <a:schemeClr val="bg2"/>
                </a:solidFill>
              </a:rPr>
              <a:t>[26] Carly Hansen, Juan Gallego Calderon, Camilo Bastidas Pacheco, Cleve Davis, Rohit </a:t>
            </a:r>
            <a:r>
              <a:rPr lang="en-US" sz="1050" err="1">
                <a:solidFill>
                  <a:schemeClr val="bg2"/>
                </a:solidFill>
              </a:rPr>
              <a:t>Mendadhala</a:t>
            </a:r>
            <a:r>
              <a:rPr lang="en-US" sz="1050">
                <a:solidFill>
                  <a:schemeClr val="bg2"/>
                </a:solidFill>
              </a:rPr>
              <a:t>,</a:t>
            </a:r>
          </a:p>
          <a:p>
            <a:r>
              <a:rPr lang="en-US" sz="1050">
                <a:solidFill>
                  <a:schemeClr val="bg2"/>
                </a:solidFill>
              </a:rPr>
              <a:t>Glenn Russell. 2024. Technical Potential for Hydropower Capacity at Nonpowered Dams.</a:t>
            </a:r>
          </a:p>
          <a:p>
            <a:r>
              <a:rPr lang="en-US" sz="1050" err="1">
                <a:solidFill>
                  <a:schemeClr val="bg2"/>
                </a:solidFill>
              </a:rPr>
              <a:t>Hydrosource</a:t>
            </a:r>
            <a:r>
              <a:rPr lang="en-US" sz="1050">
                <a:solidFill>
                  <a:schemeClr val="bg2"/>
                </a:solidFill>
              </a:rPr>
              <a:t>. Oak Ridge National Laboratory, Oak Ridge, Tennessee, USA.</a:t>
            </a:r>
          </a:p>
          <a:p>
            <a:r>
              <a:rPr lang="en-US" sz="1050">
                <a:solidFill>
                  <a:schemeClr val="bg2"/>
                </a:solidFill>
                <a:hlinkClick r:id="rId3"/>
              </a:rPr>
              <a:t>https://doi.org/10.21951/HydroCapacity_NPD/2570407</a:t>
            </a:r>
          </a:p>
          <a:p>
            <a:r>
              <a:rPr lang="en-US" sz="1050">
                <a:solidFill>
                  <a:schemeClr val="bg2"/>
                </a:solidFill>
              </a:rPr>
              <a:t>[27]</a:t>
            </a:r>
            <a:r>
              <a:rPr lang="en-US" sz="1050">
                <a:solidFill>
                  <a:schemeClr val="bg2"/>
                </a:solidFill>
                <a:ea typeface="Roboto"/>
              </a:rPr>
              <a:t> L. Monition, M. Le Nir, and J. Roux, “Electromechanical Equipment,” in Micro Hydroelectric Power</a:t>
            </a:r>
            <a:endParaRPr lang="en-US" sz="1050">
              <a:solidFill>
                <a:schemeClr val="bg2"/>
              </a:solidFill>
            </a:endParaRPr>
          </a:p>
          <a:p>
            <a:r>
              <a:rPr lang="en-US" sz="1050">
                <a:solidFill>
                  <a:schemeClr val="bg2"/>
                </a:solidFill>
                <a:ea typeface="Roboto"/>
              </a:rPr>
              <a:t>Stations, Paris: Wiley-Interscience, 1984, pp. 71–121</a:t>
            </a:r>
            <a:endParaRPr lang="en-US" sz="1050">
              <a:solidFill>
                <a:schemeClr val="bg2"/>
              </a:solidFill>
            </a:endParaRPr>
          </a:p>
          <a:p>
            <a:r>
              <a:rPr lang="en-US" sz="1050">
                <a:solidFill>
                  <a:schemeClr val="bg2"/>
                </a:solidFill>
                <a:ea typeface="Roboto"/>
              </a:rPr>
              <a:t>Standards:</a:t>
            </a:r>
            <a:endParaRPr lang="en-US" sz="1050">
              <a:solidFill>
                <a:schemeClr val="bg2"/>
              </a:solidFill>
            </a:endParaRPr>
          </a:p>
          <a:p>
            <a:r>
              <a:rPr lang="en-US" sz="1050">
                <a:solidFill>
                  <a:schemeClr val="bg2"/>
                </a:solidFill>
                <a:ea typeface="Roboto"/>
              </a:rPr>
              <a:t>[28] “Hydropower development guidelines,” U.S. Department of the Interior,</a:t>
            </a:r>
            <a:endParaRPr lang="en-US" sz="1050">
              <a:solidFill>
                <a:schemeClr val="bg2"/>
              </a:solidFill>
            </a:endParaRPr>
          </a:p>
          <a:p>
            <a:r>
              <a:rPr lang="en-US" sz="1050">
                <a:solidFill>
                  <a:schemeClr val="bg2"/>
                </a:solidFill>
                <a:ea typeface="Roboto"/>
                <a:hlinkClick r:id="rId4"/>
              </a:rPr>
              <a:t>https://www.doi.gov/cupcao/Hydropower</a:t>
            </a:r>
            <a:r>
              <a:rPr lang="en-US" sz="1050">
                <a:solidFill>
                  <a:schemeClr val="bg2"/>
                </a:solidFill>
                <a:ea typeface="Roboto"/>
              </a:rPr>
              <a:t> (accessed Sep. 18, 2025).</a:t>
            </a:r>
            <a:endParaRPr lang="en-US" sz="1050">
              <a:solidFill>
                <a:schemeClr val="bg2"/>
              </a:solidFill>
            </a:endParaRPr>
          </a:p>
          <a:p>
            <a:r>
              <a:rPr lang="en-US" sz="1050">
                <a:solidFill>
                  <a:schemeClr val="bg2"/>
                </a:solidFill>
                <a:ea typeface="Roboto"/>
              </a:rPr>
              <a:t>[29] V. J. </a:t>
            </a:r>
            <a:r>
              <a:rPr lang="en-US" sz="1050" err="1">
                <a:solidFill>
                  <a:schemeClr val="bg2"/>
                </a:solidFill>
                <a:ea typeface="Roboto"/>
              </a:rPr>
              <a:t>Zipparro</a:t>
            </a:r>
            <a:r>
              <a:rPr lang="en-US" sz="1050">
                <a:solidFill>
                  <a:schemeClr val="bg2"/>
                </a:solidFill>
                <a:ea typeface="Roboto"/>
              </a:rPr>
              <a:t>, H. Hasen, and C. V. Davis, </a:t>
            </a:r>
            <a:r>
              <a:rPr lang="en-US" sz="1050" err="1">
                <a:solidFill>
                  <a:schemeClr val="bg2"/>
                </a:solidFill>
                <a:ea typeface="Roboto"/>
              </a:rPr>
              <a:t>Davis’</a:t>
            </a:r>
            <a:r>
              <a:rPr lang="en-US" sz="1050">
                <a:solidFill>
                  <a:schemeClr val="bg2"/>
                </a:solidFill>
                <a:ea typeface="Roboto"/>
              </a:rPr>
              <a:t> Handbook of Applied Hydraulics. New York:</a:t>
            </a:r>
            <a:endParaRPr lang="en-US" sz="1050">
              <a:solidFill>
                <a:schemeClr val="bg2"/>
              </a:solidFill>
            </a:endParaRPr>
          </a:p>
          <a:p>
            <a:r>
              <a:rPr lang="en-US" sz="1050">
                <a:solidFill>
                  <a:schemeClr val="bg2"/>
                </a:solidFill>
                <a:ea typeface="Roboto"/>
              </a:rPr>
              <a:t>McGraw-Hill, 1993.</a:t>
            </a:r>
            <a:endParaRPr lang="en-US" sz="1050">
              <a:solidFill>
                <a:schemeClr val="bg2"/>
              </a:solidFill>
            </a:endParaRPr>
          </a:p>
          <a:p>
            <a:r>
              <a:rPr lang="en-US" sz="1050">
                <a:solidFill>
                  <a:schemeClr val="bg2"/>
                </a:solidFill>
                <a:ea typeface="Roboto"/>
              </a:rPr>
              <a:t>[30] The Guide to Hydropower Mechanical Design--Prepared by the American Society of Mechanical</a:t>
            </a:r>
            <a:endParaRPr lang="en-US" sz="1050">
              <a:solidFill>
                <a:schemeClr val="bg2"/>
              </a:solidFill>
            </a:endParaRPr>
          </a:p>
          <a:p>
            <a:r>
              <a:rPr lang="en-US" sz="1050">
                <a:solidFill>
                  <a:schemeClr val="bg2"/>
                </a:solidFill>
                <a:ea typeface="Roboto"/>
              </a:rPr>
              <a:t>Engineers Hydro Power Technical Committee--1996. Kansas City, MO: HCI Publications, 1996.</a:t>
            </a:r>
            <a:endParaRPr lang="en-US" sz="1050">
              <a:solidFill>
                <a:schemeClr val="bg2"/>
              </a:solidFill>
            </a:endParaRPr>
          </a:p>
        </p:txBody>
      </p:sp>
      <p:sp>
        <p:nvSpPr>
          <p:cNvPr id="3" name="TextBox 2">
            <a:extLst>
              <a:ext uri="{FF2B5EF4-FFF2-40B4-BE49-F238E27FC236}">
                <a16:creationId xmlns:a16="http://schemas.microsoft.com/office/drawing/2014/main" id="{CF0A6787-4982-141C-9FD2-8AD73D4B1CED}"/>
              </a:ext>
            </a:extLst>
          </p:cNvPr>
          <p:cNvSpPr txBox="1"/>
          <p:nvPr/>
        </p:nvSpPr>
        <p:spPr>
          <a:xfrm>
            <a:off x="59121" y="1031462"/>
            <a:ext cx="2632894" cy="17081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chemeClr val="bg2"/>
                </a:solidFill>
              </a:rPr>
              <a:t>Topics Include:</a:t>
            </a:r>
            <a:endParaRPr lang="en-US"/>
          </a:p>
          <a:p>
            <a:r>
              <a:rPr lang="en-US" sz="1100">
                <a:solidFill>
                  <a:schemeClr val="bg2"/>
                </a:solidFill>
                <a:ea typeface="Times New Roman"/>
              </a:rPr>
              <a:t>● Mathematical modeling and</a:t>
            </a:r>
            <a:endParaRPr lang="en-US">
              <a:solidFill>
                <a:schemeClr val="bg2"/>
              </a:solidFill>
            </a:endParaRPr>
          </a:p>
          <a:p>
            <a:r>
              <a:rPr lang="en-US" sz="1100">
                <a:solidFill>
                  <a:schemeClr val="bg2"/>
                </a:solidFill>
              </a:rPr>
              <a:t>design</a:t>
            </a:r>
            <a:endParaRPr lang="en-US"/>
          </a:p>
          <a:p>
            <a:r>
              <a:rPr lang="en-US" sz="1100">
                <a:solidFill>
                  <a:schemeClr val="bg2"/>
                </a:solidFill>
              </a:rPr>
              <a:t>● Economics of energy</a:t>
            </a:r>
            <a:endParaRPr lang="en-US"/>
          </a:p>
          <a:p>
            <a:r>
              <a:rPr lang="en-US" sz="1100">
                <a:solidFill>
                  <a:schemeClr val="bg2"/>
                </a:solidFill>
              </a:rPr>
              <a:t>● Industry overviews</a:t>
            </a:r>
            <a:endParaRPr lang="en-US"/>
          </a:p>
          <a:p>
            <a:r>
              <a:rPr lang="en-US" sz="1100">
                <a:solidFill>
                  <a:schemeClr val="bg2"/>
                </a:solidFill>
              </a:rPr>
              <a:t>● Safety Analysis</a:t>
            </a:r>
            <a:endParaRPr lang="en-US"/>
          </a:p>
          <a:p>
            <a:br>
              <a:rPr lang="en-US"/>
            </a:br>
            <a:endParaRPr lang="en-US" sz="1100">
              <a:latin typeface="Times New Roman"/>
              <a:cs typeface="Times New Roman"/>
            </a:endParaRPr>
          </a:p>
          <a:p>
            <a:pPr algn="ctr"/>
            <a:endParaRPr lang="en-US"/>
          </a:p>
        </p:txBody>
      </p:sp>
    </p:spTree>
    <p:extLst>
      <p:ext uri="{BB962C8B-B14F-4D97-AF65-F5344CB8AC3E}">
        <p14:creationId xmlns:p14="http://schemas.microsoft.com/office/powerpoint/2010/main" val="934714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2" name="Google Shape;222;p29"/>
          <p:cNvSpPr txBox="1"/>
          <p:nvPr/>
        </p:nvSpPr>
        <p:spPr>
          <a:xfrm>
            <a:off x="382229" y="0"/>
            <a:ext cx="8379600" cy="853500"/>
          </a:xfrm>
          <a:prstGeom prst="rect">
            <a:avLst/>
          </a:prstGeom>
          <a:noFill/>
          <a:ln>
            <a:noFill/>
          </a:ln>
        </p:spPr>
        <p:txBody>
          <a:bodyPr spcFirstLastPara="1" wrap="square" lIns="91425" tIns="45700" rIns="91425" bIns="45700" anchor="ctr" anchorCtr="0">
            <a:noAutofit/>
          </a:bodyPr>
          <a:lstStyle/>
          <a:p>
            <a:pPr algn="ctr"/>
            <a:r>
              <a:rPr lang="en" sz="2400" b="1">
                <a:solidFill>
                  <a:schemeClr val="lt1"/>
                </a:solidFill>
              </a:rPr>
              <a:t>LITERATURE REVIEW</a:t>
            </a:r>
            <a:endParaRPr sz="2400" b="1">
              <a:solidFill>
                <a:schemeClr val="lt1"/>
              </a:solidFill>
            </a:endParaRPr>
          </a:p>
        </p:txBody>
      </p:sp>
      <p:sp>
        <p:nvSpPr>
          <p:cNvPr id="223" name="Google Shape;223;p29"/>
          <p:cNvSpPr txBox="1">
            <a:spLocks noGrp="1"/>
          </p:cNvSpPr>
          <p:nvPr>
            <p:ph type="sldNum" idx="12"/>
          </p:nvPr>
        </p:nvSpPr>
        <p:spPr>
          <a:xfrm>
            <a:off x="7304949" y="4749850"/>
            <a:ext cx="1800300" cy="3936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a:t>Holguin, </a:t>
            </a:r>
            <a:fld id="{00000000-1234-1234-1234-123412341234}" type="slidenum">
              <a:rPr lang="en" b="1" dirty="0"/>
              <a:t>48</a:t>
            </a:fld>
            <a:endParaRPr b="1"/>
          </a:p>
        </p:txBody>
      </p:sp>
      <p:sp>
        <p:nvSpPr>
          <p:cNvPr id="4" name="TextBox 3">
            <a:extLst>
              <a:ext uri="{FF2B5EF4-FFF2-40B4-BE49-F238E27FC236}">
                <a16:creationId xmlns:a16="http://schemas.microsoft.com/office/drawing/2014/main" id="{6DBE715C-2AB9-59DD-EA72-D1C5B2C999C6}"/>
              </a:ext>
            </a:extLst>
          </p:cNvPr>
          <p:cNvSpPr txBox="1"/>
          <p:nvPr/>
        </p:nvSpPr>
        <p:spPr>
          <a:xfrm>
            <a:off x="2487240" y="1023470"/>
            <a:ext cx="6606334" cy="34701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solidFill>
                  <a:schemeClr val="bg2"/>
                </a:solidFill>
                <a:ea typeface="Calibri"/>
              </a:rPr>
              <a:t>[31]</a:t>
            </a:r>
            <a:r>
              <a:rPr lang="en-US" sz="1100">
                <a:solidFill>
                  <a:schemeClr val="bg2"/>
                </a:solidFill>
                <a:ea typeface="Calibri"/>
              </a:rPr>
              <a:t> “Hydropower Program,” </a:t>
            </a:r>
            <a:r>
              <a:rPr lang="en-US" sz="1100" i="1">
                <a:solidFill>
                  <a:schemeClr val="bg2"/>
                </a:solidFill>
                <a:ea typeface="Calibri"/>
              </a:rPr>
              <a:t>Energy.gov</a:t>
            </a:r>
            <a:r>
              <a:rPr lang="en-US" sz="1100">
                <a:solidFill>
                  <a:schemeClr val="bg2"/>
                </a:solidFill>
                <a:ea typeface="Calibri"/>
              </a:rPr>
              <a:t>. </a:t>
            </a:r>
            <a:r>
              <a:rPr lang="en-US" sz="1100" u="sng" strike="noStrike">
                <a:solidFill>
                  <a:schemeClr val="bg2"/>
                </a:solidFill>
                <a:ea typeface="Calibri"/>
                <a:hlinkClick r:id="rId3">
                  <a:extLst>
                    <a:ext uri="{A12FA001-AC4F-418D-AE19-62706E023703}">
                      <ahyp:hlinkClr xmlns:ahyp="http://schemas.microsoft.com/office/drawing/2018/hyperlinkcolor" val="tx"/>
                    </a:ext>
                  </a:extLst>
                </a:hlinkClick>
              </a:rPr>
              <a:t>https://www.energy.gov/eere/water/hydropower-program</a:t>
            </a:r>
            <a:endParaRPr lang="en-US" sz="1100">
              <a:solidFill>
                <a:schemeClr val="bg2"/>
              </a:solidFill>
              <a:ea typeface="Calibri"/>
            </a:endParaRPr>
          </a:p>
          <a:p>
            <a:r>
              <a:rPr lang="en-US" sz="1100" b="1">
                <a:solidFill>
                  <a:schemeClr val="bg2"/>
                </a:solidFill>
                <a:ea typeface="Calibri"/>
              </a:rPr>
              <a:t>[32]</a:t>
            </a:r>
            <a:r>
              <a:rPr lang="en-US" sz="1100">
                <a:solidFill>
                  <a:schemeClr val="bg2"/>
                </a:solidFill>
                <a:ea typeface="Calibri"/>
              </a:rPr>
              <a:t> “Reports &amp; Statistics,” </a:t>
            </a:r>
            <a:r>
              <a:rPr lang="en-US" sz="1100" i="1">
                <a:solidFill>
                  <a:schemeClr val="bg2"/>
                </a:solidFill>
                <a:ea typeface="Calibri"/>
              </a:rPr>
              <a:t>NamUs</a:t>
            </a:r>
            <a:r>
              <a:rPr lang="en-US" sz="1100">
                <a:solidFill>
                  <a:schemeClr val="bg2"/>
                </a:solidFill>
                <a:ea typeface="Calibri"/>
              </a:rPr>
              <a:t>. </a:t>
            </a:r>
            <a:r>
              <a:rPr lang="en-US" sz="1100" u="sng" strike="noStrike">
                <a:solidFill>
                  <a:schemeClr val="bg2"/>
                </a:solidFill>
                <a:ea typeface="Calibri"/>
                <a:hlinkClick r:id="rId4">
                  <a:extLst>
                    <a:ext uri="{A12FA001-AC4F-418D-AE19-62706E023703}">
                      <ahyp:hlinkClr xmlns:ahyp="http://schemas.microsoft.com/office/drawing/2018/hyperlinkcolor" val="tx"/>
                    </a:ext>
                  </a:extLst>
                </a:hlinkClick>
              </a:rPr>
              <a:t>https://namus.nij.ojp.gov/library/reports-and-statistics</a:t>
            </a:r>
            <a:endParaRPr lang="en-US" sz="1100">
              <a:solidFill>
                <a:schemeClr val="bg2"/>
              </a:solidFill>
              <a:ea typeface="Calibri"/>
            </a:endParaRPr>
          </a:p>
          <a:p>
            <a:r>
              <a:rPr lang="en-US" sz="1100" b="1">
                <a:solidFill>
                  <a:schemeClr val="bg2"/>
                </a:solidFill>
                <a:ea typeface="Calibri"/>
              </a:rPr>
              <a:t>[33]</a:t>
            </a:r>
            <a:r>
              <a:rPr lang="en-US" sz="1100">
                <a:solidFill>
                  <a:schemeClr val="bg2"/>
                </a:solidFill>
                <a:ea typeface="Calibri"/>
              </a:rPr>
              <a:t> “HYDROSTATIC PRESSURE (Fluid Pressure) in 8 Minutes!,” </a:t>
            </a:r>
            <a:r>
              <a:rPr lang="en-US" sz="1100" i="1">
                <a:solidFill>
                  <a:schemeClr val="bg2"/>
                </a:solidFill>
                <a:ea typeface="Calibri"/>
              </a:rPr>
              <a:t>www.youtube.com</a:t>
            </a:r>
            <a:r>
              <a:rPr lang="en-US" sz="1100">
                <a:solidFill>
                  <a:schemeClr val="bg2"/>
                </a:solidFill>
                <a:ea typeface="Calibri"/>
              </a:rPr>
              <a:t>. </a:t>
            </a:r>
            <a:r>
              <a:rPr lang="en-US" sz="1100" u="sng" strike="noStrike">
                <a:solidFill>
                  <a:schemeClr val="bg2"/>
                </a:solidFill>
                <a:ea typeface="Calibri"/>
                <a:hlinkClick r:id="rId5">
                  <a:extLst>
                    <a:ext uri="{A12FA001-AC4F-418D-AE19-62706E023703}">
                      <ahyp:hlinkClr xmlns:ahyp="http://schemas.microsoft.com/office/drawing/2018/hyperlinkcolor" val="tx"/>
                    </a:ext>
                  </a:extLst>
                </a:hlinkClick>
              </a:rPr>
              <a:t>https://www.youtube.com/watch?v=</a:t>
            </a:r>
            <a:r>
              <a:rPr lang="en-US" sz="1100" u="sng">
                <a:solidFill>
                  <a:schemeClr val="bg2"/>
                </a:solidFill>
                <a:ea typeface="Calibri"/>
                <a:hlinkClick r:id="rId5">
                  <a:extLst>
                    <a:ext uri="{A12FA001-AC4F-418D-AE19-62706E023703}">
                      <ahyp:hlinkClr xmlns:ahyp="http://schemas.microsoft.com/office/drawing/2018/hyperlinkcolor" val="tx"/>
                    </a:ext>
                  </a:extLst>
                </a:hlinkClick>
              </a:rPr>
              <a:t>3MvRpp7WnK0</a:t>
            </a:r>
            <a:endParaRPr lang="en-US" sz="1100">
              <a:solidFill>
                <a:schemeClr val="bg2"/>
              </a:solidFill>
              <a:ea typeface="Calibri"/>
            </a:endParaRPr>
          </a:p>
          <a:p>
            <a:r>
              <a:rPr lang="en-US" sz="1100" b="1">
                <a:solidFill>
                  <a:schemeClr val="bg2"/>
                </a:solidFill>
                <a:ea typeface="Calibri"/>
              </a:rPr>
              <a:t>[34]</a:t>
            </a:r>
            <a:r>
              <a:rPr lang="en-US" sz="1100">
                <a:solidFill>
                  <a:schemeClr val="bg2"/>
                </a:solidFill>
                <a:ea typeface="Calibri"/>
              </a:rPr>
              <a:t> Fluids Explained, “Force and Moment on a Submerged Surface (Dam) Example,” </a:t>
            </a:r>
            <a:r>
              <a:rPr lang="en-US" sz="1100" i="1">
                <a:solidFill>
                  <a:schemeClr val="bg2"/>
                </a:solidFill>
                <a:ea typeface="Calibri"/>
              </a:rPr>
              <a:t>YouTube</a:t>
            </a:r>
            <a:r>
              <a:rPr lang="en-US" sz="1100">
                <a:solidFill>
                  <a:schemeClr val="bg2"/>
                </a:solidFill>
                <a:ea typeface="Calibri"/>
              </a:rPr>
              <a:t>, Mar. 27, 2018. </a:t>
            </a:r>
            <a:r>
              <a:rPr lang="en-US" sz="1100" u="sng" strike="noStrike">
                <a:solidFill>
                  <a:schemeClr val="bg2"/>
                </a:solidFill>
                <a:ea typeface="Calibri"/>
                <a:hlinkClick r:id="rId6">
                  <a:extLst>
                    <a:ext uri="{A12FA001-AC4F-418D-AE19-62706E023703}">
                      <ahyp:hlinkClr xmlns:ahyp="http://schemas.microsoft.com/office/drawing/2018/hyperlinkcolor" val="tx"/>
                    </a:ext>
                  </a:extLst>
                </a:hlinkClick>
              </a:rPr>
              <a:t>https://www.youtube.com/watch?v=lQPDAdgdFkk</a:t>
            </a:r>
            <a:r>
              <a:rPr lang="en-US" sz="1100">
                <a:solidFill>
                  <a:schemeClr val="bg2"/>
                </a:solidFill>
                <a:ea typeface="Calibri"/>
              </a:rPr>
              <a:t> (accessed Sep. 18, 2025)</a:t>
            </a:r>
          </a:p>
          <a:p>
            <a:r>
              <a:rPr lang="en-US" sz="1100" b="1">
                <a:solidFill>
                  <a:schemeClr val="bg2"/>
                </a:solidFill>
                <a:ea typeface="Calibri"/>
              </a:rPr>
              <a:t>[35]</a:t>
            </a:r>
            <a:r>
              <a:rPr lang="en-US" sz="1100">
                <a:solidFill>
                  <a:schemeClr val="bg2"/>
                </a:solidFill>
                <a:ea typeface="Calibri"/>
              </a:rPr>
              <a:t> S. Insights, “Explore the Top 10 Hydropower Trends in 2023,” </a:t>
            </a:r>
            <a:r>
              <a:rPr lang="en-US" sz="1100" i="1" err="1">
                <a:solidFill>
                  <a:schemeClr val="bg2"/>
                </a:solidFill>
                <a:ea typeface="Calibri"/>
              </a:rPr>
              <a:t>StartUs</a:t>
            </a:r>
            <a:r>
              <a:rPr lang="en-US" sz="1100" i="1">
                <a:solidFill>
                  <a:schemeClr val="bg2"/>
                </a:solidFill>
                <a:ea typeface="Calibri"/>
              </a:rPr>
              <a:t> Insights</a:t>
            </a:r>
            <a:r>
              <a:rPr lang="en-US" sz="1100">
                <a:solidFill>
                  <a:schemeClr val="bg2"/>
                </a:solidFill>
                <a:ea typeface="Calibri"/>
              </a:rPr>
              <a:t>, Mar. 13, 2023. </a:t>
            </a:r>
            <a:r>
              <a:rPr lang="en-US" sz="1100" u="sng" strike="noStrike">
                <a:solidFill>
                  <a:schemeClr val="bg2"/>
                </a:solidFill>
                <a:ea typeface="Calibri"/>
                <a:hlinkClick r:id="rId7">
                  <a:extLst>
                    <a:ext uri="{A12FA001-AC4F-418D-AE19-62706E023703}">
                      <ahyp:hlinkClr xmlns:ahyp="http://schemas.microsoft.com/office/drawing/2018/hyperlinkcolor" val="tx"/>
                    </a:ext>
                  </a:extLst>
                </a:hlinkClick>
              </a:rPr>
              <a:t>https://www.startus-insights.com/innovators-guide/hydropower-trends</a:t>
            </a:r>
            <a:r>
              <a:rPr lang="en-US" sz="1100" u="sng">
                <a:solidFill>
                  <a:schemeClr val="bg2"/>
                </a:solidFill>
                <a:ea typeface="Calibri"/>
                <a:hlinkClick r:id="rId7">
                  <a:extLst>
                    <a:ext uri="{A12FA001-AC4F-418D-AE19-62706E023703}">
                      <ahyp:hlinkClr xmlns:ahyp="http://schemas.microsoft.com/office/drawing/2018/hyperlinkcolor" val="tx"/>
                    </a:ext>
                  </a:extLst>
                </a:hlinkClick>
              </a:rPr>
              <a:t>/</a:t>
            </a:r>
            <a:endParaRPr lang="en-US" sz="1100">
              <a:solidFill>
                <a:schemeClr val="bg2"/>
              </a:solidFill>
              <a:ea typeface="Calibri"/>
            </a:endParaRPr>
          </a:p>
          <a:p>
            <a:r>
              <a:rPr lang="en-US" sz="1100" b="1">
                <a:solidFill>
                  <a:schemeClr val="bg2"/>
                </a:solidFill>
                <a:ea typeface="Calibri"/>
              </a:rPr>
              <a:t>[36]</a:t>
            </a:r>
            <a:r>
              <a:rPr lang="en-US" sz="1100">
                <a:solidFill>
                  <a:schemeClr val="bg2"/>
                </a:solidFill>
                <a:ea typeface="Calibri"/>
              </a:rPr>
              <a:t> “Water Power Technology - Littoral Power - Revolutionizing Water Power Technology Waterpower Done Right,” </a:t>
            </a:r>
            <a:r>
              <a:rPr lang="en-US" sz="1100" i="1">
                <a:solidFill>
                  <a:schemeClr val="bg2"/>
                </a:solidFill>
                <a:ea typeface="Calibri"/>
              </a:rPr>
              <a:t>Littoral Power</a:t>
            </a:r>
            <a:r>
              <a:rPr lang="en-US" sz="1100">
                <a:solidFill>
                  <a:schemeClr val="bg2"/>
                </a:solidFill>
                <a:ea typeface="Calibri"/>
              </a:rPr>
              <a:t>, Feb. 20, 2024. </a:t>
            </a:r>
            <a:r>
              <a:rPr lang="en-US" sz="1100" u="sng" strike="noStrike">
                <a:solidFill>
                  <a:schemeClr val="bg2"/>
                </a:solidFill>
                <a:ea typeface="Calibri"/>
                <a:hlinkClick r:id="rId8">
                  <a:extLst>
                    <a:ext uri="{A12FA001-AC4F-418D-AE19-62706E023703}">
                      <ahyp:hlinkClr xmlns:ahyp="http://schemas.microsoft.com/office/drawing/2018/hyperlinkcolor" val="tx"/>
                    </a:ext>
                  </a:extLst>
                </a:hlinkClick>
              </a:rPr>
              <a:t>https://littoralpower.com/</a:t>
            </a:r>
            <a:r>
              <a:rPr lang="en-US" sz="1100">
                <a:solidFill>
                  <a:schemeClr val="bg2"/>
                </a:solidFill>
                <a:ea typeface="Calibri"/>
              </a:rPr>
              <a:t> (accessed Sep. 18, 2025).</a:t>
            </a:r>
          </a:p>
          <a:p>
            <a:r>
              <a:rPr lang="en-US" sz="1100" b="1">
                <a:solidFill>
                  <a:schemeClr val="bg2"/>
                </a:solidFill>
                <a:ea typeface="Calibri"/>
              </a:rPr>
              <a:t>[37]</a:t>
            </a:r>
            <a:r>
              <a:rPr lang="en-US" sz="1100">
                <a:solidFill>
                  <a:schemeClr val="bg2"/>
                </a:solidFill>
                <a:ea typeface="Calibri"/>
              </a:rPr>
              <a:t> BYJU's, “Hydrostatic Pressure - Definition, Formula, Derivation, Problems,” </a:t>
            </a:r>
            <a:r>
              <a:rPr lang="en-US" sz="1100" i="1">
                <a:solidFill>
                  <a:schemeClr val="bg2"/>
                </a:solidFill>
                <a:ea typeface="Calibri"/>
              </a:rPr>
              <a:t>BYJUS</a:t>
            </a:r>
            <a:r>
              <a:rPr lang="en-US" sz="1100">
                <a:solidFill>
                  <a:schemeClr val="bg2"/>
                </a:solidFill>
                <a:ea typeface="Calibri"/>
              </a:rPr>
              <a:t>. </a:t>
            </a:r>
            <a:r>
              <a:rPr lang="en-US" sz="1100" u="sng" strike="noStrike">
                <a:solidFill>
                  <a:schemeClr val="bg2"/>
                </a:solidFill>
                <a:ea typeface="Calibri"/>
                <a:hlinkClick r:id="rId9">
                  <a:extLst>
                    <a:ext uri="{A12FA001-AC4F-418D-AE19-62706E023703}">
                      <ahyp:hlinkClr xmlns:ahyp="http://schemas.microsoft.com/office/drawing/2018/hyperlinkcolor" val="tx"/>
                    </a:ext>
                  </a:extLst>
                </a:hlinkClick>
              </a:rPr>
              <a:t>https://byjus.com/physics/hydrostatic-pressure/</a:t>
            </a:r>
            <a:endParaRPr lang="en-US" sz="1100">
              <a:solidFill>
                <a:schemeClr val="bg2"/>
              </a:solidFill>
              <a:ea typeface="Calibri"/>
            </a:endParaRPr>
          </a:p>
          <a:p>
            <a:r>
              <a:rPr lang="en-US" sz="1100" b="1">
                <a:solidFill>
                  <a:schemeClr val="bg2"/>
                </a:solidFill>
                <a:ea typeface="Calibri"/>
              </a:rPr>
              <a:t>[38]</a:t>
            </a:r>
            <a:r>
              <a:rPr lang="en-US" sz="1100">
                <a:solidFill>
                  <a:schemeClr val="bg2"/>
                </a:solidFill>
                <a:ea typeface="Calibri"/>
              </a:rPr>
              <a:t> The, “The Basement Doctor of Cincinnati,” </a:t>
            </a:r>
            <a:r>
              <a:rPr lang="en-US" sz="1100" i="1">
                <a:solidFill>
                  <a:schemeClr val="bg2"/>
                </a:solidFill>
                <a:ea typeface="Calibri"/>
              </a:rPr>
              <a:t>The Basement Doctor of Cincinnati</a:t>
            </a:r>
            <a:r>
              <a:rPr lang="en-US" sz="1100">
                <a:solidFill>
                  <a:schemeClr val="bg2"/>
                </a:solidFill>
                <a:ea typeface="Calibri"/>
              </a:rPr>
              <a:t>, Dec. 03, 2021. </a:t>
            </a:r>
            <a:r>
              <a:rPr lang="en-US" sz="1100" u="sng" strike="noStrike">
                <a:solidFill>
                  <a:schemeClr val="bg2"/>
                </a:solidFill>
                <a:ea typeface="Calibri"/>
                <a:hlinkClick r:id="rId10">
                  <a:extLst>
                    <a:ext uri="{A12FA001-AC4F-418D-AE19-62706E023703}">
                      <ahyp:hlinkClr xmlns:ahyp="http://schemas.microsoft.com/office/drawing/2018/hyperlinkcolor" val="tx"/>
                    </a:ext>
                  </a:extLst>
                </a:hlinkClick>
              </a:rPr>
              <a:t>https://www.basementdoctorcincy.com/about-us/news-events/41175-5-warning-signs-that-hydrostatic-pressure-is-taking-its-toll-on-your-foundation.html</a:t>
            </a:r>
            <a:r>
              <a:rPr lang="en-US" sz="1100">
                <a:solidFill>
                  <a:schemeClr val="bg2"/>
                </a:solidFill>
                <a:ea typeface="Calibri"/>
              </a:rPr>
              <a:t> (accessed Sep. 19, 2025).</a:t>
            </a:r>
          </a:p>
          <a:p>
            <a:r>
              <a:rPr lang="en-US" sz="1100" b="1">
                <a:solidFill>
                  <a:schemeClr val="bg2"/>
                </a:solidFill>
                <a:ea typeface="Calibri"/>
              </a:rPr>
              <a:t>[39]</a:t>
            </a:r>
            <a:r>
              <a:rPr lang="en-US" sz="1100">
                <a:solidFill>
                  <a:schemeClr val="bg2"/>
                </a:solidFill>
                <a:ea typeface="Calibri"/>
              </a:rPr>
              <a:t> P. Cooper, “Coon Rapids Hydroelectric Dam | </a:t>
            </a:r>
            <a:r>
              <a:rPr lang="en-US" sz="1100" err="1">
                <a:solidFill>
                  <a:schemeClr val="bg2"/>
                </a:solidFill>
                <a:ea typeface="Calibri"/>
              </a:rPr>
              <a:t>MNopedia</a:t>
            </a:r>
            <a:r>
              <a:rPr lang="en-US" sz="1100">
                <a:solidFill>
                  <a:schemeClr val="bg2"/>
                </a:solidFill>
                <a:ea typeface="Calibri"/>
              </a:rPr>
              <a:t>,” Mnhs.org, Oct. 17, 2012.</a:t>
            </a:r>
            <a:r>
              <a:rPr lang="en-US" sz="1100">
                <a:ea typeface="Calibri"/>
              </a:rPr>
              <a:t> </a:t>
            </a:r>
            <a:r>
              <a:rPr lang="en-US" sz="1100">
                <a:solidFill>
                  <a:schemeClr val="bg2"/>
                </a:solidFill>
                <a:ea typeface="Calibri"/>
                <a:hlinkClick r:id="rId11">
                  <a:extLst>
                    <a:ext uri="{A12FA001-AC4F-418D-AE19-62706E023703}">
                      <ahyp:hlinkClr xmlns:ahyp="http://schemas.microsoft.com/office/drawing/2018/hyperlinkcolor" val="tx"/>
                    </a:ext>
                  </a:extLst>
                </a:hlinkClick>
              </a:rPr>
              <a:t>https://www.mnhs.org/mnopedia/search/index/thing/coon-rapids-hydroelectric-dam</a:t>
            </a:r>
            <a:endParaRPr lang="en-US" sz="1100">
              <a:solidFill>
                <a:schemeClr val="bg2"/>
              </a:solidFill>
              <a:ea typeface="Calibri"/>
            </a:endParaRPr>
          </a:p>
          <a:p>
            <a:r>
              <a:rPr lang="en-US" sz="1100" b="1">
                <a:solidFill>
                  <a:schemeClr val="bg2"/>
                </a:solidFill>
                <a:ea typeface="Calibri"/>
              </a:rPr>
              <a:t>[40] </a:t>
            </a:r>
            <a:r>
              <a:rPr lang="en-US" sz="1100">
                <a:solidFill>
                  <a:schemeClr val="bg2"/>
                </a:solidFill>
                <a:ea typeface="Calibri"/>
              </a:rPr>
              <a:t>U.S. Army Corps of Engineers, “Tombigbee River–John C. Stennis Lock &amp; Dam–Water Control Data,” USACE Reservoir Control, 2025. [Online]. Available: </a:t>
            </a:r>
            <a:r>
              <a:rPr lang="en-US" sz="1100">
                <a:solidFill>
                  <a:schemeClr val="bg2"/>
                </a:solidFill>
                <a:ea typeface="Calibri"/>
                <a:hlinkClick r:id="rId12">
                  <a:extLst>
                    <a:ext uri="{A12FA001-AC4F-418D-AE19-62706E023703}">
                      <ahyp:hlinkClr xmlns:ahyp="http://schemas.microsoft.com/office/drawing/2018/hyperlinkcolor" val="tx"/>
                    </a:ext>
                  </a:extLst>
                </a:hlinkClick>
              </a:rPr>
              <a:t>https://rivergages.mvr.usace.army.mil</a:t>
            </a:r>
            <a:endParaRPr lang="en-US" sz="1100">
              <a:solidFill>
                <a:schemeClr val="bg2"/>
              </a:solidFill>
              <a:ea typeface="Calibri"/>
            </a:endParaRPr>
          </a:p>
          <a:p>
            <a:endParaRPr lang="en-US" sz="1050">
              <a:solidFill>
                <a:schemeClr val="bg2"/>
              </a:solidFill>
              <a:ea typeface="Calibri"/>
            </a:endParaRPr>
          </a:p>
        </p:txBody>
      </p:sp>
      <p:sp>
        <p:nvSpPr>
          <p:cNvPr id="2" name="TextBox 1">
            <a:extLst>
              <a:ext uri="{FF2B5EF4-FFF2-40B4-BE49-F238E27FC236}">
                <a16:creationId xmlns:a16="http://schemas.microsoft.com/office/drawing/2014/main" id="{532F18D6-DFF4-78D0-510E-0EFB4B5BD679}"/>
              </a:ext>
            </a:extLst>
          </p:cNvPr>
          <p:cNvSpPr txBox="1"/>
          <p:nvPr/>
        </p:nvSpPr>
        <p:spPr>
          <a:xfrm>
            <a:off x="127000" y="1357312"/>
            <a:ext cx="2357436"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2"/>
                </a:solidFill>
              </a:rPr>
              <a:t>Main Categories of info:</a:t>
            </a:r>
          </a:p>
          <a:p>
            <a:pPr marL="285750" indent="-285750">
              <a:buChar char="•"/>
            </a:pPr>
            <a:r>
              <a:rPr lang="en-US">
                <a:solidFill>
                  <a:schemeClr val="bg2"/>
                </a:solidFill>
                <a:ea typeface="Calibri"/>
              </a:rPr>
              <a:t>Current Hydropower systems, statistics, and trends</a:t>
            </a:r>
            <a:endParaRPr lang="en-US">
              <a:solidFill>
                <a:schemeClr val="bg2"/>
              </a:solidFill>
            </a:endParaRPr>
          </a:p>
          <a:p>
            <a:pPr marL="285750" indent="-285750">
              <a:buChar char="•"/>
            </a:pPr>
            <a:r>
              <a:rPr lang="en-US">
                <a:solidFill>
                  <a:schemeClr val="bg2"/>
                </a:solidFill>
                <a:ea typeface="Calibri"/>
              </a:rPr>
              <a:t>Hydrostatic force and pressure acting on a dam</a:t>
            </a:r>
            <a:endParaRPr lang="en-US">
              <a:solidFill>
                <a:schemeClr val="bg2"/>
              </a:solidFill>
            </a:endParaRPr>
          </a:p>
          <a:p>
            <a:pPr marL="285750" indent="-285750">
              <a:buChar char="•"/>
            </a:pPr>
            <a:r>
              <a:rPr lang="en-US">
                <a:solidFill>
                  <a:schemeClr val="bg2"/>
                </a:solidFill>
                <a:ea typeface="Calibri"/>
              </a:rPr>
              <a:t>Preexisting dam site where site selection is on a powered system</a:t>
            </a:r>
          </a:p>
          <a:p>
            <a:pPr marL="285750" indent="-285750">
              <a:buChar char="•"/>
            </a:pP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2E06D6-9D8A-93FA-9968-01D7D529C7DA}"/>
              </a:ext>
            </a:extLst>
          </p:cNvPr>
          <p:cNvSpPr>
            <a:spLocks noGrp="1"/>
          </p:cNvSpPr>
          <p:nvPr>
            <p:ph type="body" idx="1"/>
          </p:nvPr>
        </p:nvSpPr>
        <p:spPr/>
        <p:txBody>
          <a:bodyPr/>
          <a:lstStyle/>
          <a:p>
            <a:pPr indent="-328295">
              <a:buNone/>
            </a:pPr>
            <a:r>
              <a:rPr lang="en-US" sz="1400" b="1">
                <a:solidFill>
                  <a:schemeClr val="bg2"/>
                </a:solidFill>
              </a:rPr>
              <a:t>Benchmarking Sources</a:t>
            </a:r>
          </a:p>
          <a:p>
            <a:pPr indent="-328295">
              <a:buNone/>
            </a:pPr>
            <a:r>
              <a:rPr lang="en-US" sz="1100">
                <a:solidFill>
                  <a:schemeClr val="bg2"/>
                </a:solidFill>
              </a:rPr>
              <a:t>[41] “Red Rock Hydroelectric Project: A Model for the future of Clean Energy,” National Hydropower  Association, </a:t>
            </a:r>
            <a:r>
              <a:rPr lang="en-US" sz="1100" u="sng">
                <a:solidFill>
                  <a:schemeClr val="bg2"/>
                </a:solidFill>
                <a:hlinkClick r:id="rId2">
                  <a:extLst>
                    <a:ext uri="{A12FA001-AC4F-418D-AE19-62706E023703}">
                      <ahyp:hlinkClr xmlns:ahyp="http://schemas.microsoft.com/office/drawing/2018/hyperlinkcolor" val="tx"/>
                    </a:ext>
                  </a:extLst>
                </a:hlinkClick>
              </a:rPr>
              <a:t>https://www.hydro.org/powerhouse/article/red-rock-hydroelectric-project-a-model-for</a:t>
            </a:r>
            <a:r>
              <a:rPr lang="en-US" sz="1100" u="sng">
                <a:solidFill>
                  <a:schemeClr val="bg2"/>
                </a:solidFill>
              </a:rPr>
              <a:t> the-future-of-clean-energy/</a:t>
            </a:r>
            <a:r>
              <a:rPr lang="en-US" sz="1100">
                <a:solidFill>
                  <a:schemeClr val="bg2"/>
                </a:solidFill>
              </a:rPr>
              <a:t> (accessed Oct. 20, 2025).  </a:t>
            </a:r>
            <a:endParaRPr lang="en-US" sz="1550">
              <a:solidFill>
                <a:schemeClr val="bg2"/>
              </a:solidFill>
            </a:endParaRPr>
          </a:p>
          <a:p>
            <a:pPr indent="-328295">
              <a:buNone/>
            </a:pPr>
            <a:r>
              <a:rPr lang="en-US" sz="1100">
                <a:solidFill>
                  <a:schemeClr val="bg2"/>
                </a:solidFill>
              </a:rPr>
              <a:t>[42] Hydropower Supply Chain Deep Dive Assessment, </a:t>
            </a:r>
            <a:r>
              <a:rPr lang="en-US" sz="1100">
                <a:solidFill>
                  <a:schemeClr val="bg2"/>
                </a:solidFill>
                <a:hlinkClick r:id="rId3">
                  <a:extLst>
                    <a:ext uri="{A12FA001-AC4F-418D-AE19-62706E023703}">
                      <ahyp:hlinkClr xmlns:ahyp="http://schemas.microsoft.com/office/drawing/2018/hyperlinkcolor" val="tx"/>
                    </a:ext>
                  </a:extLst>
                </a:hlinkClick>
              </a:rPr>
              <a:t>https://www.energy.gov/sites/default/files/2024-12/Hydropower%2520Supply%2520Chain%2520Report%2520-%2520Final%5B1%5D.pdf</a:t>
            </a:r>
            <a:r>
              <a:rPr lang="en-US" sz="1100">
                <a:solidFill>
                  <a:schemeClr val="bg2"/>
                </a:solidFill>
              </a:rPr>
              <a:t> Supply Chain Report - Final.pdf (accessed Oct. 20, 2025).  </a:t>
            </a:r>
            <a:endParaRPr lang="en-US" sz="1550">
              <a:solidFill>
                <a:schemeClr val="bg2"/>
              </a:solidFill>
            </a:endParaRPr>
          </a:p>
          <a:p>
            <a:pPr indent="-328295">
              <a:buNone/>
            </a:pPr>
            <a:r>
              <a:rPr lang="en-US" sz="1100">
                <a:solidFill>
                  <a:schemeClr val="bg2"/>
                </a:solidFill>
              </a:rPr>
              <a:t>[43] “Lihi Certificate #116 – </a:t>
            </a:r>
            <a:r>
              <a:rPr lang="en-US" sz="1100" err="1">
                <a:solidFill>
                  <a:schemeClr val="bg2"/>
                </a:solidFill>
              </a:rPr>
              <a:t>holtwood</a:t>
            </a:r>
            <a:r>
              <a:rPr lang="en-US" sz="1100">
                <a:solidFill>
                  <a:schemeClr val="bg2"/>
                </a:solidFill>
              </a:rPr>
              <a:t> hydroelectric project, Pennsylvania: Low impact hydropower,” Low  Impact Hydropower | Hydropower Certification, </a:t>
            </a:r>
            <a:r>
              <a:rPr lang="en-US" sz="1100" u="sng">
                <a:solidFill>
                  <a:schemeClr val="bg2"/>
                </a:solidFill>
                <a:hlinkClick r:id="rId4">
                  <a:extLst>
                    <a:ext uri="{A12FA001-AC4F-418D-AE19-62706E023703}">
                      <ahyp:hlinkClr xmlns:ahyp="http://schemas.microsoft.com/office/drawing/2018/hyperlinkcolor" val="tx"/>
                    </a:ext>
                  </a:extLst>
                </a:hlinkClick>
              </a:rPr>
              <a:t>https://lowimpacthydro.org/lihi-certificate-116-</a:t>
            </a:r>
            <a:r>
              <a:rPr lang="en-US" sz="1100">
                <a:solidFill>
                  <a:schemeClr val="bg2"/>
                </a:solidFill>
              </a:rPr>
              <a:t> </a:t>
            </a:r>
            <a:r>
              <a:rPr lang="en-US" sz="1100" u="sng" err="1">
                <a:solidFill>
                  <a:schemeClr val="bg2"/>
                </a:solidFill>
              </a:rPr>
              <a:t>holtwood</a:t>
            </a:r>
            <a:r>
              <a:rPr lang="en-US" sz="1100" u="sng">
                <a:solidFill>
                  <a:schemeClr val="bg2"/>
                </a:solidFill>
              </a:rPr>
              <a:t>-hydroelectric-project-</a:t>
            </a:r>
            <a:r>
              <a:rPr lang="en-US" sz="1100" u="sng" err="1">
                <a:solidFill>
                  <a:schemeClr val="bg2"/>
                </a:solidFill>
              </a:rPr>
              <a:t>pennsylvania</a:t>
            </a:r>
            <a:r>
              <a:rPr lang="en-US" sz="1100" u="sng">
                <a:solidFill>
                  <a:schemeClr val="bg2"/>
                </a:solidFill>
              </a:rPr>
              <a:t>/</a:t>
            </a:r>
            <a:r>
              <a:rPr lang="en-US" sz="1100">
                <a:solidFill>
                  <a:schemeClr val="bg2"/>
                </a:solidFill>
              </a:rPr>
              <a:t> (accessed Oct. 20, 2025). </a:t>
            </a:r>
            <a:endParaRPr lang="en-US">
              <a:solidFill>
                <a:schemeClr val="bg2"/>
              </a:solidFill>
            </a:endParaRPr>
          </a:p>
          <a:p>
            <a:pPr marL="128905" indent="0">
              <a:buNone/>
            </a:pPr>
            <a:br>
              <a:rPr lang="en-US" sz="1550"/>
            </a:br>
            <a:endParaRPr lang="en-US"/>
          </a:p>
        </p:txBody>
      </p:sp>
      <p:sp>
        <p:nvSpPr>
          <p:cNvPr id="3" name="Slide Number Placeholder 2">
            <a:extLst>
              <a:ext uri="{FF2B5EF4-FFF2-40B4-BE49-F238E27FC236}">
                <a16:creationId xmlns:a16="http://schemas.microsoft.com/office/drawing/2014/main" id="{EEE42C22-2F59-B086-9A19-A976ED0DB695}"/>
              </a:ext>
            </a:extLst>
          </p:cNvPr>
          <p:cNvSpPr>
            <a:spLocks noGrp="1"/>
          </p:cNvSpPr>
          <p:nvPr>
            <p:ph type="sldNum" idx="12"/>
          </p:nvPr>
        </p:nvSpPr>
        <p:spPr>
          <a:xfrm>
            <a:off x="8050974" y="4769557"/>
            <a:ext cx="1087354" cy="373894"/>
          </a:xfrm>
        </p:spPr>
        <p:txBody>
          <a:bodyPr/>
          <a:lstStyle/>
          <a:p>
            <a:r>
              <a:rPr lang="en"/>
              <a:t>Nuzzo, </a:t>
            </a:r>
            <a:fld id="{00000000-1234-1234-1234-123412341234}" type="slidenum">
              <a:rPr lang="en"/>
              <a:pPr/>
              <a:t>49</a:t>
            </a:fld>
            <a:endParaRPr lang="en"/>
          </a:p>
        </p:txBody>
      </p:sp>
      <p:sp>
        <p:nvSpPr>
          <p:cNvPr id="5" name="Google Shape;244;p32">
            <a:extLst>
              <a:ext uri="{FF2B5EF4-FFF2-40B4-BE49-F238E27FC236}">
                <a16:creationId xmlns:a16="http://schemas.microsoft.com/office/drawing/2014/main" id="{C4A29C3F-1034-C4B7-C8E1-09518923F60C}"/>
              </a:ext>
            </a:extLst>
          </p:cNvPr>
          <p:cNvSpPr txBox="1"/>
          <p:nvPr/>
        </p:nvSpPr>
        <p:spPr>
          <a:xfrm>
            <a:off x="382229" y="0"/>
            <a:ext cx="8379600" cy="853500"/>
          </a:xfrm>
          <a:prstGeom prst="rect">
            <a:avLst/>
          </a:prstGeom>
          <a:noFill/>
          <a:ln>
            <a:noFill/>
          </a:ln>
        </p:spPr>
        <p:txBody>
          <a:bodyPr spcFirstLastPara="1" wrap="square" lIns="91425" tIns="45700" rIns="91425" bIns="45700" anchor="ctr" anchorCtr="0">
            <a:noAutofit/>
          </a:bodyPr>
          <a:lstStyle/>
          <a:p>
            <a:pPr algn="ctr"/>
            <a:r>
              <a:rPr lang="en" sz="2400" b="1">
                <a:solidFill>
                  <a:schemeClr val="lt1"/>
                </a:solidFill>
              </a:rPr>
              <a:t>References </a:t>
            </a:r>
            <a:endParaRPr lang="en-US">
              <a:solidFill>
                <a:schemeClr val="lt1"/>
              </a:solidFill>
            </a:endParaRPr>
          </a:p>
        </p:txBody>
      </p:sp>
    </p:spTree>
    <p:extLst>
      <p:ext uri="{BB962C8B-B14F-4D97-AF65-F5344CB8AC3E}">
        <p14:creationId xmlns:p14="http://schemas.microsoft.com/office/powerpoint/2010/main" val="3021284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Google Shape;164;p22"/>
          <p:cNvSpPr txBox="1">
            <a:spLocks noGrp="1"/>
          </p:cNvSpPr>
          <p:nvPr>
            <p:ph type="sldNum" idx="12"/>
          </p:nvPr>
        </p:nvSpPr>
        <p:spPr>
          <a:xfrm>
            <a:off x="7445275" y="4749850"/>
            <a:ext cx="1659900" cy="3936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a:t>Nuzzo, </a:t>
            </a:r>
            <a:fld id="{00000000-1234-1234-1234-123412341234}" type="slidenum">
              <a:rPr lang="en" b="1" dirty="0"/>
              <a:t>5</a:t>
            </a:fld>
            <a:endParaRPr b="1"/>
          </a:p>
        </p:txBody>
      </p:sp>
      <p:sp>
        <p:nvSpPr>
          <p:cNvPr id="165" name="Google Shape;165;p22"/>
          <p:cNvSpPr txBox="1"/>
          <p:nvPr/>
        </p:nvSpPr>
        <p:spPr>
          <a:xfrm>
            <a:off x="382229" y="0"/>
            <a:ext cx="8379600" cy="853500"/>
          </a:xfrm>
          <a:prstGeom prst="rect">
            <a:avLst/>
          </a:prstGeom>
          <a:noFill/>
          <a:ln>
            <a:noFill/>
          </a:ln>
        </p:spPr>
        <p:txBody>
          <a:bodyPr spcFirstLastPara="1" wrap="square" lIns="91425" tIns="45700" rIns="91425" bIns="45700" anchor="ctr" anchorCtr="0">
            <a:noAutofit/>
          </a:bodyPr>
          <a:lstStyle/>
          <a:p>
            <a:pPr algn="ctr"/>
            <a:r>
              <a:rPr lang="en" sz="2400" b="1">
                <a:solidFill>
                  <a:schemeClr val="lt1"/>
                </a:solidFill>
              </a:rPr>
              <a:t>SUCCESS METRICS</a:t>
            </a:r>
            <a:endParaRPr sz="2400" b="1">
              <a:solidFill>
                <a:schemeClr val="lt1"/>
              </a:solidFill>
            </a:endParaRPr>
          </a:p>
        </p:txBody>
      </p:sp>
      <p:graphicFrame>
        <p:nvGraphicFramePr>
          <p:cNvPr id="4" name="Table 3">
            <a:extLst>
              <a:ext uri="{FF2B5EF4-FFF2-40B4-BE49-F238E27FC236}">
                <a16:creationId xmlns:a16="http://schemas.microsoft.com/office/drawing/2014/main" id="{9BA0A6D5-2B7C-AA57-F186-6B7A5AA89109}"/>
              </a:ext>
            </a:extLst>
          </p:cNvPr>
          <p:cNvGraphicFramePr>
            <a:graphicFrameLocks noGrp="1"/>
          </p:cNvGraphicFramePr>
          <p:nvPr>
            <p:extLst>
              <p:ext uri="{D42A27DB-BD31-4B8C-83A1-F6EECF244321}">
                <p14:modId xmlns:p14="http://schemas.microsoft.com/office/powerpoint/2010/main" val="2733836646"/>
              </p:ext>
            </p:extLst>
          </p:nvPr>
        </p:nvGraphicFramePr>
        <p:xfrm>
          <a:off x="871537" y="885825"/>
          <a:ext cx="7399585" cy="3811151"/>
        </p:xfrm>
        <a:graphic>
          <a:graphicData uri="http://schemas.openxmlformats.org/drawingml/2006/table">
            <a:tbl>
              <a:tblPr firstRow="1" bandRow="1">
                <a:tableStyleId>{28456A9D-3179-4D9A-BD51-C93F428C1468}</a:tableStyleId>
              </a:tblPr>
              <a:tblGrid>
                <a:gridCol w="1849897">
                  <a:extLst>
                    <a:ext uri="{9D8B030D-6E8A-4147-A177-3AD203B41FA5}">
                      <a16:colId xmlns:a16="http://schemas.microsoft.com/office/drawing/2014/main" val="1248942021"/>
                    </a:ext>
                  </a:extLst>
                </a:gridCol>
                <a:gridCol w="1293017">
                  <a:extLst>
                    <a:ext uri="{9D8B030D-6E8A-4147-A177-3AD203B41FA5}">
                      <a16:colId xmlns:a16="http://schemas.microsoft.com/office/drawing/2014/main" val="3252659184"/>
                    </a:ext>
                  </a:extLst>
                </a:gridCol>
                <a:gridCol w="1414462">
                  <a:extLst>
                    <a:ext uri="{9D8B030D-6E8A-4147-A177-3AD203B41FA5}">
                      <a16:colId xmlns:a16="http://schemas.microsoft.com/office/drawing/2014/main" val="1677140617"/>
                    </a:ext>
                  </a:extLst>
                </a:gridCol>
                <a:gridCol w="2842209">
                  <a:extLst>
                    <a:ext uri="{9D8B030D-6E8A-4147-A177-3AD203B41FA5}">
                      <a16:colId xmlns:a16="http://schemas.microsoft.com/office/drawing/2014/main" val="1362654654"/>
                    </a:ext>
                  </a:extLst>
                </a:gridCol>
              </a:tblGrid>
              <a:tr h="353491">
                <a:tc>
                  <a:txBody>
                    <a:bodyPr/>
                    <a:lstStyle/>
                    <a:p>
                      <a:pPr algn="ctr"/>
                      <a:r>
                        <a:rPr lang="en-US">
                          <a:solidFill>
                            <a:schemeClr val="bg1"/>
                          </a:solidFill>
                        </a:rPr>
                        <a:t>Metric</a:t>
                      </a:r>
                    </a:p>
                  </a:txBody>
                  <a:tcP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lvl="0" algn="ctr">
                        <a:buNone/>
                      </a:pPr>
                      <a:r>
                        <a:rPr lang="en-US">
                          <a:solidFill>
                            <a:schemeClr val="bg1"/>
                          </a:solidFill>
                        </a:rPr>
                        <a:t>Target</a:t>
                      </a:r>
                    </a:p>
                  </a:txBody>
                  <a:tcP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algn="ctr"/>
                      <a:r>
                        <a:rPr lang="en-US">
                          <a:solidFill>
                            <a:schemeClr val="bg1"/>
                          </a:solidFill>
                        </a:rPr>
                        <a:t>Result</a:t>
                      </a:r>
                    </a:p>
                  </a:txBody>
                  <a:tcP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algn="ctr"/>
                      <a:r>
                        <a:rPr lang="en-US">
                          <a:solidFill>
                            <a:schemeClr val="bg1"/>
                          </a:solidFill>
                        </a:rPr>
                        <a:t>Why it Matters</a:t>
                      </a:r>
                    </a:p>
                  </a:txBody>
                  <a:tcP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extLst>
                  <a:ext uri="{0D108BD9-81ED-4DB2-BD59-A6C34878D82A}">
                    <a16:rowId xmlns:a16="http://schemas.microsoft.com/office/drawing/2014/main" val="1495999011"/>
                  </a:ext>
                </a:extLst>
              </a:tr>
              <a:tr h="496247">
                <a:tc>
                  <a:txBody>
                    <a:bodyPr/>
                    <a:lstStyle/>
                    <a:p>
                      <a:pPr algn="ctr"/>
                      <a:r>
                        <a:rPr lang="en-US">
                          <a:solidFill>
                            <a:schemeClr val="bg2"/>
                          </a:solidFill>
                        </a:rPr>
                        <a:t>Installed Generation Capacity</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a:solidFill>
                            <a:schemeClr val="bg2"/>
                          </a:solidFill>
                        </a:rPr>
                        <a:t>1-10 MW</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1300" b="0" i="0" u="none" strike="noStrike" noProof="0">
                          <a:solidFill>
                            <a:schemeClr val="bg2"/>
                          </a:solidFill>
                          <a:latin typeface="Arial"/>
                          <a:cs typeface="Arial"/>
                        </a:rPr>
                        <a:t>2.17 MW</a:t>
                      </a:r>
                      <a:endParaRPr lang="en-US">
                        <a:solidFill>
                          <a:schemeClr val="bg2"/>
                        </a:solidFill>
                      </a:endParaRP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a:solidFill>
                            <a:schemeClr val="bg2"/>
                          </a:solidFill>
                        </a:rPr>
                        <a:t>Proves design is in small hydro range</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408226984"/>
                  </a:ext>
                </a:extLst>
              </a:tr>
              <a:tr h="700184">
                <a:tc>
                  <a:txBody>
                    <a:bodyPr/>
                    <a:lstStyle/>
                    <a:p>
                      <a:pPr algn="ctr"/>
                      <a:r>
                        <a:rPr lang="en-US">
                          <a:solidFill>
                            <a:schemeClr val="bg2"/>
                          </a:solidFill>
                        </a:rPr>
                        <a:t>Levelized Cost Of Energy</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1300" b="0" i="0" u="none" strike="noStrike" noProof="0">
                          <a:solidFill>
                            <a:schemeClr val="bg2"/>
                          </a:solidFill>
                          <a:latin typeface="Arial"/>
                          <a:cs typeface="Arial"/>
                        </a:rPr>
                        <a:t>$0.08/ kWh</a:t>
                      </a:r>
                      <a:endParaRPr lang="en-US">
                        <a:solidFill>
                          <a:schemeClr val="bg2"/>
                        </a:solidFill>
                      </a:endParaRP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1300" b="0" i="0" u="none" strike="noStrike" noProof="0">
                          <a:solidFill>
                            <a:schemeClr val="bg2"/>
                          </a:solidFill>
                          <a:latin typeface="Arial"/>
                          <a:cs typeface="Arial"/>
                        </a:rPr>
                        <a:t>$0.0796 /kWh</a:t>
                      </a:r>
                      <a:endParaRPr lang="en-US">
                        <a:solidFill>
                          <a:schemeClr val="bg2"/>
                        </a:solidFill>
                      </a:endParaRP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a:solidFill>
                            <a:schemeClr val="bg2"/>
                          </a:solidFill>
                        </a:rPr>
                        <a:t>Shows system is economically competitive</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380410185"/>
                  </a:ext>
                </a:extLst>
              </a:tr>
              <a:tr h="496247">
                <a:tc>
                  <a:txBody>
                    <a:bodyPr/>
                    <a:lstStyle/>
                    <a:p>
                      <a:pPr algn="ctr"/>
                      <a:r>
                        <a:rPr lang="en-US">
                          <a:solidFill>
                            <a:schemeClr val="bg2"/>
                          </a:solidFill>
                        </a:rPr>
                        <a:t>Flow Availability</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1300" b="0" i="0" u="none" strike="noStrike" noProof="0">
                          <a:solidFill>
                            <a:schemeClr val="bg2"/>
                          </a:solidFill>
                          <a:latin typeface="Arial"/>
                          <a:cs typeface="Arial"/>
                        </a:rPr>
                        <a:t>&gt;50 m</a:t>
                      </a:r>
                      <a:r>
                        <a:rPr lang="en-US" sz="1300" b="0" i="0" u="none" strike="noStrike" baseline="30000" noProof="0">
                          <a:solidFill>
                            <a:schemeClr val="bg2"/>
                          </a:solidFill>
                          <a:latin typeface="Arial"/>
                          <a:cs typeface="Arial"/>
                        </a:rPr>
                        <a:t>3</a:t>
                      </a:r>
                      <a:r>
                        <a:rPr lang="en-US" sz="1300" b="0" i="0" u="none" strike="noStrike" noProof="0">
                          <a:solidFill>
                            <a:schemeClr val="bg2"/>
                          </a:solidFill>
                          <a:latin typeface="Arial"/>
                          <a:cs typeface="Arial"/>
                        </a:rPr>
                        <a:t>/s</a:t>
                      </a:r>
                      <a:endParaRPr lang="en-US">
                        <a:solidFill>
                          <a:schemeClr val="bg2"/>
                        </a:solidFill>
                      </a:endParaRP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1300" b="0" i="0" u="none" strike="noStrike" noProof="0">
                          <a:solidFill>
                            <a:schemeClr val="bg2"/>
                          </a:solidFill>
                          <a:latin typeface="Arial"/>
                          <a:cs typeface="Arial"/>
                        </a:rPr>
                        <a:t>90 – 630 m</a:t>
                      </a:r>
                      <a:r>
                        <a:rPr lang="en-US" sz="1300" b="0" i="0" u="none" strike="noStrike" baseline="30000" noProof="0">
                          <a:solidFill>
                            <a:schemeClr val="bg2"/>
                          </a:solidFill>
                          <a:latin typeface="Arial"/>
                          <a:cs typeface="Arial"/>
                        </a:rPr>
                        <a:t>3</a:t>
                      </a:r>
                      <a:r>
                        <a:rPr lang="en-US" sz="1300" b="0" i="0" u="none" strike="noStrike" noProof="0">
                          <a:solidFill>
                            <a:schemeClr val="bg2"/>
                          </a:solidFill>
                          <a:latin typeface="Arial"/>
                          <a:cs typeface="Arial"/>
                        </a:rPr>
                        <a:t>/s</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a:solidFill>
                            <a:schemeClr val="bg2"/>
                          </a:solidFill>
                        </a:rPr>
                        <a:t>Reliable resource for generation</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761500656"/>
                  </a:ext>
                </a:extLst>
              </a:tr>
              <a:tr h="496247">
                <a:tc>
                  <a:txBody>
                    <a:bodyPr/>
                    <a:lstStyle/>
                    <a:p>
                      <a:pPr algn="ctr"/>
                      <a:r>
                        <a:rPr lang="en-US">
                          <a:solidFill>
                            <a:schemeClr val="bg2"/>
                          </a:solidFill>
                        </a:rPr>
                        <a:t>Diversion Ratio</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1300" b="0" i="0" u="none" strike="noStrike" noProof="0">
                          <a:solidFill>
                            <a:schemeClr val="bg2"/>
                          </a:solidFill>
                          <a:latin typeface="Arial"/>
                          <a:cs typeface="Arial"/>
                        </a:rPr>
                        <a:t>10-25%</a:t>
                      </a:r>
                      <a:endParaRPr lang="en-US">
                        <a:solidFill>
                          <a:schemeClr val="bg2"/>
                        </a:solidFill>
                      </a:endParaRP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a:solidFill>
                            <a:schemeClr val="bg2"/>
                          </a:solidFill>
                        </a:rPr>
                        <a:t>15%</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a:solidFill>
                            <a:schemeClr val="bg2"/>
                          </a:solidFill>
                        </a:rPr>
                        <a:t>Within permitting constraints</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376332145"/>
                  </a:ext>
                </a:extLst>
              </a:tr>
              <a:tr h="728662">
                <a:tc>
                  <a:txBody>
                    <a:bodyPr/>
                    <a:lstStyle/>
                    <a:p>
                      <a:pPr algn="ctr"/>
                      <a:r>
                        <a:rPr lang="en-US">
                          <a:solidFill>
                            <a:schemeClr val="bg2"/>
                          </a:solidFill>
                        </a:rPr>
                        <a:t>Grid Interconnection Distance</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lnSpc>
                          <a:spcPct val="100000"/>
                        </a:lnSpc>
                        <a:spcBef>
                          <a:spcPts val="0"/>
                        </a:spcBef>
                        <a:spcAft>
                          <a:spcPts val="0"/>
                        </a:spcAft>
                        <a:buNone/>
                      </a:pPr>
                      <a:r>
                        <a:rPr lang="en-US" sz="1300" b="0" i="0" u="none" strike="noStrike" noProof="0">
                          <a:solidFill>
                            <a:schemeClr val="bg2"/>
                          </a:solidFill>
                          <a:latin typeface="Arial"/>
                          <a:cs typeface="Arial"/>
                        </a:rPr>
                        <a:t>&lt;2 km</a:t>
                      </a:r>
                      <a:endParaRPr lang="en-US">
                        <a:solidFill>
                          <a:schemeClr val="bg2"/>
                        </a:solidFill>
                      </a:endParaRPr>
                    </a:p>
                    <a:p>
                      <a:pPr lvl="0" algn="ctr">
                        <a:buNone/>
                      </a:pPr>
                      <a:br>
                        <a:rPr lang="en-US"/>
                      </a:br>
                      <a:endParaRPr lang="en-US">
                        <a:solidFill>
                          <a:schemeClr val="bg2"/>
                        </a:solidFill>
                      </a:endParaRP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a:solidFill>
                            <a:schemeClr val="bg2"/>
                          </a:solidFill>
                        </a:rPr>
                        <a:t>.6 km</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a:solidFill>
                            <a:schemeClr val="bg2"/>
                          </a:solidFill>
                        </a:rPr>
                        <a:t>Shorter distance reduces overall cost and improves feasibility</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899907966"/>
                  </a:ext>
                </a:extLst>
              </a:tr>
              <a:tr h="353491">
                <a:tc>
                  <a:txBody>
                    <a:bodyPr/>
                    <a:lstStyle/>
                    <a:p>
                      <a:pPr algn="ctr"/>
                      <a:r>
                        <a:rPr lang="en-US">
                          <a:solidFill>
                            <a:schemeClr val="bg2"/>
                          </a:solidFill>
                        </a:rPr>
                        <a:t>Capacity Factor</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1300" b="0" i="0" u="none" strike="noStrike" noProof="0">
                          <a:solidFill>
                            <a:schemeClr val="bg2"/>
                          </a:solidFill>
                          <a:latin typeface="Arial"/>
                          <a:cs typeface="Arial"/>
                        </a:rPr>
                        <a:t>40-80%</a:t>
                      </a:r>
                      <a:endParaRPr lang="en-US">
                        <a:solidFill>
                          <a:schemeClr val="bg2"/>
                        </a:solidFill>
                      </a:endParaRP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a:solidFill>
                            <a:schemeClr val="bg2"/>
                          </a:solidFill>
                        </a:rPr>
                        <a:t>67%</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a:solidFill>
                            <a:schemeClr val="bg2"/>
                          </a:solidFill>
                        </a:rPr>
                        <a:t>Well matched configuration to site hydrology </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72939673"/>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3"/>
          <p:cNvSpPr txBox="1">
            <a:spLocks noGrp="1"/>
          </p:cNvSpPr>
          <p:nvPr>
            <p:ph type="ctrTitle"/>
          </p:nvPr>
        </p:nvSpPr>
        <p:spPr>
          <a:xfrm>
            <a:off x="946688" y="1441092"/>
            <a:ext cx="7239000" cy="1536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3600"/>
              <a:t>THANK YOU!</a:t>
            </a:r>
            <a:endParaRPr/>
          </a:p>
        </p:txBody>
      </p:sp>
      <p:sp>
        <p:nvSpPr>
          <p:cNvPr id="253" name="Google Shape;253;p33"/>
          <p:cNvSpPr txBox="1">
            <a:spLocks noGrp="1"/>
          </p:cNvSpPr>
          <p:nvPr>
            <p:ph type="sldNum" idx="12"/>
          </p:nvPr>
        </p:nvSpPr>
        <p:spPr>
          <a:xfrm>
            <a:off x="8556784" y="4749851"/>
            <a:ext cx="548700" cy="3936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t>50</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3"/>
          <p:cNvSpPr txBox="1"/>
          <p:nvPr/>
        </p:nvSpPr>
        <p:spPr>
          <a:xfrm>
            <a:off x="289950" y="0"/>
            <a:ext cx="8564100" cy="853500"/>
          </a:xfrm>
          <a:prstGeom prst="rect">
            <a:avLst/>
          </a:prstGeom>
          <a:noFill/>
          <a:ln>
            <a:noFill/>
          </a:ln>
        </p:spPr>
        <p:txBody>
          <a:bodyPr spcFirstLastPara="1" wrap="square" lIns="91425" tIns="45700" rIns="91425" bIns="45700" anchor="ctr" anchorCtr="0">
            <a:noAutofit/>
          </a:bodyPr>
          <a:lstStyle/>
          <a:p>
            <a:pPr algn="ctr"/>
            <a:r>
              <a:rPr lang="en" sz="2400" b="1">
                <a:solidFill>
                  <a:schemeClr val="lt1"/>
                </a:solidFill>
              </a:rPr>
              <a:t>DESIGN REQUIREMENTS</a:t>
            </a:r>
          </a:p>
        </p:txBody>
      </p:sp>
      <p:sp>
        <p:nvSpPr>
          <p:cNvPr id="171" name="Google Shape;171;p23"/>
          <p:cNvSpPr txBox="1">
            <a:spLocks noGrp="1"/>
          </p:cNvSpPr>
          <p:nvPr>
            <p:ph type="sldNum" idx="12"/>
          </p:nvPr>
        </p:nvSpPr>
        <p:spPr>
          <a:xfrm>
            <a:off x="7542230" y="4749850"/>
            <a:ext cx="1563000" cy="3936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a:t>Nuzzo, </a:t>
            </a:r>
            <a:fld id="{00000000-1234-1234-1234-123412341234}" type="slidenum">
              <a:rPr lang="en" b="1" dirty="0"/>
              <a:t>6</a:t>
            </a:fld>
            <a:endParaRPr b="1"/>
          </a:p>
        </p:txBody>
      </p:sp>
      <p:graphicFrame>
        <p:nvGraphicFramePr>
          <p:cNvPr id="4" name="Table 3">
            <a:extLst>
              <a:ext uri="{FF2B5EF4-FFF2-40B4-BE49-F238E27FC236}">
                <a16:creationId xmlns:a16="http://schemas.microsoft.com/office/drawing/2014/main" id="{1E945050-5FB3-B68B-4AFE-A544DF324F6B}"/>
              </a:ext>
            </a:extLst>
          </p:cNvPr>
          <p:cNvGraphicFramePr>
            <a:graphicFrameLocks noGrp="1"/>
          </p:cNvGraphicFramePr>
          <p:nvPr>
            <p:extLst>
              <p:ext uri="{D42A27DB-BD31-4B8C-83A1-F6EECF244321}">
                <p14:modId xmlns:p14="http://schemas.microsoft.com/office/powerpoint/2010/main" val="1108537786"/>
              </p:ext>
            </p:extLst>
          </p:nvPr>
        </p:nvGraphicFramePr>
        <p:xfrm>
          <a:off x="971551" y="1125855"/>
          <a:ext cx="2786050" cy="2891790"/>
        </p:xfrm>
        <a:graphic>
          <a:graphicData uri="http://schemas.openxmlformats.org/drawingml/2006/table">
            <a:tbl>
              <a:tblPr bandRow="1">
                <a:tableStyleId>{28456A9D-3179-4D9A-BD51-C93F428C1468}</a:tableStyleId>
              </a:tblPr>
              <a:tblGrid>
                <a:gridCol w="2786050">
                  <a:extLst>
                    <a:ext uri="{9D8B030D-6E8A-4147-A177-3AD203B41FA5}">
                      <a16:colId xmlns:a16="http://schemas.microsoft.com/office/drawing/2014/main" val="1598696736"/>
                    </a:ext>
                  </a:extLst>
                </a:gridCol>
              </a:tblGrid>
              <a:tr h="428625">
                <a:tc>
                  <a:txBody>
                    <a:bodyPr/>
                    <a:lstStyle/>
                    <a:p>
                      <a:pPr algn="ctr" rtl="0" fontAlgn="t">
                        <a:buNone/>
                      </a:pPr>
                      <a:r>
                        <a:rPr lang="en-US" sz="1600">
                          <a:solidFill>
                            <a:srgbClr val="FFFFFF"/>
                          </a:solidFill>
                          <a:effectLst/>
                          <a:latin typeface="Arial" panose="020B0604020202020204" pitchFamily="34" charset="0"/>
                        </a:rPr>
                        <a:t>Customer Requirements</a:t>
                      </a:r>
                      <a:endParaRPr lang="en-US">
                        <a:effectLst/>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3466"/>
                    </a:solidFill>
                  </a:tcPr>
                </a:tc>
                <a:extLst>
                  <a:ext uri="{0D108BD9-81ED-4DB2-BD59-A6C34878D82A}">
                    <a16:rowId xmlns:a16="http://schemas.microsoft.com/office/drawing/2014/main" val="3223440783"/>
                  </a:ext>
                </a:extLst>
              </a:tr>
              <a:tr h="409575">
                <a:tc>
                  <a:txBody>
                    <a:bodyPr/>
                    <a:lstStyle/>
                    <a:p>
                      <a:pPr rtl="0" fontAlgn="t">
                        <a:buNone/>
                      </a:pPr>
                      <a:r>
                        <a:rPr lang="en-US" sz="1300">
                          <a:solidFill>
                            <a:schemeClr val="bg2"/>
                          </a:solidFill>
                          <a:effectLst/>
                          <a:latin typeface="Arial"/>
                        </a:rPr>
                        <a:t>CR1 - Reliable Power Supply</a:t>
                      </a:r>
                      <a:endParaRPr lang="en-US">
                        <a:solidFill>
                          <a:schemeClr val="bg2"/>
                        </a:solidFill>
                        <a:effectLst/>
                        <a:latin typeface="Arial"/>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39648800"/>
                  </a:ext>
                </a:extLst>
              </a:tr>
              <a:tr h="409575">
                <a:tc>
                  <a:txBody>
                    <a:bodyPr/>
                    <a:lstStyle/>
                    <a:p>
                      <a:pPr rtl="0" fontAlgn="t">
                        <a:buNone/>
                      </a:pPr>
                      <a:r>
                        <a:rPr lang="en-US" sz="1300">
                          <a:solidFill>
                            <a:schemeClr val="bg2"/>
                          </a:solidFill>
                          <a:effectLst/>
                          <a:latin typeface="Arial"/>
                        </a:rPr>
                        <a:t>CR2 - Structural Integrity</a:t>
                      </a:r>
                      <a:endParaRPr lang="en-US">
                        <a:solidFill>
                          <a:schemeClr val="bg2"/>
                        </a:solidFill>
                        <a:effectLst/>
                        <a:latin typeface="Arial"/>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61921277"/>
                  </a:ext>
                </a:extLst>
              </a:tr>
              <a:tr h="409575">
                <a:tc>
                  <a:txBody>
                    <a:bodyPr/>
                    <a:lstStyle/>
                    <a:p>
                      <a:pPr rtl="0" fontAlgn="t">
                        <a:buNone/>
                      </a:pPr>
                      <a:r>
                        <a:rPr lang="en-US" sz="1300">
                          <a:solidFill>
                            <a:schemeClr val="bg2"/>
                          </a:solidFill>
                          <a:effectLst/>
                          <a:latin typeface="Arial"/>
                        </a:rPr>
                        <a:t>CR3 - Competitive Cost </a:t>
                      </a:r>
                      <a:endParaRPr lang="en-US">
                        <a:solidFill>
                          <a:schemeClr val="bg2"/>
                        </a:solidFill>
                        <a:effectLst/>
                        <a:latin typeface="Arial"/>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67951599"/>
                  </a:ext>
                </a:extLst>
              </a:tr>
              <a:tr h="409575">
                <a:tc>
                  <a:txBody>
                    <a:bodyPr/>
                    <a:lstStyle/>
                    <a:p>
                      <a:pPr rtl="0" fontAlgn="t">
                        <a:buNone/>
                      </a:pPr>
                      <a:r>
                        <a:rPr lang="en-US" sz="1300">
                          <a:solidFill>
                            <a:schemeClr val="bg2"/>
                          </a:solidFill>
                          <a:effectLst/>
                          <a:latin typeface="Arial"/>
                        </a:rPr>
                        <a:t>CR4 - Low Environmental Impact</a:t>
                      </a:r>
                      <a:endParaRPr lang="en-US">
                        <a:solidFill>
                          <a:schemeClr val="bg2"/>
                        </a:solidFill>
                        <a:effectLst/>
                        <a:latin typeface="Arial"/>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23989620"/>
                  </a:ext>
                </a:extLst>
              </a:tr>
              <a:tr h="409575">
                <a:tc>
                  <a:txBody>
                    <a:bodyPr/>
                    <a:lstStyle/>
                    <a:p>
                      <a:pPr rtl="0" fontAlgn="t">
                        <a:buNone/>
                      </a:pPr>
                      <a:r>
                        <a:rPr lang="en-US" sz="1300">
                          <a:solidFill>
                            <a:schemeClr val="bg2"/>
                          </a:solidFill>
                          <a:effectLst/>
                          <a:latin typeface="Arial"/>
                        </a:rPr>
                        <a:t>CR5 - Long Life Expectancy</a:t>
                      </a:r>
                      <a:endParaRPr lang="en-US">
                        <a:solidFill>
                          <a:schemeClr val="bg2"/>
                        </a:solidFill>
                        <a:effectLst/>
                        <a:latin typeface="Arial"/>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08384490"/>
                  </a:ext>
                </a:extLst>
              </a:tr>
              <a:tr h="409575">
                <a:tc>
                  <a:txBody>
                    <a:bodyPr/>
                    <a:lstStyle/>
                    <a:p>
                      <a:pPr rtl="0" fontAlgn="t">
                        <a:buNone/>
                      </a:pPr>
                      <a:r>
                        <a:rPr lang="en-US" sz="1300">
                          <a:solidFill>
                            <a:schemeClr val="bg2"/>
                          </a:solidFill>
                          <a:effectLst/>
                          <a:latin typeface="Arial"/>
                        </a:rPr>
                        <a:t>CR6 - </a:t>
                      </a:r>
                      <a:r>
                        <a:rPr lang="en-US" sz="1400">
                          <a:solidFill>
                            <a:schemeClr val="bg2"/>
                          </a:solidFill>
                          <a:effectLst/>
                          <a:latin typeface="Arial"/>
                        </a:rPr>
                        <a:t>Regulatory Compliance</a:t>
                      </a:r>
                      <a:endParaRPr lang="en-US">
                        <a:solidFill>
                          <a:schemeClr val="bg2"/>
                        </a:solidFill>
                        <a:effectLst/>
                        <a:latin typeface="Arial"/>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3206043"/>
                  </a:ext>
                </a:extLst>
              </a:tr>
            </a:tbl>
          </a:graphicData>
        </a:graphic>
      </p:graphicFrame>
      <p:graphicFrame>
        <p:nvGraphicFramePr>
          <p:cNvPr id="6" name="Table 5">
            <a:extLst>
              <a:ext uri="{FF2B5EF4-FFF2-40B4-BE49-F238E27FC236}">
                <a16:creationId xmlns:a16="http://schemas.microsoft.com/office/drawing/2014/main" id="{13667BD1-B929-DCF5-10D4-6DD86C51D291}"/>
              </a:ext>
            </a:extLst>
          </p:cNvPr>
          <p:cNvGraphicFramePr>
            <a:graphicFrameLocks noGrp="1"/>
          </p:cNvGraphicFramePr>
          <p:nvPr>
            <p:extLst>
              <p:ext uri="{D42A27DB-BD31-4B8C-83A1-F6EECF244321}">
                <p14:modId xmlns:p14="http://schemas.microsoft.com/office/powerpoint/2010/main" val="4271999839"/>
              </p:ext>
            </p:extLst>
          </p:nvPr>
        </p:nvGraphicFramePr>
        <p:xfrm>
          <a:off x="5179218" y="1128712"/>
          <a:ext cx="3143242" cy="2891790"/>
        </p:xfrm>
        <a:graphic>
          <a:graphicData uri="http://schemas.openxmlformats.org/drawingml/2006/table">
            <a:tbl>
              <a:tblPr bandRow="1">
                <a:tableStyleId>{28456A9D-3179-4D9A-BD51-C93F428C1468}</a:tableStyleId>
              </a:tblPr>
              <a:tblGrid>
                <a:gridCol w="3143242">
                  <a:extLst>
                    <a:ext uri="{9D8B030D-6E8A-4147-A177-3AD203B41FA5}">
                      <a16:colId xmlns:a16="http://schemas.microsoft.com/office/drawing/2014/main" val="2386128613"/>
                    </a:ext>
                  </a:extLst>
                </a:gridCol>
              </a:tblGrid>
              <a:tr h="428625">
                <a:tc>
                  <a:txBody>
                    <a:bodyPr/>
                    <a:lstStyle/>
                    <a:p>
                      <a:pPr algn="ctr" rtl="0" fontAlgn="t">
                        <a:buNone/>
                      </a:pPr>
                      <a:r>
                        <a:rPr lang="en-US" sz="1600">
                          <a:solidFill>
                            <a:srgbClr val="FFFFFF"/>
                          </a:solidFill>
                          <a:effectLst/>
                          <a:latin typeface="Arial" panose="020B0604020202020204" pitchFamily="34" charset="0"/>
                        </a:rPr>
                        <a:t>Engineering Requirements</a:t>
                      </a:r>
                      <a:endParaRPr lang="en-US">
                        <a:effectLst/>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3466"/>
                    </a:solidFill>
                  </a:tcPr>
                </a:tc>
                <a:extLst>
                  <a:ext uri="{0D108BD9-81ED-4DB2-BD59-A6C34878D82A}">
                    <a16:rowId xmlns:a16="http://schemas.microsoft.com/office/drawing/2014/main" val="3249359067"/>
                  </a:ext>
                </a:extLst>
              </a:tr>
              <a:tr h="409575">
                <a:tc>
                  <a:txBody>
                    <a:bodyPr/>
                    <a:lstStyle/>
                    <a:p>
                      <a:pPr rtl="0" fontAlgn="t">
                        <a:buNone/>
                      </a:pPr>
                      <a:r>
                        <a:rPr lang="en-US" sz="1400">
                          <a:solidFill>
                            <a:schemeClr val="bg2"/>
                          </a:solidFill>
                          <a:effectLst/>
                          <a:latin typeface="Arial"/>
                        </a:rPr>
                        <a:t>ER1 - Generation Capacity(1-10MW)</a:t>
                      </a:r>
                      <a:endParaRPr lang="en-US">
                        <a:solidFill>
                          <a:schemeClr val="bg2"/>
                        </a:solidFill>
                        <a:effectLst/>
                        <a:latin typeface="Arial"/>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93065448"/>
                  </a:ext>
                </a:extLst>
              </a:tr>
              <a:tr h="409575">
                <a:tc>
                  <a:txBody>
                    <a:bodyPr/>
                    <a:lstStyle/>
                    <a:p>
                      <a:pPr rtl="0" fontAlgn="t">
                        <a:buNone/>
                      </a:pPr>
                      <a:r>
                        <a:rPr lang="en-US" sz="1400">
                          <a:solidFill>
                            <a:schemeClr val="bg2"/>
                          </a:solidFill>
                          <a:effectLst/>
                          <a:latin typeface="Arial"/>
                        </a:rPr>
                        <a:t>ER2 - LCOE ($.08/kWh± $ .03/kWh)</a:t>
                      </a:r>
                      <a:endParaRPr lang="en-US">
                        <a:solidFill>
                          <a:schemeClr val="bg2"/>
                        </a:solidFill>
                        <a:effectLst/>
                        <a:latin typeface="Arial"/>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1567206"/>
                  </a:ext>
                </a:extLst>
              </a:tr>
              <a:tr h="409575">
                <a:tc>
                  <a:txBody>
                    <a:bodyPr/>
                    <a:lstStyle/>
                    <a:p>
                      <a:pPr rtl="0" fontAlgn="t">
                        <a:buNone/>
                      </a:pPr>
                      <a:r>
                        <a:rPr lang="en-US" sz="1400">
                          <a:solidFill>
                            <a:schemeClr val="bg2"/>
                          </a:solidFill>
                          <a:effectLst/>
                          <a:latin typeface="Arial"/>
                        </a:rPr>
                        <a:t>ER3 - Flow Availability (&gt;40m</a:t>
                      </a:r>
                      <a:r>
                        <a:rPr lang="en-US" sz="1400" baseline="30000">
                          <a:solidFill>
                            <a:schemeClr val="bg2"/>
                          </a:solidFill>
                          <a:effectLst/>
                          <a:latin typeface="Arial"/>
                        </a:rPr>
                        <a:t>3</a:t>
                      </a:r>
                      <a:r>
                        <a:rPr lang="en-US" sz="1400">
                          <a:solidFill>
                            <a:schemeClr val="bg2"/>
                          </a:solidFill>
                          <a:effectLst/>
                          <a:latin typeface="Arial"/>
                        </a:rPr>
                        <a:t>/s)</a:t>
                      </a:r>
                      <a:endParaRPr lang="en-US">
                        <a:solidFill>
                          <a:schemeClr val="bg2"/>
                        </a:solidFill>
                        <a:effectLst/>
                        <a:latin typeface="Arial"/>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27332984"/>
                  </a:ext>
                </a:extLst>
              </a:tr>
              <a:tr h="409575">
                <a:tc>
                  <a:txBody>
                    <a:bodyPr/>
                    <a:lstStyle/>
                    <a:p>
                      <a:pPr rtl="0" fontAlgn="t">
                        <a:buNone/>
                      </a:pPr>
                      <a:r>
                        <a:rPr lang="en-US" sz="1400">
                          <a:solidFill>
                            <a:schemeClr val="bg2"/>
                          </a:solidFill>
                          <a:effectLst/>
                          <a:latin typeface="Arial"/>
                        </a:rPr>
                        <a:t>ER4 - Flow Diversion Ratio (10-25%)</a:t>
                      </a:r>
                      <a:endParaRPr lang="en-US">
                        <a:solidFill>
                          <a:schemeClr val="bg2"/>
                        </a:solidFill>
                        <a:effectLst/>
                        <a:latin typeface="Arial"/>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7157419"/>
                  </a:ext>
                </a:extLst>
              </a:tr>
              <a:tr h="409575">
                <a:tc>
                  <a:txBody>
                    <a:bodyPr/>
                    <a:lstStyle/>
                    <a:p>
                      <a:pPr rtl="0" fontAlgn="t">
                        <a:buNone/>
                      </a:pPr>
                      <a:r>
                        <a:rPr lang="en-US" sz="1400">
                          <a:solidFill>
                            <a:schemeClr val="bg2"/>
                          </a:solidFill>
                          <a:effectLst/>
                          <a:latin typeface="Arial"/>
                        </a:rPr>
                        <a:t>ER5 - Grid Connection (&lt;2km)</a:t>
                      </a:r>
                      <a:endParaRPr lang="en-US">
                        <a:solidFill>
                          <a:schemeClr val="bg2"/>
                        </a:solidFill>
                        <a:effectLst/>
                        <a:latin typeface="Arial"/>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00131520"/>
                  </a:ext>
                </a:extLst>
              </a:tr>
              <a:tr h="409575">
                <a:tc>
                  <a:txBody>
                    <a:bodyPr/>
                    <a:lstStyle/>
                    <a:p>
                      <a:pPr rtl="0" fontAlgn="t">
                        <a:buNone/>
                      </a:pPr>
                      <a:r>
                        <a:rPr lang="en-US" sz="1400">
                          <a:solidFill>
                            <a:schemeClr val="bg2"/>
                          </a:solidFill>
                          <a:effectLst/>
                          <a:latin typeface="Arial"/>
                        </a:rPr>
                        <a:t>ER6 - Capacity Factor (40-80)%</a:t>
                      </a:r>
                      <a:endParaRPr lang="en-US">
                        <a:solidFill>
                          <a:schemeClr val="bg2"/>
                        </a:solidFill>
                        <a:effectLst/>
                        <a:latin typeface="Arial"/>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06123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8" name="Google Shape;178;p24"/>
          <p:cNvSpPr txBox="1"/>
          <p:nvPr/>
        </p:nvSpPr>
        <p:spPr>
          <a:xfrm>
            <a:off x="382229" y="0"/>
            <a:ext cx="8379600" cy="853500"/>
          </a:xfrm>
          <a:prstGeom prst="rect">
            <a:avLst/>
          </a:prstGeom>
          <a:noFill/>
          <a:ln>
            <a:noFill/>
          </a:ln>
        </p:spPr>
        <p:txBody>
          <a:bodyPr spcFirstLastPara="1" wrap="square" lIns="91425" tIns="45700" rIns="91425" bIns="45700" anchor="ctr" anchorCtr="0">
            <a:noAutofit/>
          </a:bodyPr>
          <a:lstStyle/>
          <a:p>
            <a:pPr algn="ctr"/>
            <a:r>
              <a:rPr lang="en" sz="2400" b="1">
                <a:solidFill>
                  <a:schemeClr val="lt1"/>
                </a:solidFill>
              </a:rPr>
              <a:t>House of Quality (QFD)</a:t>
            </a:r>
          </a:p>
        </p:txBody>
      </p:sp>
      <p:sp>
        <p:nvSpPr>
          <p:cNvPr id="179" name="Google Shape;179;p24"/>
          <p:cNvSpPr txBox="1">
            <a:spLocks noGrp="1"/>
          </p:cNvSpPr>
          <p:nvPr>
            <p:ph type="sldNum" idx="12"/>
          </p:nvPr>
        </p:nvSpPr>
        <p:spPr>
          <a:xfrm>
            <a:off x="7542230" y="4749850"/>
            <a:ext cx="1563000" cy="3936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a:t>Nuzzo, </a:t>
            </a:r>
            <a:fld id="{00000000-1234-1234-1234-123412341234}" type="slidenum">
              <a:rPr lang="en" b="1" dirty="0"/>
              <a:t>7</a:t>
            </a:fld>
            <a:endParaRPr b="1"/>
          </a:p>
        </p:txBody>
      </p:sp>
      <p:pic>
        <p:nvPicPr>
          <p:cNvPr id="4" name="Picture 3" descr="A chart with text and numbers&#10;&#10;AI-generated content may be incorrect.">
            <a:extLst>
              <a:ext uri="{FF2B5EF4-FFF2-40B4-BE49-F238E27FC236}">
                <a16:creationId xmlns:a16="http://schemas.microsoft.com/office/drawing/2014/main" id="{76E422C9-FCE9-47C7-8F0B-24B4B5D561A6}"/>
              </a:ext>
            </a:extLst>
          </p:cNvPr>
          <p:cNvPicPr>
            <a:picLocks noChangeAspect="1"/>
          </p:cNvPicPr>
          <p:nvPr/>
        </p:nvPicPr>
        <p:blipFill>
          <a:blip r:embed="rId3"/>
          <a:stretch>
            <a:fillRect/>
          </a:stretch>
        </p:blipFill>
        <p:spPr>
          <a:xfrm>
            <a:off x="1393566" y="847396"/>
            <a:ext cx="6350297" cy="3901966"/>
          </a:xfrm>
          <a:prstGeom prst="rect">
            <a:avLst/>
          </a:prstGeom>
          <a:ln>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6" name="Google Shape;186;p25"/>
          <p:cNvSpPr txBox="1"/>
          <p:nvPr/>
        </p:nvSpPr>
        <p:spPr>
          <a:xfrm>
            <a:off x="382229" y="0"/>
            <a:ext cx="8379600" cy="853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2400" b="1">
                <a:solidFill>
                  <a:schemeClr val="lt1"/>
                </a:solidFill>
              </a:rPr>
              <a:t>BENCHMARKING</a:t>
            </a:r>
          </a:p>
        </p:txBody>
      </p:sp>
      <p:sp>
        <p:nvSpPr>
          <p:cNvPr id="187" name="Google Shape;187;p25"/>
          <p:cNvSpPr txBox="1">
            <a:spLocks noGrp="1"/>
          </p:cNvSpPr>
          <p:nvPr>
            <p:ph type="sldNum" idx="12"/>
          </p:nvPr>
        </p:nvSpPr>
        <p:spPr>
          <a:xfrm>
            <a:off x="7542230" y="4749850"/>
            <a:ext cx="1563000" cy="3936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a:t>Nuzzo, </a:t>
            </a:r>
            <a:fld id="{00000000-1234-1234-1234-123412341234}" type="slidenum">
              <a:rPr lang="en" b="1" dirty="0"/>
              <a:t>8</a:t>
            </a:fld>
            <a:endParaRPr b="1"/>
          </a:p>
        </p:txBody>
      </p:sp>
      <p:graphicFrame>
        <p:nvGraphicFramePr>
          <p:cNvPr id="7" name="Table 6">
            <a:extLst>
              <a:ext uri="{FF2B5EF4-FFF2-40B4-BE49-F238E27FC236}">
                <a16:creationId xmlns:a16="http://schemas.microsoft.com/office/drawing/2014/main" id="{E30DF5CF-3589-1F82-51D1-661DD588B196}"/>
              </a:ext>
            </a:extLst>
          </p:cNvPr>
          <p:cNvGraphicFramePr>
            <a:graphicFrameLocks noGrp="1"/>
          </p:cNvGraphicFramePr>
          <p:nvPr>
            <p:extLst>
              <p:ext uri="{D42A27DB-BD31-4B8C-83A1-F6EECF244321}">
                <p14:modId xmlns:p14="http://schemas.microsoft.com/office/powerpoint/2010/main" val="4140594851"/>
              </p:ext>
            </p:extLst>
          </p:nvPr>
        </p:nvGraphicFramePr>
        <p:xfrm>
          <a:off x="4171949" y="907256"/>
          <a:ext cx="4879103" cy="3769360"/>
        </p:xfrm>
        <a:graphic>
          <a:graphicData uri="http://schemas.openxmlformats.org/drawingml/2006/table">
            <a:tbl>
              <a:tblPr firstRow="1" bandRow="1">
                <a:tableStyleId>{28456A9D-3179-4D9A-BD51-C93F428C1468}</a:tableStyleId>
              </a:tblPr>
              <a:tblGrid>
                <a:gridCol w="1893093">
                  <a:extLst>
                    <a:ext uri="{9D8B030D-6E8A-4147-A177-3AD203B41FA5}">
                      <a16:colId xmlns:a16="http://schemas.microsoft.com/office/drawing/2014/main" val="2086695591"/>
                    </a:ext>
                  </a:extLst>
                </a:gridCol>
                <a:gridCol w="978689">
                  <a:extLst>
                    <a:ext uri="{9D8B030D-6E8A-4147-A177-3AD203B41FA5}">
                      <a16:colId xmlns:a16="http://schemas.microsoft.com/office/drawing/2014/main" val="3461389980"/>
                    </a:ext>
                  </a:extLst>
                </a:gridCol>
                <a:gridCol w="1035842">
                  <a:extLst>
                    <a:ext uri="{9D8B030D-6E8A-4147-A177-3AD203B41FA5}">
                      <a16:colId xmlns:a16="http://schemas.microsoft.com/office/drawing/2014/main" val="1591202095"/>
                    </a:ext>
                  </a:extLst>
                </a:gridCol>
                <a:gridCol w="971479">
                  <a:extLst>
                    <a:ext uri="{9D8B030D-6E8A-4147-A177-3AD203B41FA5}">
                      <a16:colId xmlns:a16="http://schemas.microsoft.com/office/drawing/2014/main" val="2728288453"/>
                    </a:ext>
                  </a:extLst>
                </a:gridCol>
              </a:tblGrid>
              <a:tr h="370840">
                <a:tc>
                  <a:txBody>
                    <a:bodyPr/>
                    <a:lstStyle/>
                    <a:p>
                      <a:r>
                        <a:rPr lang="en-US">
                          <a:solidFill>
                            <a:schemeClr val="bg1"/>
                          </a:solidFill>
                        </a:rPr>
                        <a:t>(1-low, 5-high)</a:t>
                      </a:r>
                    </a:p>
                  </a:txBody>
                  <a:tcPr>
                    <a:solidFill>
                      <a:schemeClr val="bg2"/>
                    </a:solidFill>
                  </a:tcPr>
                </a:tc>
                <a:tc>
                  <a:txBody>
                    <a:bodyPr/>
                    <a:lstStyle/>
                    <a:p>
                      <a:r>
                        <a:rPr lang="en-US">
                          <a:solidFill>
                            <a:schemeClr val="bg1"/>
                          </a:solidFill>
                        </a:rPr>
                        <a:t>RedRock</a:t>
                      </a:r>
                    </a:p>
                  </a:txBody>
                  <a:tcPr>
                    <a:solidFill>
                      <a:schemeClr val="bg2"/>
                    </a:solidFill>
                  </a:tcPr>
                </a:tc>
                <a:tc>
                  <a:txBody>
                    <a:bodyPr/>
                    <a:lstStyle/>
                    <a:p>
                      <a:r>
                        <a:rPr lang="en-US">
                          <a:solidFill>
                            <a:schemeClr val="bg1"/>
                          </a:solidFill>
                        </a:rPr>
                        <a:t>Uniontown</a:t>
                      </a:r>
                    </a:p>
                  </a:txBody>
                  <a:tcPr>
                    <a:solidFill>
                      <a:schemeClr val="bg2"/>
                    </a:solidFill>
                  </a:tcPr>
                </a:tc>
                <a:tc>
                  <a:txBody>
                    <a:bodyPr/>
                    <a:lstStyle/>
                    <a:p>
                      <a:r>
                        <a:rPr lang="en-US">
                          <a:solidFill>
                            <a:schemeClr val="bg1"/>
                          </a:solidFill>
                        </a:rPr>
                        <a:t>Holtwood</a:t>
                      </a:r>
                    </a:p>
                  </a:txBody>
                  <a:tcPr>
                    <a:solidFill>
                      <a:schemeClr val="bg2"/>
                    </a:solidFill>
                  </a:tcPr>
                </a:tc>
                <a:extLst>
                  <a:ext uri="{0D108BD9-81ED-4DB2-BD59-A6C34878D82A}">
                    <a16:rowId xmlns:a16="http://schemas.microsoft.com/office/drawing/2014/main" val="2141723949"/>
                  </a:ext>
                </a:extLst>
              </a:tr>
              <a:tr h="370840">
                <a:tc>
                  <a:txBody>
                    <a:bodyPr/>
                    <a:lstStyle/>
                    <a:p>
                      <a:pPr lvl="0">
                        <a:buNone/>
                      </a:pPr>
                      <a:r>
                        <a:rPr lang="en-US" sz="1400" b="0" i="0" u="none" strike="noStrike" noProof="0">
                          <a:solidFill>
                            <a:schemeClr val="bg2"/>
                          </a:solidFill>
                          <a:latin typeface="Arial"/>
                          <a:cs typeface="Arial"/>
                        </a:rPr>
                        <a:t>Reliable Power Supply</a:t>
                      </a:r>
                      <a:endParaRPr lang="en-US">
                        <a:solidFill>
                          <a:schemeClr val="bg2"/>
                        </a:solidFill>
                      </a:endParaRPr>
                    </a:p>
                  </a:txBody>
                  <a:tcPr/>
                </a:tc>
                <a:tc>
                  <a:txBody>
                    <a:bodyPr/>
                    <a:lstStyle/>
                    <a:p>
                      <a:r>
                        <a:rPr lang="en-US">
                          <a:solidFill>
                            <a:schemeClr val="bg2"/>
                          </a:solidFill>
                        </a:rPr>
                        <a:t>5</a:t>
                      </a:r>
                    </a:p>
                  </a:txBody>
                  <a:tcPr/>
                </a:tc>
                <a:tc>
                  <a:txBody>
                    <a:bodyPr/>
                    <a:lstStyle/>
                    <a:p>
                      <a:r>
                        <a:rPr lang="en-US">
                          <a:solidFill>
                            <a:schemeClr val="bg2"/>
                          </a:solidFill>
                        </a:rPr>
                        <a:t>4</a:t>
                      </a:r>
                    </a:p>
                  </a:txBody>
                  <a:tcPr/>
                </a:tc>
                <a:tc>
                  <a:txBody>
                    <a:bodyPr/>
                    <a:lstStyle/>
                    <a:p>
                      <a:r>
                        <a:rPr lang="en-US">
                          <a:solidFill>
                            <a:schemeClr val="bg2"/>
                          </a:solidFill>
                        </a:rPr>
                        <a:t>5</a:t>
                      </a:r>
                    </a:p>
                  </a:txBody>
                  <a:tcPr/>
                </a:tc>
                <a:extLst>
                  <a:ext uri="{0D108BD9-81ED-4DB2-BD59-A6C34878D82A}">
                    <a16:rowId xmlns:a16="http://schemas.microsoft.com/office/drawing/2014/main" val="1564409667"/>
                  </a:ext>
                </a:extLst>
              </a:tr>
              <a:tr h="370840">
                <a:tc>
                  <a:txBody>
                    <a:bodyPr/>
                    <a:lstStyle/>
                    <a:p>
                      <a:pPr lvl="0">
                        <a:buNone/>
                      </a:pPr>
                      <a:r>
                        <a:rPr lang="en-US" sz="1400" b="0" i="0" u="none" strike="noStrike" noProof="0">
                          <a:solidFill>
                            <a:schemeClr val="bg2"/>
                          </a:solidFill>
                          <a:latin typeface="Arial"/>
                          <a:cs typeface="Arial"/>
                        </a:rPr>
                        <a:t>Structural Integrity</a:t>
                      </a:r>
                      <a:endParaRPr lang="en-US">
                        <a:solidFill>
                          <a:schemeClr val="bg2"/>
                        </a:solidFill>
                      </a:endParaRPr>
                    </a:p>
                  </a:txBody>
                  <a:tcPr/>
                </a:tc>
                <a:tc>
                  <a:txBody>
                    <a:bodyPr/>
                    <a:lstStyle/>
                    <a:p>
                      <a:r>
                        <a:rPr lang="en-US">
                          <a:solidFill>
                            <a:schemeClr val="bg2"/>
                          </a:solidFill>
                        </a:rPr>
                        <a:t>5</a:t>
                      </a:r>
                    </a:p>
                  </a:txBody>
                  <a:tcPr/>
                </a:tc>
                <a:tc>
                  <a:txBody>
                    <a:bodyPr/>
                    <a:lstStyle/>
                    <a:p>
                      <a:r>
                        <a:rPr lang="en-US">
                          <a:solidFill>
                            <a:schemeClr val="bg2"/>
                          </a:solidFill>
                        </a:rPr>
                        <a:t>4</a:t>
                      </a:r>
                    </a:p>
                  </a:txBody>
                  <a:tcPr/>
                </a:tc>
                <a:tc>
                  <a:txBody>
                    <a:bodyPr/>
                    <a:lstStyle/>
                    <a:p>
                      <a:r>
                        <a:rPr lang="en-US">
                          <a:solidFill>
                            <a:schemeClr val="bg2"/>
                          </a:solidFill>
                        </a:rPr>
                        <a:t>4</a:t>
                      </a:r>
                    </a:p>
                  </a:txBody>
                  <a:tcPr/>
                </a:tc>
                <a:extLst>
                  <a:ext uri="{0D108BD9-81ED-4DB2-BD59-A6C34878D82A}">
                    <a16:rowId xmlns:a16="http://schemas.microsoft.com/office/drawing/2014/main" val="640676658"/>
                  </a:ext>
                </a:extLst>
              </a:tr>
              <a:tr h="370840">
                <a:tc>
                  <a:txBody>
                    <a:bodyPr/>
                    <a:lstStyle/>
                    <a:p>
                      <a:pPr lvl="0">
                        <a:buNone/>
                      </a:pPr>
                      <a:r>
                        <a:rPr lang="en-US" sz="1400" b="0" i="0" u="none" strike="noStrike" noProof="0">
                          <a:solidFill>
                            <a:schemeClr val="bg2"/>
                          </a:solidFill>
                          <a:latin typeface="Arial"/>
                          <a:cs typeface="Arial"/>
                        </a:rPr>
                        <a:t>Competitive cost</a:t>
                      </a:r>
                      <a:endParaRPr lang="en-US">
                        <a:solidFill>
                          <a:schemeClr val="bg2"/>
                        </a:solidFill>
                      </a:endParaRPr>
                    </a:p>
                  </a:txBody>
                  <a:tcPr/>
                </a:tc>
                <a:tc>
                  <a:txBody>
                    <a:bodyPr/>
                    <a:lstStyle/>
                    <a:p>
                      <a:r>
                        <a:rPr lang="en-US">
                          <a:solidFill>
                            <a:schemeClr val="bg2"/>
                          </a:solidFill>
                        </a:rPr>
                        <a:t>3</a:t>
                      </a:r>
                    </a:p>
                  </a:txBody>
                  <a:tcPr/>
                </a:tc>
                <a:tc>
                  <a:txBody>
                    <a:bodyPr/>
                    <a:lstStyle/>
                    <a:p>
                      <a:r>
                        <a:rPr lang="en-US">
                          <a:solidFill>
                            <a:schemeClr val="bg2"/>
                          </a:solidFill>
                        </a:rPr>
                        <a:t>5</a:t>
                      </a:r>
                    </a:p>
                  </a:txBody>
                  <a:tcPr/>
                </a:tc>
                <a:tc>
                  <a:txBody>
                    <a:bodyPr/>
                    <a:lstStyle/>
                    <a:p>
                      <a:r>
                        <a:rPr lang="en-US">
                          <a:solidFill>
                            <a:schemeClr val="bg2"/>
                          </a:solidFill>
                        </a:rPr>
                        <a:t>4</a:t>
                      </a:r>
                    </a:p>
                  </a:txBody>
                  <a:tcPr/>
                </a:tc>
                <a:extLst>
                  <a:ext uri="{0D108BD9-81ED-4DB2-BD59-A6C34878D82A}">
                    <a16:rowId xmlns:a16="http://schemas.microsoft.com/office/drawing/2014/main" val="2234904486"/>
                  </a:ext>
                </a:extLst>
              </a:tr>
              <a:tr h="370840">
                <a:tc>
                  <a:txBody>
                    <a:bodyPr/>
                    <a:lstStyle/>
                    <a:p>
                      <a:pPr lvl="0">
                        <a:buNone/>
                      </a:pPr>
                      <a:r>
                        <a:rPr lang="en-US" sz="1400" b="0" i="0" u="none" strike="noStrike" noProof="0">
                          <a:solidFill>
                            <a:schemeClr val="bg2"/>
                          </a:solidFill>
                          <a:latin typeface="Arial"/>
                          <a:cs typeface="Arial"/>
                        </a:rPr>
                        <a:t>Recreational &amp; Aesthetic Preservation</a:t>
                      </a:r>
                      <a:endParaRPr lang="en-US">
                        <a:solidFill>
                          <a:schemeClr val="bg2"/>
                        </a:solidFill>
                      </a:endParaRPr>
                    </a:p>
                  </a:txBody>
                  <a:tcPr/>
                </a:tc>
                <a:tc>
                  <a:txBody>
                    <a:bodyPr/>
                    <a:lstStyle/>
                    <a:p>
                      <a:r>
                        <a:rPr lang="en-US">
                          <a:solidFill>
                            <a:schemeClr val="bg2"/>
                          </a:solidFill>
                        </a:rPr>
                        <a:t>3</a:t>
                      </a:r>
                    </a:p>
                  </a:txBody>
                  <a:tcPr/>
                </a:tc>
                <a:tc>
                  <a:txBody>
                    <a:bodyPr/>
                    <a:lstStyle/>
                    <a:p>
                      <a:r>
                        <a:rPr lang="en-US">
                          <a:solidFill>
                            <a:schemeClr val="bg2"/>
                          </a:solidFill>
                        </a:rPr>
                        <a:t>4</a:t>
                      </a:r>
                    </a:p>
                  </a:txBody>
                  <a:tcPr/>
                </a:tc>
                <a:tc>
                  <a:txBody>
                    <a:bodyPr/>
                    <a:lstStyle/>
                    <a:p>
                      <a:r>
                        <a:rPr lang="en-US">
                          <a:solidFill>
                            <a:schemeClr val="bg2"/>
                          </a:solidFill>
                        </a:rPr>
                        <a:t>4</a:t>
                      </a:r>
                    </a:p>
                  </a:txBody>
                  <a:tcPr/>
                </a:tc>
                <a:extLst>
                  <a:ext uri="{0D108BD9-81ED-4DB2-BD59-A6C34878D82A}">
                    <a16:rowId xmlns:a16="http://schemas.microsoft.com/office/drawing/2014/main" val="110381272"/>
                  </a:ext>
                </a:extLst>
              </a:tr>
              <a:tr h="370840">
                <a:tc>
                  <a:txBody>
                    <a:bodyPr/>
                    <a:lstStyle/>
                    <a:p>
                      <a:pPr lvl="0">
                        <a:buNone/>
                      </a:pPr>
                      <a:r>
                        <a:rPr lang="en-US" sz="1400" b="0" i="0" u="none" strike="noStrike" noProof="0">
                          <a:solidFill>
                            <a:schemeClr val="bg2"/>
                          </a:solidFill>
                          <a:latin typeface="Arial"/>
                          <a:cs typeface="Arial"/>
                        </a:rPr>
                        <a:t>Low Environmental Impact</a:t>
                      </a:r>
                      <a:endParaRPr lang="en-US">
                        <a:solidFill>
                          <a:schemeClr val="bg2"/>
                        </a:solidFill>
                      </a:endParaRPr>
                    </a:p>
                  </a:txBody>
                  <a:tcPr/>
                </a:tc>
                <a:tc>
                  <a:txBody>
                    <a:bodyPr/>
                    <a:lstStyle/>
                    <a:p>
                      <a:r>
                        <a:rPr lang="en-US">
                          <a:solidFill>
                            <a:schemeClr val="bg2"/>
                          </a:solidFill>
                        </a:rPr>
                        <a:t>4</a:t>
                      </a:r>
                    </a:p>
                  </a:txBody>
                  <a:tcPr/>
                </a:tc>
                <a:tc>
                  <a:txBody>
                    <a:bodyPr/>
                    <a:lstStyle/>
                    <a:p>
                      <a:r>
                        <a:rPr lang="en-US">
                          <a:solidFill>
                            <a:schemeClr val="bg2"/>
                          </a:solidFill>
                        </a:rPr>
                        <a:t>4</a:t>
                      </a:r>
                    </a:p>
                  </a:txBody>
                  <a:tcPr/>
                </a:tc>
                <a:tc>
                  <a:txBody>
                    <a:bodyPr/>
                    <a:lstStyle/>
                    <a:p>
                      <a:r>
                        <a:rPr lang="en-US">
                          <a:solidFill>
                            <a:schemeClr val="bg2"/>
                          </a:solidFill>
                        </a:rPr>
                        <a:t>4</a:t>
                      </a:r>
                    </a:p>
                  </a:txBody>
                  <a:tcPr/>
                </a:tc>
                <a:extLst>
                  <a:ext uri="{0D108BD9-81ED-4DB2-BD59-A6C34878D82A}">
                    <a16:rowId xmlns:a16="http://schemas.microsoft.com/office/drawing/2014/main" val="2339819129"/>
                  </a:ext>
                </a:extLst>
              </a:tr>
              <a:tr h="370840">
                <a:tc>
                  <a:txBody>
                    <a:bodyPr/>
                    <a:lstStyle/>
                    <a:p>
                      <a:pPr lvl="0">
                        <a:buNone/>
                      </a:pPr>
                      <a:r>
                        <a:rPr lang="en-US" sz="1400" b="0" i="0" u="none" strike="noStrike" noProof="0">
                          <a:solidFill>
                            <a:schemeClr val="bg2"/>
                          </a:solidFill>
                          <a:latin typeface="Arial"/>
                          <a:cs typeface="Arial"/>
                        </a:rPr>
                        <a:t>Long Life Expectancy</a:t>
                      </a:r>
                      <a:endParaRPr lang="en-US">
                        <a:solidFill>
                          <a:schemeClr val="bg2"/>
                        </a:solidFill>
                      </a:endParaRPr>
                    </a:p>
                  </a:txBody>
                  <a:tcPr/>
                </a:tc>
                <a:tc>
                  <a:txBody>
                    <a:bodyPr/>
                    <a:lstStyle/>
                    <a:p>
                      <a:r>
                        <a:rPr lang="en-US">
                          <a:solidFill>
                            <a:schemeClr val="bg2"/>
                          </a:solidFill>
                        </a:rPr>
                        <a:t>5</a:t>
                      </a:r>
                    </a:p>
                  </a:txBody>
                  <a:tcPr/>
                </a:tc>
                <a:tc>
                  <a:txBody>
                    <a:bodyPr/>
                    <a:lstStyle/>
                    <a:p>
                      <a:r>
                        <a:rPr lang="en-US">
                          <a:solidFill>
                            <a:schemeClr val="bg2"/>
                          </a:solidFill>
                        </a:rPr>
                        <a:t>4</a:t>
                      </a:r>
                    </a:p>
                  </a:txBody>
                  <a:tcPr/>
                </a:tc>
                <a:tc>
                  <a:txBody>
                    <a:bodyPr/>
                    <a:lstStyle/>
                    <a:p>
                      <a:r>
                        <a:rPr lang="en-US">
                          <a:solidFill>
                            <a:schemeClr val="bg2"/>
                          </a:solidFill>
                        </a:rPr>
                        <a:t>4</a:t>
                      </a:r>
                    </a:p>
                  </a:txBody>
                  <a:tcPr/>
                </a:tc>
                <a:extLst>
                  <a:ext uri="{0D108BD9-81ED-4DB2-BD59-A6C34878D82A}">
                    <a16:rowId xmlns:a16="http://schemas.microsoft.com/office/drawing/2014/main" val="2057510788"/>
                  </a:ext>
                </a:extLst>
              </a:tr>
              <a:tr h="370840">
                <a:tc>
                  <a:txBody>
                    <a:bodyPr/>
                    <a:lstStyle/>
                    <a:p>
                      <a:pPr lvl="0">
                        <a:buNone/>
                      </a:pPr>
                      <a:r>
                        <a:rPr lang="en-US" sz="1400" b="0" i="0" u="none" strike="noStrike" noProof="0">
                          <a:solidFill>
                            <a:schemeClr val="bg2"/>
                          </a:solidFill>
                          <a:latin typeface="Arial"/>
                          <a:cs typeface="Arial"/>
                        </a:rPr>
                        <a:t>Regulatory Compliance</a:t>
                      </a:r>
                      <a:endParaRPr lang="en-US">
                        <a:solidFill>
                          <a:schemeClr val="bg2"/>
                        </a:solidFill>
                      </a:endParaRPr>
                    </a:p>
                  </a:txBody>
                  <a:tcPr/>
                </a:tc>
                <a:tc>
                  <a:txBody>
                    <a:bodyPr/>
                    <a:lstStyle/>
                    <a:p>
                      <a:r>
                        <a:rPr lang="en-US">
                          <a:solidFill>
                            <a:schemeClr val="bg2"/>
                          </a:solidFill>
                        </a:rPr>
                        <a:t>5</a:t>
                      </a:r>
                    </a:p>
                  </a:txBody>
                  <a:tcPr/>
                </a:tc>
                <a:tc>
                  <a:txBody>
                    <a:bodyPr/>
                    <a:lstStyle/>
                    <a:p>
                      <a:r>
                        <a:rPr lang="en-US">
                          <a:solidFill>
                            <a:schemeClr val="bg2"/>
                          </a:solidFill>
                        </a:rPr>
                        <a:t>5</a:t>
                      </a:r>
                    </a:p>
                  </a:txBody>
                  <a:tcPr/>
                </a:tc>
                <a:tc>
                  <a:txBody>
                    <a:bodyPr/>
                    <a:lstStyle/>
                    <a:p>
                      <a:r>
                        <a:rPr lang="en-US">
                          <a:solidFill>
                            <a:schemeClr val="bg2"/>
                          </a:solidFill>
                        </a:rPr>
                        <a:t>4</a:t>
                      </a:r>
                    </a:p>
                  </a:txBody>
                  <a:tcPr/>
                </a:tc>
                <a:extLst>
                  <a:ext uri="{0D108BD9-81ED-4DB2-BD59-A6C34878D82A}">
                    <a16:rowId xmlns:a16="http://schemas.microsoft.com/office/drawing/2014/main" val="3336363976"/>
                  </a:ext>
                </a:extLst>
              </a:tr>
            </a:tbl>
          </a:graphicData>
        </a:graphic>
      </p:graphicFrame>
      <p:sp>
        <p:nvSpPr>
          <p:cNvPr id="2" name="TextBox 1">
            <a:extLst>
              <a:ext uri="{FF2B5EF4-FFF2-40B4-BE49-F238E27FC236}">
                <a16:creationId xmlns:a16="http://schemas.microsoft.com/office/drawing/2014/main" id="{8CF19B92-1ECD-12B8-22AE-5B887A2E4B31}"/>
              </a:ext>
            </a:extLst>
          </p:cNvPr>
          <p:cNvSpPr txBox="1"/>
          <p:nvPr/>
        </p:nvSpPr>
        <p:spPr>
          <a:xfrm>
            <a:off x="91965" y="1034612"/>
            <a:ext cx="3810000"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chemeClr val="bg2"/>
                </a:solidFill>
                <a:ea typeface="Times New Roman"/>
              </a:rPr>
              <a:t>Redrock Hydroelectric Project [41]</a:t>
            </a:r>
            <a:endParaRPr lang="en-US" sz="1200" b="1">
              <a:solidFill>
                <a:schemeClr val="bg2"/>
              </a:solidFill>
            </a:endParaRPr>
          </a:p>
          <a:p>
            <a:r>
              <a:rPr lang="en-US" sz="1200">
                <a:solidFill>
                  <a:schemeClr val="bg2"/>
                </a:solidFill>
                <a:ea typeface="Times New Roman"/>
              </a:rPr>
              <a:t>- Added 36 MW capacity to non-powered section.</a:t>
            </a:r>
          </a:p>
          <a:p>
            <a:r>
              <a:rPr lang="en-US" sz="1200">
                <a:solidFill>
                  <a:schemeClr val="bg2"/>
                </a:solidFill>
                <a:ea typeface="Times New Roman"/>
              </a:rPr>
              <a:t>- Example of Medium NPD conversion </a:t>
            </a:r>
          </a:p>
          <a:p>
            <a:r>
              <a:rPr lang="en-US" sz="1200">
                <a:solidFill>
                  <a:schemeClr val="bg2"/>
                </a:solidFill>
                <a:ea typeface="Times New Roman"/>
              </a:rPr>
              <a:t>- Reliable power, but high upfront costs.</a:t>
            </a:r>
            <a:endParaRPr lang="en-US">
              <a:solidFill>
                <a:schemeClr val="bg2"/>
              </a:solidFill>
            </a:endParaRPr>
          </a:p>
          <a:p>
            <a:endParaRPr lang="en-US" sz="1200">
              <a:solidFill>
                <a:schemeClr val="bg2"/>
              </a:solidFill>
              <a:ea typeface="Times New Roman"/>
            </a:endParaRPr>
          </a:p>
          <a:p>
            <a:r>
              <a:rPr lang="en-US" sz="1200" b="1">
                <a:solidFill>
                  <a:schemeClr val="bg2"/>
                </a:solidFill>
                <a:ea typeface="Times New Roman"/>
              </a:rPr>
              <a:t>Uniontown Dam Retrofit [42]</a:t>
            </a:r>
          </a:p>
          <a:p>
            <a:r>
              <a:rPr lang="en-US" sz="1200">
                <a:solidFill>
                  <a:schemeClr val="bg2"/>
                </a:solidFill>
                <a:ea typeface="Times New Roman"/>
              </a:rPr>
              <a:t>-  Added 5 MW capacity.</a:t>
            </a:r>
          </a:p>
          <a:p>
            <a:r>
              <a:rPr lang="en-US" sz="1200">
                <a:solidFill>
                  <a:schemeClr val="bg2"/>
                </a:solidFill>
                <a:ea typeface="Times New Roman"/>
              </a:rPr>
              <a:t>- Low head run of river example with higher flows, smaller river.</a:t>
            </a:r>
            <a:endParaRPr lang="en-US">
              <a:solidFill>
                <a:schemeClr val="bg2"/>
              </a:solidFill>
            </a:endParaRPr>
          </a:p>
          <a:p>
            <a:r>
              <a:rPr lang="en-US" sz="1200">
                <a:solidFill>
                  <a:schemeClr val="bg2"/>
                </a:solidFill>
                <a:ea typeface="Times New Roman"/>
              </a:rPr>
              <a:t>- Modest environmental impact, strong community scale power.</a:t>
            </a:r>
            <a:endParaRPr lang="en-US">
              <a:solidFill>
                <a:schemeClr val="bg2"/>
              </a:solidFill>
            </a:endParaRPr>
          </a:p>
          <a:p>
            <a:endParaRPr lang="en-US" sz="1200">
              <a:solidFill>
                <a:schemeClr val="bg2"/>
              </a:solidFill>
              <a:ea typeface="Times New Roman"/>
            </a:endParaRPr>
          </a:p>
          <a:p>
            <a:r>
              <a:rPr lang="en-US" sz="1200" b="1">
                <a:solidFill>
                  <a:schemeClr val="bg2"/>
                </a:solidFill>
                <a:ea typeface="Times New Roman"/>
              </a:rPr>
              <a:t>Holtwood Hydro Retrofit [43]</a:t>
            </a:r>
          </a:p>
          <a:p>
            <a:r>
              <a:rPr lang="en-US" sz="1200">
                <a:solidFill>
                  <a:schemeClr val="bg2"/>
                </a:solidFill>
                <a:ea typeface="Times New Roman"/>
              </a:rPr>
              <a:t>- Added 125 MW capacity-Good Cost benefit, minimal visual footprint.</a:t>
            </a:r>
            <a:endParaRPr lang="en-US" sz="1200">
              <a:solidFill>
                <a:schemeClr val="bg2"/>
              </a:solidFill>
            </a:endParaRPr>
          </a:p>
          <a:p>
            <a:r>
              <a:rPr lang="en-US" sz="1200">
                <a:solidFill>
                  <a:schemeClr val="bg2"/>
                </a:solidFill>
              </a:rPr>
              <a:t>- Large-scale upgrade with new powerhouse and turbines</a:t>
            </a:r>
          </a:p>
          <a:p>
            <a:r>
              <a:rPr lang="en-US" sz="1200">
                <a:solidFill>
                  <a:schemeClr val="bg2"/>
                </a:solidFill>
              </a:rPr>
              <a:t>- Focus on efficiency improvement and increased generation capacity</a:t>
            </a:r>
          </a:p>
          <a:p>
            <a:pPr marL="171450" indent="-171450">
              <a:buFont typeface="Arial"/>
              <a:buChar char="•"/>
            </a:pPr>
            <a:endParaRPr lang="en-US" sz="1200">
              <a:latin typeface="Times New Roman"/>
              <a:cs typeface="Times New Roman"/>
            </a:endParaRPr>
          </a:p>
          <a:p>
            <a:pPr algn="ctr"/>
            <a:endParaRPr lang="en-US" sz="1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B39D57-6876-A3EE-2E0E-B8763F5FA299}"/>
              </a:ext>
            </a:extLst>
          </p:cNvPr>
          <p:cNvSpPr>
            <a:spLocks noGrp="1"/>
          </p:cNvSpPr>
          <p:nvPr>
            <p:ph type="body" idx="1"/>
          </p:nvPr>
        </p:nvSpPr>
        <p:spPr>
          <a:xfrm>
            <a:off x="446568" y="1018916"/>
            <a:ext cx="3798663" cy="3727088"/>
          </a:xfrm>
        </p:spPr>
        <p:txBody>
          <a:bodyPr/>
          <a:lstStyle/>
          <a:p>
            <a:pPr marL="128905" indent="0">
              <a:buNone/>
            </a:pPr>
            <a:r>
              <a:rPr lang="en-US" sz="1550" b="1"/>
              <a:t>Karsten Jones</a:t>
            </a:r>
          </a:p>
          <a:p>
            <a:pPr indent="-328295"/>
            <a:r>
              <a:rPr lang="en-US" sz="900" b="1">
                <a:solidFill>
                  <a:schemeClr val="bg2"/>
                </a:solidFill>
              </a:rPr>
              <a:t>[8]</a:t>
            </a:r>
            <a:r>
              <a:rPr lang="en-US" sz="900">
                <a:solidFill>
                  <a:schemeClr val="bg2"/>
                </a:solidFill>
              </a:rPr>
              <a:t> “Levelized Cost of Energy,” ATB, </a:t>
            </a:r>
            <a:r>
              <a:rPr lang="en-US" sz="900">
                <a:solidFill>
                  <a:srgbClr val="003466"/>
                </a:solidFill>
                <a:hlinkClick r:id="rId2">
                  <a:extLst>
                    <a:ext uri="{A12FA001-AC4F-418D-AE19-62706E023703}">
                      <ahyp:hlinkClr xmlns:ahyp="http://schemas.microsoft.com/office/drawing/2018/hyperlinkcolor" val="tx"/>
                    </a:ext>
                  </a:extLst>
                </a:hlinkClick>
              </a:rPr>
              <a:t>https://atb.nrel.gov/electricity/2024/definitions</a:t>
            </a:r>
            <a:r>
              <a:rPr lang="en-US" sz="900">
                <a:solidFill>
                  <a:schemeClr val="bg2"/>
                </a:solidFill>
              </a:rPr>
              <a:t> (accessed Mar. 1, 2026).</a:t>
            </a:r>
          </a:p>
          <a:p>
            <a:pPr indent="-328295"/>
            <a:r>
              <a:rPr lang="en-US" sz="900" b="1">
                <a:solidFill>
                  <a:schemeClr val="bg2"/>
                </a:solidFill>
              </a:rPr>
              <a:t>[9]</a:t>
            </a:r>
            <a:r>
              <a:rPr lang="en-US" sz="900">
                <a:solidFill>
                  <a:schemeClr val="bg2"/>
                </a:solidFill>
              </a:rPr>
              <a:t> Renewable power generation costs in 2024, </a:t>
            </a:r>
            <a:r>
              <a:rPr lang="en-US" sz="900">
                <a:solidFill>
                  <a:srgbClr val="003466"/>
                </a:solidFill>
                <a:hlinkClick r:id="rId3">
                  <a:extLst>
                    <a:ext uri="{A12FA001-AC4F-418D-AE19-62706E023703}">
                      <ahyp:hlinkClr xmlns:ahyp="http://schemas.microsoft.com/office/drawing/2018/hyperlinkcolor" val="tx"/>
                    </a:ext>
                  </a:extLst>
                </a:hlinkClick>
              </a:rPr>
              <a:t>https://www.rinnovabili.it/wp-content/uploads/2025/07/IRENA-RENEWABLE-POWER-GENERATION-COSTS-IN-2024.pdf</a:t>
            </a:r>
            <a:r>
              <a:rPr lang="en-US" sz="900">
                <a:solidFill>
                  <a:schemeClr val="bg2"/>
                </a:solidFill>
              </a:rPr>
              <a:t> (accessed Mar. 1, 2026).</a:t>
            </a:r>
          </a:p>
          <a:p>
            <a:pPr indent="-328295"/>
            <a:endParaRPr lang="en-US" sz="1000"/>
          </a:p>
          <a:p>
            <a:pPr marL="128905" indent="0">
              <a:buNone/>
            </a:pPr>
            <a:r>
              <a:rPr lang="en-US" sz="1550" b="1"/>
              <a:t>Anthony Nuzzo</a:t>
            </a:r>
          </a:p>
          <a:p>
            <a:pPr indent="-328295"/>
            <a:r>
              <a:rPr lang="en-US" sz="900" b="1">
                <a:solidFill>
                  <a:schemeClr val="bg2"/>
                </a:solidFill>
              </a:rPr>
              <a:t>[14]</a:t>
            </a:r>
            <a:r>
              <a:rPr lang="en-US" sz="900">
                <a:solidFill>
                  <a:schemeClr val="bg2"/>
                </a:solidFill>
              </a:rPr>
              <a:t> “Hydropower in the Context of Sustainable Energy Supply: A Review of Technologies and Challenges,” </a:t>
            </a:r>
            <a:r>
              <a:rPr lang="en-US" sz="900" i="1">
                <a:solidFill>
                  <a:schemeClr val="bg2"/>
                </a:solidFill>
              </a:rPr>
              <a:t>ResearchGate</a:t>
            </a:r>
            <a:r>
              <a:rPr lang="en-US" sz="900">
                <a:solidFill>
                  <a:schemeClr val="bg2"/>
                </a:solidFill>
              </a:rPr>
              <a:t>. [Online]. Available:</a:t>
            </a:r>
            <a:r>
              <a:rPr lang="en-US" sz="900">
                <a:solidFill>
                  <a:srgbClr val="003466"/>
                </a:solidFill>
                <a:hlinkClick r:id="rId4">
                  <a:extLst>
                    <a:ext uri="{A12FA001-AC4F-418D-AE19-62706E023703}">
                      <ahyp:hlinkClr xmlns:ahyp="http://schemas.microsoft.com/office/drawing/2018/hyperlinkcolor" val="tx"/>
                    </a:ext>
                  </a:extLst>
                </a:hlinkClick>
              </a:rPr>
              <a:t> https://www.researchgate.net/publication/258404306_Hydropower_in_the_Context_of_Sustainable_Energy_Supply_A_Review_of_Technologies_and_Challenges</a:t>
            </a:r>
            <a:r>
              <a:rPr lang="en-US" sz="900">
                <a:solidFill>
                  <a:schemeClr val="bg2"/>
                </a:solidFill>
              </a:rPr>
              <a:t>. [Accessed: 18-Sep-2025]</a:t>
            </a:r>
          </a:p>
          <a:p>
            <a:pPr indent="-328295"/>
            <a:r>
              <a:rPr lang="en-US" sz="900" b="1">
                <a:solidFill>
                  <a:schemeClr val="bg2"/>
                </a:solidFill>
              </a:rPr>
              <a:t>[18] </a:t>
            </a:r>
            <a:r>
              <a:rPr lang="en-US" sz="900">
                <a:solidFill>
                  <a:schemeClr val="bg2"/>
                </a:solidFill>
              </a:rPr>
              <a:t>Federal Energy Regulatory Commission, </a:t>
            </a:r>
            <a:r>
              <a:rPr lang="en-US" sz="900" i="1">
                <a:solidFill>
                  <a:schemeClr val="bg2"/>
                </a:solidFill>
              </a:rPr>
              <a:t>Hydropower Primer: A Handbook of Hydropower Basics</a:t>
            </a:r>
            <a:r>
              <a:rPr lang="en-US" sz="900">
                <a:solidFill>
                  <a:schemeClr val="bg2"/>
                </a:solidFill>
              </a:rPr>
              <a:t>, Office of Energy Projects, Washington, DC, Tech. Rep., Feb. 2017. [Online]. Available:</a:t>
            </a:r>
            <a:r>
              <a:rPr lang="en-US" sz="900">
                <a:solidFill>
                  <a:srgbClr val="003466"/>
                </a:solidFill>
                <a:hlinkClick r:id="rId5">
                  <a:extLst>
                    <a:ext uri="{A12FA001-AC4F-418D-AE19-62706E023703}">
                      <ahyp:hlinkClr xmlns:ahyp="http://schemas.microsoft.com/office/drawing/2018/hyperlinkcolor" val="tx"/>
                    </a:ext>
                  </a:extLst>
                </a:hlinkClick>
              </a:rPr>
              <a:t> https://www.ferc.gov/sites/default/files/2020-05/hydropower-primer.pdf</a:t>
            </a:r>
            <a:r>
              <a:rPr lang="en-US" sz="900">
                <a:solidFill>
                  <a:schemeClr val="bg2"/>
                </a:solidFill>
              </a:rPr>
              <a:t> </a:t>
            </a:r>
            <a:endParaRPr lang="en-US" sz="1550">
              <a:solidFill>
                <a:schemeClr val="bg2"/>
              </a:solidFill>
            </a:endParaRPr>
          </a:p>
        </p:txBody>
      </p:sp>
      <p:sp>
        <p:nvSpPr>
          <p:cNvPr id="3" name="Slide Number Placeholder 2">
            <a:extLst>
              <a:ext uri="{FF2B5EF4-FFF2-40B4-BE49-F238E27FC236}">
                <a16:creationId xmlns:a16="http://schemas.microsoft.com/office/drawing/2014/main" id="{D0C8F7E8-DAC5-EB8A-F8EF-FDB5FD9865C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9</a:t>
            </a:fld>
            <a:endParaRPr lang="en"/>
          </a:p>
        </p:txBody>
      </p:sp>
      <p:sp>
        <p:nvSpPr>
          <p:cNvPr id="5" name="Google Shape;194;p26">
            <a:extLst>
              <a:ext uri="{FF2B5EF4-FFF2-40B4-BE49-F238E27FC236}">
                <a16:creationId xmlns:a16="http://schemas.microsoft.com/office/drawing/2014/main" id="{1427BF9C-71A1-1DA9-E687-45D27CC09440}"/>
              </a:ext>
            </a:extLst>
          </p:cNvPr>
          <p:cNvSpPr txBox="1"/>
          <p:nvPr/>
        </p:nvSpPr>
        <p:spPr>
          <a:xfrm>
            <a:off x="382229" y="0"/>
            <a:ext cx="8379600" cy="853500"/>
          </a:xfrm>
          <a:prstGeom prst="rect">
            <a:avLst/>
          </a:prstGeom>
          <a:noFill/>
          <a:ln>
            <a:noFill/>
          </a:ln>
        </p:spPr>
        <p:txBody>
          <a:bodyPr spcFirstLastPara="1" wrap="square" lIns="91425" tIns="45700" rIns="91425" bIns="45700" anchor="ctr" anchorCtr="0">
            <a:noAutofit/>
          </a:bodyPr>
          <a:lstStyle/>
          <a:p>
            <a:pPr algn="ctr"/>
            <a:r>
              <a:rPr lang="en" sz="2400" b="1">
                <a:solidFill>
                  <a:schemeClr val="lt1"/>
                </a:solidFill>
              </a:rPr>
              <a:t>LITERATURE REVIEW</a:t>
            </a:r>
          </a:p>
        </p:txBody>
      </p:sp>
      <p:sp>
        <p:nvSpPr>
          <p:cNvPr id="4" name="TextBox 3">
            <a:extLst>
              <a:ext uri="{FF2B5EF4-FFF2-40B4-BE49-F238E27FC236}">
                <a16:creationId xmlns:a16="http://schemas.microsoft.com/office/drawing/2014/main" id="{E77968B8-D251-0974-6684-72D37BA6E6A7}"/>
              </a:ext>
            </a:extLst>
          </p:cNvPr>
          <p:cNvSpPr txBox="1"/>
          <p:nvPr/>
        </p:nvSpPr>
        <p:spPr>
          <a:xfrm>
            <a:off x="4357687" y="1015999"/>
            <a:ext cx="4341813" cy="34009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2"/>
                </a:solidFill>
              </a:rPr>
              <a:t>Dawson Stevens</a:t>
            </a:r>
          </a:p>
          <a:p>
            <a:pPr marL="285750" indent="-285750">
              <a:buChar char="•"/>
            </a:pPr>
            <a:r>
              <a:rPr lang="en-US" sz="900" b="1">
                <a:solidFill>
                  <a:schemeClr val="bg2"/>
                </a:solidFill>
              </a:rPr>
              <a:t>[26]</a:t>
            </a:r>
            <a:r>
              <a:rPr lang="en-US" sz="900">
                <a:solidFill>
                  <a:schemeClr val="bg2"/>
                </a:solidFill>
              </a:rPr>
              <a:t> Carly Hansen, Juan Gallego Calderon, Camilo Bastidas Pacheco, Cleve Davis, Rohit </a:t>
            </a:r>
            <a:r>
              <a:rPr lang="en-US" sz="900" err="1">
                <a:solidFill>
                  <a:schemeClr val="bg2"/>
                </a:solidFill>
              </a:rPr>
              <a:t>Mendadhala</a:t>
            </a:r>
            <a:r>
              <a:rPr lang="en-US" sz="900">
                <a:solidFill>
                  <a:schemeClr val="bg2"/>
                </a:solidFill>
              </a:rPr>
              <a:t>, Glenn Russell. 2024. Technical Potential for Hydropower Capacity at Nonpowered Dams. </a:t>
            </a:r>
            <a:r>
              <a:rPr lang="en-US" sz="900" err="1">
                <a:solidFill>
                  <a:schemeClr val="bg2"/>
                </a:solidFill>
              </a:rPr>
              <a:t>Hydrosource</a:t>
            </a:r>
            <a:r>
              <a:rPr lang="en-US" sz="900">
                <a:solidFill>
                  <a:schemeClr val="bg2"/>
                </a:solidFill>
              </a:rPr>
              <a:t>. Oak Ridge National Laboratory, Oak Ridge, Tennessee, USA.</a:t>
            </a:r>
            <a:r>
              <a:rPr lang="en-US" sz="900">
                <a:solidFill>
                  <a:schemeClr val="bg2"/>
                </a:solidFill>
                <a:hlinkClick r:id="rId6">
                  <a:extLst>
                    <a:ext uri="{A12FA001-AC4F-418D-AE19-62706E023703}">
                      <ahyp:hlinkClr xmlns:ahyp="http://schemas.microsoft.com/office/drawing/2018/hyperlinkcolor" val="tx"/>
                    </a:ext>
                  </a:extLst>
                </a:hlinkClick>
              </a:rPr>
              <a:t> https://doi.org/10.21951/HydroCapacity_NPD/2570407</a:t>
            </a:r>
            <a:endParaRPr lang="en-US" sz="900">
              <a:solidFill>
                <a:schemeClr val="bg2"/>
              </a:solidFill>
            </a:endParaRPr>
          </a:p>
          <a:p>
            <a:pPr marL="285750" indent="-285750">
              <a:buChar char="•"/>
            </a:pPr>
            <a:r>
              <a:rPr lang="en-US" sz="900" b="1">
                <a:solidFill>
                  <a:schemeClr val="bg2"/>
                </a:solidFill>
              </a:rPr>
              <a:t>[28]</a:t>
            </a:r>
            <a:r>
              <a:rPr lang="en-US" sz="900">
                <a:solidFill>
                  <a:schemeClr val="bg2"/>
                </a:solidFill>
              </a:rPr>
              <a:t> “Hydropower development guidelines,” U.S. Department of the Interior, </a:t>
            </a:r>
            <a:r>
              <a:rPr lang="en-US" sz="900">
                <a:solidFill>
                  <a:schemeClr val="bg2"/>
                </a:solidFill>
                <a:hlinkClick r:id="rId7">
                  <a:extLst>
                    <a:ext uri="{A12FA001-AC4F-418D-AE19-62706E023703}">
                      <ahyp:hlinkClr xmlns:ahyp="http://schemas.microsoft.com/office/drawing/2018/hyperlinkcolor" val="tx"/>
                    </a:ext>
                  </a:extLst>
                </a:hlinkClick>
              </a:rPr>
              <a:t>https://www.doi.gov/cupcao/Hydropower</a:t>
            </a:r>
            <a:r>
              <a:rPr lang="en-US" sz="900">
                <a:solidFill>
                  <a:schemeClr val="bg2"/>
                </a:solidFill>
              </a:rPr>
              <a:t> (accessed Sep. 18, 2025).</a:t>
            </a:r>
          </a:p>
          <a:p>
            <a:endParaRPr lang="en-US">
              <a:solidFill>
                <a:schemeClr val="bg2"/>
              </a:solidFill>
            </a:endParaRPr>
          </a:p>
          <a:p>
            <a:endParaRPr lang="en-US">
              <a:solidFill>
                <a:schemeClr val="bg2"/>
              </a:solidFill>
            </a:endParaRPr>
          </a:p>
          <a:p>
            <a:r>
              <a:rPr lang="en-US" b="1">
                <a:solidFill>
                  <a:schemeClr val="bg2"/>
                </a:solidFill>
              </a:rPr>
              <a:t>Nathaniel Holguin</a:t>
            </a:r>
          </a:p>
          <a:p>
            <a:pPr marL="285750" indent="-285750">
              <a:buChar char="•"/>
            </a:pPr>
            <a:r>
              <a:rPr lang="en-US" sz="900" b="1">
                <a:solidFill>
                  <a:schemeClr val="bg2"/>
                </a:solidFill>
              </a:rPr>
              <a:t>[39]</a:t>
            </a:r>
            <a:r>
              <a:rPr lang="en-US" sz="900">
                <a:solidFill>
                  <a:schemeClr val="bg2"/>
                </a:solidFill>
              </a:rPr>
              <a:t> P. Cooper, “Coon Rapids Hydroelectric Dam | </a:t>
            </a:r>
            <a:r>
              <a:rPr lang="en-US" sz="900" err="1">
                <a:solidFill>
                  <a:schemeClr val="bg2"/>
                </a:solidFill>
              </a:rPr>
              <a:t>MNopedia</a:t>
            </a:r>
            <a:r>
              <a:rPr lang="en-US" sz="900">
                <a:solidFill>
                  <a:schemeClr val="bg2"/>
                </a:solidFill>
              </a:rPr>
              <a:t>,” Mnhs.org, Oct. 17, 2012.</a:t>
            </a:r>
            <a:r>
              <a:rPr lang="en-US" sz="900"/>
              <a:t> </a:t>
            </a:r>
            <a:r>
              <a:rPr lang="en-US" sz="900">
                <a:solidFill>
                  <a:schemeClr val="bg2"/>
                </a:solidFill>
                <a:hlinkClick r:id="rId8">
                  <a:extLst>
                    <a:ext uri="{A12FA001-AC4F-418D-AE19-62706E023703}">
                      <ahyp:hlinkClr xmlns:ahyp="http://schemas.microsoft.com/office/drawing/2018/hyperlinkcolor" val="tx"/>
                    </a:ext>
                  </a:extLst>
                </a:hlinkClick>
              </a:rPr>
              <a:t>https://www.mnhs.org/mnopedia/search/index/thing/coon-rapids-hydroelectric-dam</a:t>
            </a:r>
            <a:endParaRPr lang="en-US" sz="900">
              <a:solidFill>
                <a:schemeClr val="bg2"/>
              </a:solidFill>
            </a:endParaRPr>
          </a:p>
          <a:p>
            <a:pPr marL="285750" indent="-285750">
              <a:buChar char="•"/>
            </a:pPr>
            <a:endParaRPr lang="en-US">
              <a:solidFill>
                <a:schemeClr val="bg2"/>
              </a:solidFill>
            </a:endParaRPr>
          </a:p>
          <a:p>
            <a:pPr marL="285750" indent="-285750">
              <a:buChar char="•"/>
            </a:pPr>
            <a:r>
              <a:rPr lang="en-US" sz="900" b="1">
                <a:solidFill>
                  <a:schemeClr val="bg2"/>
                </a:solidFill>
              </a:rPr>
              <a:t>[40]</a:t>
            </a:r>
            <a:r>
              <a:rPr lang="en-US" sz="900">
                <a:solidFill>
                  <a:schemeClr val="bg2"/>
                </a:solidFill>
              </a:rPr>
              <a:t> U.S. Army Corps of Engineers, “Tombigbee River–John C. Stennis Lock &amp; Dam–Water Control Data,” USACE Reservoir Control, 2025. [Online]. Available: </a:t>
            </a:r>
            <a:r>
              <a:rPr lang="en-US" sz="900">
                <a:solidFill>
                  <a:schemeClr val="bg2"/>
                </a:solidFill>
                <a:hlinkClick r:id="rId9">
                  <a:extLst>
                    <a:ext uri="{A12FA001-AC4F-418D-AE19-62706E023703}">
                      <ahyp:hlinkClr xmlns:ahyp="http://schemas.microsoft.com/office/drawing/2018/hyperlinkcolor" val="tx"/>
                    </a:ext>
                  </a:extLst>
                </a:hlinkClick>
              </a:rPr>
              <a:t>https://rivergages.mvr.usace.army.mil</a:t>
            </a:r>
          </a:p>
          <a:p>
            <a:pPr marL="285750" indent="-285750">
              <a:buChar char="•"/>
            </a:pPr>
            <a:endParaRPr lang="en-US"/>
          </a:p>
          <a:p>
            <a:endParaRPr lang="en-US">
              <a:solidFill>
                <a:schemeClr val="bg2"/>
              </a:solidFill>
            </a:endParaRPr>
          </a:p>
        </p:txBody>
      </p:sp>
    </p:spTree>
    <p:extLst>
      <p:ext uri="{BB962C8B-B14F-4D97-AF65-F5344CB8AC3E}">
        <p14:creationId xmlns:p14="http://schemas.microsoft.com/office/powerpoint/2010/main" val="493869663"/>
      </p:ext>
    </p:extLst>
  </p:cSld>
  <p:clrMapOvr>
    <a:masterClrMapping/>
  </p:clrMapOvr>
</p:sld>
</file>

<file path=ppt/theme/theme1.xml><?xml version="1.0" encoding="utf-8"?>
<a:theme xmlns:a="http://schemas.openxmlformats.org/drawingml/2006/main" name="Dark-Blue-Vertical-PPT-Template">
  <a:themeElements>
    <a:clrScheme name="NAU Branding">
      <a:dk1>
        <a:srgbClr val="000000"/>
      </a:dk1>
      <a:lt1>
        <a:srgbClr val="FFFFFF"/>
      </a:lt1>
      <a:dk2>
        <a:srgbClr val="003466"/>
      </a:dk2>
      <a:lt2>
        <a:srgbClr val="C3B8B2"/>
      </a:lt2>
      <a:accent1>
        <a:srgbClr val="009DDC"/>
      </a:accent1>
      <a:accent2>
        <a:srgbClr val="F47722"/>
      </a:accent2>
      <a:accent3>
        <a:srgbClr val="B1541D"/>
      </a:accent3>
      <a:accent4>
        <a:srgbClr val="FFD200"/>
      </a:accent4>
      <a:accent5>
        <a:srgbClr val="0066B2"/>
      </a:accent5>
      <a:accent6>
        <a:srgbClr val="00853F"/>
      </a:accent6>
      <a:hlink>
        <a:srgbClr val="0066B2"/>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13D407254B304592898CE21744FD85" ma:contentTypeVersion="14" ma:contentTypeDescription="Create a new document." ma:contentTypeScope="" ma:versionID="b4735f7b26eae37bbfaf213a244743ac">
  <xsd:schema xmlns:xsd="http://www.w3.org/2001/XMLSchema" xmlns:xs="http://www.w3.org/2001/XMLSchema" xmlns:p="http://schemas.microsoft.com/office/2006/metadata/properties" xmlns:ns3="7d051980-fcab-4c21-a414-a41966fd2eab" xmlns:ns4="681a2df8-03ac-490c-bd39-617c97bc8230" targetNamespace="http://schemas.microsoft.com/office/2006/metadata/properties" ma:root="true" ma:fieldsID="b5203ba5815c714d81882cd852562512" ns3:_="" ns4:_="">
    <xsd:import namespace="7d051980-fcab-4c21-a414-a41966fd2eab"/>
    <xsd:import namespace="681a2df8-03ac-490c-bd39-617c97bc8230"/>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_activity" minOccurs="0"/>
                <xsd:element ref="ns4:SharedWithUsers" minOccurs="0"/>
                <xsd:element ref="ns4:SharedWithDetails" minOccurs="0"/>
                <xsd:element ref="ns4:SharingHintHash" minOccurs="0"/>
                <xsd:element ref="ns3:MediaServiceDateTaken" minOccurs="0"/>
                <xsd:element ref="ns3:MediaServiceSystemTags"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051980-fcab-4c21-a414-a41966fd2e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activity" ma:index="12" nillable="true" ma:displayName="_activity" ma:hidden="true" ma:internalName="_activity">
      <xsd:simpleType>
        <xsd:restriction base="dms:Note"/>
      </xsd:simpleType>
    </xsd:element>
    <xsd:element name="MediaServiceDateTaken" ma:index="16" nillable="true" ma:displayName="MediaServiceDateTaken" ma:descriptio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1a2df8-03ac-490c-bd39-617c97bc823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7d051980-fcab-4c21-a414-a41966fd2eab" xsi:nil="true"/>
  </documentManagement>
</p:properties>
</file>

<file path=customXml/itemProps1.xml><?xml version="1.0" encoding="utf-8"?>
<ds:datastoreItem xmlns:ds="http://schemas.openxmlformats.org/officeDocument/2006/customXml" ds:itemID="{2B8C66C8-DD7E-4FB6-B871-554A9FFDC8DD}">
  <ds:schemaRefs>
    <ds:schemaRef ds:uri="681a2df8-03ac-490c-bd39-617c97bc8230"/>
    <ds:schemaRef ds:uri="7d051980-fcab-4c21-a414-a41966fd2ea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4E1DB14-5B4E-411A-9593-5AF14D897D5B}">
  <ds:schemaRefs>
    <ds:schemaRef ds:uri="http://schemas.microsoft.com/sharepoint/v3/contenttype/forms"/>
  </ds:schemaRefs>
</ds:datastoreItem>
</file>

<file path=customXml/itemProps3.xml><?xml version="1.0" encoding="utf-8"?>
<ds:datastoreItem xmlns:ds="http://schemas.openxmlformats.org/officeDocument/2006/customXml" ds:itemID="{CE9E7205-9D7E-407B-A02A-5496608E88E4}">
  <ds:schemaRefs>
    <ds:schemaRef ds:uri="681a2df8-03ac-490c-bd39-617c97bc8230"/>
    <ds:schemaRef ds:uri="7d051980-fcab-4c21-a414-a41966fd2ea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27d49e9f-89e1-4aa0-99a3-d35b57b2ba03}" enabled="0" method="" siteId="{27d49e9f-89e1-4aa0-99a3-d35b57b2ba03}"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50</Slides>
  <Notes>44</Notes>
  <HiddenSlides>0</HiddenSlide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Dark-Blue-Vertical-PPT-Template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Karsten Jones</dc:creator>
  <cp:revision>2</cp:revision>
  <dcterms:modified xsi:type="dcterms:W3CDTF">2026-04-22T04:32:32Z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0x010100BD13D407254B304592898CE21744FD85</vt:lpwstr>
  </property>
</Properties>
</file>